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92" r:id="rId4"/>
    <p:sldId id="284" r:id="rId5"/>
    <p:sldId id="288" r:id="rId6"/>
    <p:sldId id="295" r:id="rId7"/>
    <p:sldId id="297" r:id="rId8"/>
    <p:sldId id="296" r:id="rId9"/>
    <p:sldId id="282" r:id="rId10"/>
    <p:sldId id="290" r:id="rId11"/>
    <p:sldId id="291" r:id="rId12"/>
    <p:sldId id="293" r:id="rId13"/>
    <p:sldId id="29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29898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08" autoAdjust="0"/>
  </p:normalViewPr>
  <p:slideViewPr>
    <p:cSldViewPr>
      <p:cViewPr varScale="1">
        <p:scale>
          <a:sx n="68" d="100"/>
          <a:sy n="68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4A0B9-93B2-4314-A4E5-7AEF41244ED0}" type="datetimeFigureOut">
              <a:rPr lang="da-DK" smtClean="0"/>
              <a:t>03-04-2017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BB862-BFB6-4FC6-B9DE-1D78A9C5FB8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5162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So </a:t>
            </a:r>
            <a:r>
              <a:rPr lang="da-DK" dirty="0" err="1" smtClean="0"/>
              <a:t>when</a:t>
            </a:r>
            <a:r>
              <a:rPr lang="da-DK" dirty="0" smtClean="0"/>
              <a:t>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define</a:t>
            </a:r>
            <a:r>
              <a:rPr lang="da-DK" dirty="0" smtClean="0"/>
              <a:t> a data </a:t>
            </a:r>
            <a:r>
              <a:rPr lang="da-DK" dirty="0" err="1" smtClean="0"/>
              <a:t>structure</a:t>
            </a:r>
            <a:r>
              <a:rPr lang="da-DK" dirty="0" smtClean="0"/>
              <a:t> </a:t>
            </a:r>
            <a:r>
              <a:rPr lang="da-DK" dirty="0" err="1" smtClean="0"/>
              <a:t>together</a:t>
            </a:r>
            <a:r>
              <a:rPr lang="da-DK" dirty="0" smtClean="0"/>
              <a:t> with </a:t>
            </a:r>
            <a:r>
              <a:rPr lang="da-DK" dirty="0" err="1" smtClean="0"/>
              <a:t>its</a:t>
            </a:r>
            <a:r>
              <a:rPr lang="da-DK" dirty="0" smtClean="0"/>
              <a:t> operation</a:t>
            </a:r>
          </a:p>
          <a:p>
            <a:endParaRPr lang="da-DK" dirty="0" smtClean="0"/>
          </a:p>
          <a:p>
            <a:r>
              <a:rPr lang="en-GB" dirty="0" smtClean="0">
                <a:solidFill>
                  <a:schemeClr val="tx2"/>
                </a:solidFill>
              </a:rPr>
              <a:t>we might as well define it as a “class” with its own constructor function that initializes attributes and methods</a:t>
            </a:r>
          </a:p>
          <a:p>
            <a:endParaRPr lang="en-GB" dirty="0" smtClean="0">
              <a:solidFill>
                <a:schemeClr val="tx2"/>
              </a:solidFill>
            </a:endParaRPr>
          </a:p>
          <a:p>
            <a:r>
              <a:rPr lang="da-DK" dirty="0" smtClean="0"/>
              <a:t>i.e. </a:t>
            </a:r>
            <a:r>
              <a:rPr lang="da-DK" dirty="0" err="1" smtClean="0"/>
              <a:t>when</a:t>
            </a:r>
            <a:r>
              <a:rPr lang="da-DK" dirty="0" smtClean="0"/>
              <a:t>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strive</a:t>
            </a:r>
            <a:r>
              <a:rPr lang="da-DK" dirty="0" smtClean="0"/>
              <a:t> for </a:t>
            </a:r>
            <a:r>
              <a:rPr lang="da-DK" u="sng" dirty="0" err="1" smtClean="0"/>
              <a:t>reusability</a:t>
            </a:r>
            <a:r>
              <a:rPr lang="da-DK" dirty="0" smtClean="0"/>
              <a:t> and </a:t>
            </a:r>
            <a:r>
              <a:rPr lang="da-DK" u="sng" dirty="0" err="1" smtClean="0"/>
              <a:t>readablity</a:t>
            </a:r>
            <a:r>
              <a:rPr lang="da-DK" dirty="0" smtClean="0"/>
              <a:t>,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should</a:t>
            </a:r>
            <a:r>
              <a:rPr lang="da-DK" dirty="0" smtClean="0"/>
              <a:t> </a:t>
            </a:r>
            <a:r>
              <a:rPr lang="da-DK" dirty="0" err="1" smtClean="0"/>
              <a:t>implement</a:t>
            </a:r>
            <a:r>
              <a:rPr lang="da-DK" dirty="0" smtClean="0"/>
              <a:t> </a:t>
            </a:r>
            <a:r>
              <a:rPr lang="da-DK" dirty="0" err="1" smtClean="0"/>
              <a:t>our</a:t>
            </a:r>
            <a:r>
              <a:rPr lang="da-DK" dirty="0" smtClean="0"/>
              <a:t> data </a:t>
            </a:r>
            <a:r>
              <a:rPr lang="da-DK" dirty="0" err="1" smtClean="0"/>
              <a:t>structures</a:t>
            </a:r>
            <a:r>
              <a:rPr lang="da-DK" dirty="0" smtClean="0"/>
              <a:t> as </a:t>
            </a:r>
            <a:r>
              <a:rPr lang="da-DK" dirty="0" err="1" smtClean="0"/>
              <a:t>ADTs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BB862-BFB6-4FC6-B9DE-1D78A9C5FB8A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107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(abstract_data_type)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js_object_definition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Distributed Programming</a:t>
            </a:r>
            <a:br>
              <a:rPr lang="da-DK" dirty="0" smtClean="0"/>
            </a:br>
            <a:r>
              <a:rPr lang="da-DK" dirty="0" smtClean="0"/>
              <a:t>Lecture 7a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Andrea Valente</a:t>
            </a:r>
          </a:p>
          <a:p>
            <a:r>
              <a:rPr lang="da-DK" dirty="0" smtClean="0"/>
              <a:t>anva@mmmi.sdu.dk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71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Example: </a:t>
            </a:r>
            <a:r>
              <a:rPr lang="da-DK" i="1" dirty="0" smtClean="0"/>
              <a:t>list</a:t>
            </a:r>
            <a:r>
              <a:rPr lang="da-DK" dirty="0" smtClean="0"/>
              <a:t> as an ADT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According to </a:t>
            </a:r>
            <a:r>
              <a:rPr lang="en-US" sz="2000" dirty="0">
                <a:hlinkClick r:id="rId2"/>
              </a:rPr>
              <a:t>https://en.wikipedia.org/wiki/List_(abstract_data_type</a:t>
            </a:r>
            <a:r>
              <a:rPr lang="en-US" sz="2000" dirty="0" smtClean="0">
                <a:hlinkClick r:id="rId2"/>
              </a:rPr>
              <a:t>)</a:t>
            </a:r>
            <a:r>
              <a:rPr lang="en-US" sz="2000" dirty="0" smtClean="0"/>
              <a:t>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a list 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[or sequence]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is an 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</a:rPr>
              <a:t>abstract data type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that represents an ordered sequence of values, where the same value may occur more than 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once</a:t>
            </a:r>
          </a:p>
          <a:p>
            <a:r>
              <a:rPr lang="en-US" sz="2000" i="1" dirty="0" smtClean="0"/>
              <a:t>Typical operations could be:</a:t>
            </a:r>
            <a:endParaRPr lang="en-US" sz="2000" i="1" dirty="0"/>
          </a:p>
          <a:p>
            <a:pPr lvl="1"/>
            <a:r>
              <a:rPr lang="en-US" sz="1600" dirty="0" smtClean="0"/>
              <a:t>a </a:t>
            </a:r>
            <a:r>
              <a:rPr lang="en-US" sz="1600" u="sng" dirty="0"/>
              <a:t>constructor</a:t>
            </a:r>
            <a:r>
              <a:rPr lang="en-US" sz="1600" dirty="0"/>
              <a:t> for creating an empty </a:t>
            </a:r>
            <a:r>
              <a:rPr lang="en-US" sz="1600" dirty="0" smtClean="0"/>
              <a:t>list</a:t>
            </a:r>
            <a:endParaRPr lang="en-US" sz="1600" dirty="0"/>
          </a:p>
          <a:p>
            <a:pPr lvl="1"/>
            <a:r>
              <a:rPr lang="en-US" sz="1600" dirty="0"/>
              <a:t>an operation for testing whether or not a list </a:t>
            </a:r>
            <a:r>
              <a:rPr lang="en-US" sz="1600" u="sng" dirty="0"/>
              <a:t>is </a:t>
            </a:r>
            <a:r>
              <a:rPr lang="en-US" sz="1600" u="sng" dirty="0" smtClean="0"/>
              <a:t>empty</a:t>
            </a:r>
          </a:p>
          <a:p>
            <a:pPr lvl="1"/>
            <a:r>
              <a:rPr lang="en-US" sz="1600" dirty="0" smtClean="0"/>
              <a:t>an </a:t>
            </a:r>
            <a:r>
              <a:rPr lang="en-US" sz="1600" dirty="0"/>
              <a:t>operation for </a:t>
            </a:r>
            <a:r>
              <a:rPr lang="en-US" sz="1600" u="sng" dirty="0"/>
              <a:t>prepending</a:t>
            </a:r>
            <a:r>
              <a:rPr lang="en-US" sz="1600" dirty="0"/>
              <a:t> an entity to a list</a:t>
            </a:r>
          </a:p>
          <a:p>
            <a:pPr lvl="1"/>
            <a:r>
              <a:rPr lang="en-US" sz="1600" dirty="0"/>
              <a:t>an operation for </a:t>
            </a:r>
            <a:r>
              <a:rPr lang="en-US" sz="1600" u="sng" dirty="0"/>
              <a:t>appending</a:t>
            </a:r>
            <a:r>
              <a:rPr lang="en-US" sz="1600" dirty="0"/>
              <a:t> an entity to a list</a:t>
            </a:r>
          </a:p>
          <a:p>
            <a:pPr lvl="1"/>
            <a:r>
              <a:rPr lang="en-US" sz="1600" dirty="0"/>
              <a:t>an operation for determining the </a:t>
            </a:r>
            <a:r>
              <a:rPr lang="en-US" sz="1600" u="sng" dirty="0"/>
              <a:t>first component </a:t>
            </a:r>
            <a:r>
              <a:rPr lang="en-US" sz="1600" dirty="0"/>
              <a:t>(or the "head") of a list</a:t>
            </a:r>
          </a:p>
          <a:p>
            <a:pPr lvl="1"/>
            <a:r>
              <a:rPr lang="en-US" sz="1600" dirty="0"/>
              <a:t>an operation for referring to the list consisting of </a:t>
            </a:r>
            <a:r>
              <a:rPr lang="en-US" sz="1600" u="sng" dirty="0"/>
              <a:t>all the components of a list except for its first</a:t>
            </a:r>
            <a:r>
              <a:rPr lang="en-US" sz="1600" dirty="0"/>
              <a:t> (this is called the "tail" of the list</a:t>
            </a:r>
            <a:r>
              <a:rPr lang="en-US" sz="1600" dirty="0" smtClean="0"/>
              <a:t>.)</a:t>
            </a:r>
          </a:p>
          <a:p>
            <a:pPr lvl="1"/>
            <a:r>
              <a:rPr lang="en-US" sz="1600" dirty="0"/>
              <a:t>a</a:t>
            </a:r>
            <a:r>
              <a:rPr lang="en-US" sz="1600" dirty="0" smtClean="0"/>
              <a:t>n operation that returns the </a:t>
            </a:r>
            <a:r>
              <a:rPr lang="en-US" sz="1600" u="sng" dirty="0" smtClean="0"/>
              <a:t>length</a:t>
            </a:r>
            <a:r>
              <a:rPr lang="en-US" sz="1600" dirty="0" smtClean="0"/>
              <a:t> of the list</a:t>
            </a:r>
          </a:p>
          <a:p>
            <a:r>
              <a:rPr lang="en-US" sz="2000" dirty="0"/>
              <a:t>See </a:t>
            </a:r>
            <a:r>
              <a:rPr lang="en-US" sz="2000" b="1" dirty="0" smtClean="0">
                <a:solidFill>
                  <a:schemeClr val="accent1"/>
                </a:solidFill>
              </a:rPr>
              <a:t>00_abstractDataTypes\02_listADT.html</a:t>
            </a:r>
          </a:p>
          <a:p>
            <a:pPr marL="457200" lvl="1" indent="0">
              <a:buNone/>
            </a:pPr>
            <a:r>
              <a:rPr lang="en-US" sz="1600" i="1" dirty="0" smtClean="0"/>
              <a:t>Start from the USE OF THE LIST (bottom of the file)!</a:t>
            </a:r>
            <a:endParaRPr lang="en-US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390190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Javascript</a:t>
            </a:r>
            <a:r>
              <a:rPr lang="da-DK" dirty="0" smtClean="0"/>
              <a:t> </a:t>
            </a:r>
            <a:r>
              <a:rPr lang="da-DK" dirty="0" err="1" smtClean="0"/>
              <a:t>libraries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>
                <a:solidFill>
                  <a:srgbClr val="92D050"/>
                </a:solidFill>
              </a:rPr>
              <a:t>We want to achieve better </a:t>
            </a:r>
            <a:r>
              <a:rPr lang="da-DK" dirty="0" smtClean="0">
                <a:solidFill>
                  <a:srgbClr val="92D050"/>
                </a:solidFill>
              </a:rPr>
              <a:t>separation </a:t>
            </a:r>
            <a:r>
              <a:rPr lang="da-DK" dirty="0" smtClean="0">
                <a:solidFill>
                  <a:srgbClr val="92D050"/>
                </a:solidFill>
              </a:rPr>
              <a:t>between </a:t>
            </a:r>
            <a:r>
              <a:rPr lang="da-DK" b="1" dirty="0" smtClean="0">
                <a:solidFill>
                  <a:srgbClr val="92D050"/>
                </a:solidFill>
              </a:rPr>
              <a:t>implementation</a:t>
            </a:r>
            <a:r>
              <a:rPr lang="da-DK" dirty="0" smtClean="0">
                <a:solidFill>
                  <a:srgbClr val="92D050"/>
                </a:solidFill>
              </a:rPr>
              <a:t> and </a:t>
            </a:r>
            <a:r>
              <a:rPr lang="da-DK" b="1" dirty="0" smtClean="0">
                <a:solidFill>
                  <a:srgbClr val="92D050"/>
                </a:solidFill>
              </a:rPr>
              <a:t>use</a:t>
            </a:r>
            <a:r>
              <a:rPr lang="da-DK" dirty="0" smtClean="0">
                <a:solidFill>
                  <a:srgbClr val="92D050"/>
                </a:solidFill>
              </a:rPr>
              <a:t> in action: </a:t>
            </a:r>
            <a:r>
              <a:rPr lang="da-DK" dirty="0" smtClean="0">
                <a:solidFill>
                  <a:srgbClr val="92D050"/>
                </a:solidFill>
              </a:rPr>
              <a:t/>
            </a:r>
            <a:br>
              <a:rPr lang="da-DK" dirty="0" smtClean="0">
                <a:solidFill>
                  <a:srgbClr val="92D050"/>
                </a:solidFill>
              </a:rPr>
            </a:br>
            <a:r>
              <a:rPr lang="da-DK" dirty="0" smtClean="0"/>
              <a:t>check </a:t>
            </a:r>
            <a:r>
              <a:rPr lang="da-DK" dirty="0" smtClean="0"/>
              <a:t>out</a:t>
            </a:r>
          </a:p>
          <a:p>
            <a:pPr lvl="1"/>
            <a:r>
              <a:rPr lang="da-DK" dirty="0" smtClean="0">
                <a:solidFill>
                  <a:schemeClr val="accent1"/>
                </a:solidFill>
              </a:rPr>
              <a:t>00_abstractDataTypes\03_listADT.html</a:t>
            </a:r>
            <a:r>
              <a:rPr lang="da-DK" dirty="0" smtClean="0"/>
              <a:t> and</a:t>
            </a:r>
          </a:p>
          <a:p>
            <a:pPr lvl="1"/>
            <a:r>
              <a:rPr lang="da-DK" dirty="0" smtClean="0">
                <a:solidFill>
                  <a:schemeClr val="accent1"/>
                </a:solidFill>
              </a:rPr>
              <a:t>00_abstractDataTypes\listLibrary.js</a:t>
            </a:r>
          </a:p>
          <a:p>
            <a:endParaRPr lang="da-DK" dirty="0" smtClean="0"/>
          </a:p>
          <a:p>
            <a:r>
              <a:rPr lang="da-DK" b="1" dirty="0" smtClean="0"/>
              <a:t>So </a:t>
            </a:r>
            <a:r>
              <a:rPr lang="da-DK" b="1" dirty="0" err="1" smtClean="0"/>
              <a:t>now</a:t>
            </a:r>
            <a:r>
              <a:rPr lang="da-DK" b="1" dirty="0" smtClean="0"/>
              <a:t> </a:t>
            </a:r>
            <a:r>
              <a:rPr lang="da-DK" b="1" dirty="0" err="1" smtClean="0"/>
              <a:t>we</a:t>
            </a:r>
            <a:r>
              <a:rPr lang="da-DK" b="1" dirty="0" smtClean="0"/>
              <a:t> know </a:t>
            </a:r>
            <a:r>
              <a:rPr lang="da-DK" b="1" dirty="0" err="1" smtClean="0"/>
              <a:t>how</a:t>
            </a:r>
            <a:r>
              <a:rPr lang="da-DK" b="1" dirty="0" smtClean="0"/>
              <a:t> to </a:t>
            </a:r>
            <a:r>
              <a:rPr lang="da-DK" b="1" dirty="0" err="1" smtClean="0"/>
              <a:t>create</a:t>
            </a:r>
            <a:r>
              <a:rPr lang="da-DK" b="1" dirty="0" smtClean="0"/>
              <a:t> </a:t>
            </a:r>
            <a:r>
              <a:rPr lang="da-DK" b="1" dirty="0" err="1" smtClean="0"/>
              <a:t>javascript</a:t>
            </a:r>
            <a:r>
              <a:rPr lang="da-DK" b="1" dirty="0" smtClean="0"/>
              <a:t> </a:t>
            </a:r>
            <a:r>
              <a:rPr lang="da-DK" b="1" dirty="0" err="1" smtClean="0"/>
              <a:t>libraries</a:t>
            </a:r>
            <a:r>
              <a:rPr lang="da-DK" b="1" dirty="0" smtClean="0"/>
              <a:t> </a:t>
            </a:r>
          </a:p>
          <a:p>
            <a:r>
              <a:rPr lang="da-DK" i="1" dirty="0" smtClean="0"/>
              <a:t>Note</a:t>
            </a:r>
            <a:r>
              <a:rPr lang="da-DK" i="1" dirty="0" smtClean="0"/>
              <a:t>: jQuery is just one of such libraries</a:t>
            </a:r>
            <a:endParaRPr lang="da-DK" i="1" dirty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4836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solidFill>
                  <a:srgbClr val="FF0000"/>
                </a:solidFill>
              </a:rPr>
              <a:t>Task</a:t>
            </a:r>
            <a:r>
              <a:rPr lang="da-DK" dirty="0" smtClean="0">
                <a:solidFill>
                  <a:srgbClr val="FF0000"/>
                </a:solidFill>
              </a:rPr>
              <a:t>: quiz </a:t>
            </a:r>
            <a:r>
              <a:rPr lang="da-DK" dirty="0" err="1" smtClean="0">
                <a:solidFill>
                  <a:srgbClr val="FF0000"/>
                </a:solidFill>
              </a:rPr>
              <a:t>creator</a:t>
            </a:r>
            <a:r>
              <a:rPr lang="da-DK" dirty="0" smtClean="0">
                <a:solidFill>
                  <a:srgbClr val="FF0000"/>
                </a:solidFill>
              </a:rPr>
              <a:t> as ADT</a:t>
            </a:r>
            <a:endParaRPr lang="da-DK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sz="2400" dirty="0" smtClean="0">
                <a:solidFill>
                  <a:srgbClr val="FF0000"/>
                </a:solidFill>
              </a:rPr>
              <a:t>Look a the </a:t>
            </a:r>
            <a:r>
              <a:rPr lang="da-DK" sz="2400" dirty="0" err="1" smtClean="0">
                <a:solidFill>
                  <a:srgbClr val="FF0000"/>
                </a:solidFill>
              </a:rPr>
              <a:t>code</a:t>
            </a:r>
            <a:r>
              <a:rPr lang="da-DK" sz="2400" dirty="0" smtClean="0">
                <a:solidFill>
                  <a:srgbClr val="FF0000"/>
                </a:solidFill>
              </a:rPr>
              <a:t> in </a:t>
            </a:r>
            <a:r>
              <a:rPr lang="da-DK" sz="2400" b="1" dirty="0" smtClean="0">
                <a:solidFill>
                  <a:schemeClr val="accent1"/>
                </a:solidFill>
              </a:rPr>
              <a:t>00_abstractDataTypes\quizCreatorTask.html</a:t>
            </a:r>
          </a:p>
          <a:p>
            <a:pPr marL="457200" indent="-457200">
              <a:buFont typeface="+mj-lt"/>
              <a:buAutoNum type="arabicPeriod"/>
            </a:pPr>
            <a:r>
              <a:rPr lang="da-DK" sz="2400" b="1" dirty="0" smtClean="0">
                <a:solidFill>
                  <a:srgbClr val="FF0000"/>
                </a:solidFill>
              </a:rPr>
              <a:t>Finish the implementation </a:t>
            </a:r>
            <a:r>
              <a:rPr lang="da-DK" sz="2400" dirty="0" smtClean="0">
                <a:solidFill>
                  <a:srgbClr val="FF0000"/>
                </a:solidFill>
              </a:rPr>
              <a:t>of the </a:t>
            </a:r>
            <a:r>
              <a:rPr lang="da-DK" sz="2400" b="1" dirty="0" smtClean="0">
                <a:solidFill>
                  <a:srgbClr val="FF0000"/>
                </a:solidFill>
              </a:rPr>
              <a:t>quiz creator </a:t>
            </a:r>
            <a:r>
              <a:rPr lang="da-DK" sz="2400" b="1" dirty="0" smtClean="0">
                <a:solidFill>
                  <a:srgbClr val="FF0000"/>
                </a:solidFill>
              </a:rPr>
              <a:t>ADT</a:t>
            </a:r>
            <a:r>
              <a:rPr lang="da-DK" sz="2400" dirty="0" smtClean="0">
                <a:solidFill>
                  <a:srgbClr val="FF0000"/>
                </a:solidFill>
              </a:rPr>
              <a:t>. The following is the definition of attributes and operations:</a:t>
            </a:r>
            <a:endParaRPr lang="da-DK" sz="2400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a-DK" sz="2000" dirty="0" smtClean="0">
                <a:solidFill>
                  <a:srgbClr val="FF0000"/>
                </a:solidFill>
              </a:rPr>
              <a:t>a quiz </a:t>
            </a:r>
            <a:r>
              <a:rPr lang="da-DK" sz="2000" dirty="0" err="1" smtClean="0">
                <a:solidFill>
                  <a:srgbClr val="FF0000"/>
                </a:solidFill>
              </a:rPr>
              <a:t>creator</a:t>
            </a:r>
            <a:r>
              <a:rPr lang="da-DK" sz="2000" dirty="0" smtClean="0">
                <a:solidFill>
                  <a:srgbClr val="FF0000"/>
                </a:solidFill>
              </a:rPr>
              <a:t> has a </a:t>
            </a:r>
            <a:r>
              <a:rPr lang="da-DK" sz="2000" dirty="0" err="1" smtClean="0">
                <a:solidFill>
                  <a:srgbClr val="FF0000"/>
                </a:solidFill>
              </a:rPr>
              <a:t>name</a:t>
            </a:r>
            <a:r>
              <a:rPr lang="da-DK" sz="2000" dirty="0" smtClean="0">
                <a:solidFill>
                  <a:srgbClr val="FF0000"/>
                </a:solidFill>
              </a:rPr>
              <a:t>, an age, and a list of quizzes </a:t>
            </a:r>
            <a:r>
              <a:rPr lang="da-DK" sz="2000" dirty="0" err="1" smtClean="0">
                <a:solidFill>
                  <a:srgbClr val="FF0000"/>
                </a:solidFill>
              </a:rPr>
              <a:t>he</a:t>
            </a:r>
            <a:r>
              <a:rPr lang="da-DK" sz="2000" dirty="0" smtClean="0">
                <a:solidFill>
                  <a:srgbClr val="FF0000"/>
                </a:solidFill>
              </a:rPr>
              <a:t>/</a:t>
            </a:r>
            <a:r>
              <a:rPr lang="da-DK" sz="2000" dirty="0" err="1" smtClean="0">
                <a:solidFill>
                  <a:srgbClr val="FF0000"/>
                </a:solidFill>
              </a:rPr>
              <a:t>she</a:t>
            </a:r>
            <a:r>
              <a:rPr lang="da-DK" sz="2000" dirty="0" smtClean="0">
                <a:solidFill>
                  <a:srgbClr val="FF0000"/>
                </a:solidFill>
              </a:rPr>
              <a:t> </a:t>
            </a:r>
            <a:r>
              <a:rPr lang="da-DK" sz="2000" dirty="0" err="1" smtClean="0">
                <a:solidFill>
                  <a:srgbClr val="FF0000"/>
                </a:solidFill>
              </a:rPr>
              <a:t>created</a:t>
            </a:r>
            <a:endParaRPr lang="da-DK" sz="2000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a-DK" sz="2000" dirty="0" err="1">
                <a:solidFill>
                  <a:srgbClr val="FF0000"/>
                </a:solidFill>
              </a:rPr>
              <a:t>w</a:t>
            </a:r>
            <a:r>
              <a:rPr lang="da-DK" sz="2000" dirty="0" err="1" smtClean="0">
                <a:solidFill>
                  <a:srgbClr val="FF0000"/>
                </a:solidFill>
              </a:rPr>
              <a:t>hen</a:t>
            </a:r>
            <a:r>
              <a:rPr lang="da-DK" sz="2000" dirty="0" smtClean="0">
                <a:solidFill>
                  <a:srgbClr val="FF0000"/>
                </a:solidFill>
              </a:rPr>
              <a:t> a new quiz </a:t>
            </a:r>
            <a:r>
              <a:rPr lang="da-DK" sz="2000" dirty="0" err="1" smtClean="0">
                <a:solidFill>
                  <a:srgbClr val="FF0000"/>
                </a:solidFill>
              </a:rPr>
              <a:t>creator</a:t>
            </a:r>
            <a:r>
              <a:rPr lang="da-DK" sz="2000" dirty="0" smtClean="0">
                <a:solidFill>
                  <a:srgbClr val="FF0000"/>
                </a:solidFill>
              </a:rPr>
              <a:t> </a:t>
            </a:r>
            <a:r>
              <a:rPr lang="da-DK" sz="2000" dirty="0" err="1" smtClean="0">
                <a:solidFill>
                  <a:srgbClr val="FF0000"/>
                </a:solidFill>
              </a:rPr>
              <a:t>object</a:t>
            </a:r>
            <a:r>
              <a:rPr lang="da-DK" sz="2000" dirty="0" smtClean="0">
                <a:solidFill>
                  <a:srgbClr val="FF0000"/>
                </a:solidFill>
              </a:rPr>
              <a:t> is </a:t>
            </a:r>
            <a:r>
              <a:rPr lang="da-DK" sz="2000" dirty="0" err="1" smtClean="0">
                <a:solidFill>
                  <a:srgbClr val="FF0000"/>
                </a:solidFill>
              </a:rPr>
              <a:t>generated</a:t>
            </a:r>
            <a:r>
              <a:rPr lang="da-DK" sz="2000" dirty="0" smtClean="0">
                <a:solidFill>
                  <a:srgbClr val="FF0000"/>
                </a:solidFill>
              </a:rPr>
              <a:t>, the </a:t>
            </a:r>
            <a:r>
              <a:rPr lang="da-DK" sz="2000" dirty="0" err="1" smtClean="0">
                <a:solidFill>
                  <a:srgbClr val="FF0000"/>
                </a:solidFill>
              </a:rPr>
              <a:t>name</a:t>
            </a:r>
            <a:r>
              <a:rPr lang="da-DK" sz="2000" dirty="0">
                <a:solidFill>
                  <a:srgbClr val="FF0000"/>
                </a:solidFill>
              </a:rPr>
              <a:t> </a:t>
            </a:r>
            <a:r>
              <a:rPr lang="da-DK" sz="2000" dirty="0" smtClean="0">
                <a:solidFill>
                  <a:srgbClr val="FF0000"/>
                </a:solidFill>
              </a:rPr>
              <a:t>and age </a:t>
            </a:r>
            <a:r>
              <a:rPr lang="da-DK" sz="2000" dirty="0" err="1" smtClean="0">
                <a:solidFill>
                  <a:srgbClr val="FF0000"/>
                </a:solidFill>
              </a:rPr>
              <a:t>should</a:t>
            </a:r>
            <a:r>
              <a:rPr lang="da-DK" sz="2000" dirty="0" smtClean="0">
                <a:solidFill>
                  <a:srgbClr val="FF0000"/>
                </a:solidFill>
              </a:rPr>
              <a:t> </a:t>
            </a:r>
            <a:r>
              <a:rPr lang="da-DK" sz="2000" dirty="0" err="1" smtClean="0">
                <a:solidFill>
                  <a:srgbClr val="FF0000"/>
                </a:solidFill>
              </a:rPr>
              <a:t>be</a:t>
            </a:r>
            <a:r>
              <a:rPr lang="da-DK" sz="2000" dirty="0" smtClean="0">
                <a:solidFill>
                  <a:srgbClr val="FF0000"/>
                </a:solidFill>
              </a:rPr>
              <a:t> given, but the list of quizzes </a:t>
            </a:r>
            <a:r>
              <a:rPr lang="da-DK" sz="2000" dirty="0" err="1" smtClean="0">
                <a:solidFill>
                  <a:srgbClr val="FF0000"/>
                </a:solidFill>
              </a:rPr>
              <a:t>should</a:t>
            </a:r>
            <a:r>
              <a:rPr lang="da-DK" sz="2000" dirty="0" smtClean="0">
                <a:solidFill>
                  <a:srgbClr val="FF0000"/>
                </a:solidFill>
              </a:rPr>
              <a:t> </a:t>
            </a:r>
            <a:r>
              <a:rPr lang="da-DK" sz="2000" dirty="0" err="1" smtClean="0">
                <a:solidFill>
                  <a:srgbClr val="FF0000"/>
                </a:solidFill>
              </a:rPr>
              <a:t>be</a:t>
            </a:r>
            <a:r>
              <a:rPr lang="da-DK" sz="2000" dirty="0" smtClean="0">
                <a:solidFill>
                  <a:srgbClr val="FF0000"/>
                </a:solidFill>
              </a:rPr>
              <a:t> an </a:t>
            </a:r>
            <a:r>
              <a:rPr lang="da-DK" sz="2000" dirty="0" err="1" smtClean="0">
                <a:solidFill>
                  <a:srgbClr val="FF0000"/>
                </a:solidFill>
              </a:rPr>
              <a:t>empty</a:t>
            </a:r>
            <a:r>
              <a:rPr lang="da-DK" sz="2000" dirty="0" smtClean="0">
                <a:solidFill>
                  <a:srgbClr val="FF0000"/>
                </a:solidFill>
              </a:rPr>
              <a:t> array</a:t>
            </a:r>
          </a:p>
          <a:p>
            <a:pPr marL="914400" lvl="1" indent="-457200">
              <a:buFont typeface="+mj-lt"/>
              <a:buAutoNum type="arabicPeriod"/>
            </a:pPr>
            <a:r>
              <a:rPr lang="da-DK" sz="2000" dirty="0" err="1">
                <a:solidFill>
                  <a:srgbClr val="FF0000"/>
                </a:solidFill>
              </a:rPr>
              <a:t>t</a:t>
            </a:r>
            <a:r>
              <a:rPr lang="da-DK" sz="2000" dirty="0" err="1" smtClean="0">
                <a:solidFill>
                  <a:srgbClr val="FF0000"/>
                </a:solidFill>
              </a:rPr>
              <a:t>here</a:t>
            </a:r>
            <a:r>
              <a:rPr lang="da-DK" sz="2000" dirty="0" smtClean="0">
                <a:solidFill>
                  <a:srgbClr val="FF0000"/>
                </a:solidFill>
              </a:rPr>
              <a:t> </a:t>
            </a:r>
            <a:r>
              <a:rPr lang="da-DK" sz="2000" dirty="0" err="1" smtClean="0">
                <a:solidFill>
                  <a:srgbClr val="FF0000"/>
                </a:solidFill>
              </a:rPr>
              <a:t>should</a:t>
            </a:r>
            <a:r>
              <a:rPr lang="da-DK" sz="2000" dirty="0" smtClean="0">
                <a:solidFill>
                  <a:srgbClr val="FF0000"/>
                </a:solidFill>
              </a:rPr>
              <a:t> </a:t>
            </a:r>
            <a:r>
              <a:rPr lang="da-DK" sz="2000" dirty="0" err="1" smtClean="0">
                <a:solidFill>
                  <a:srgbClr val="FF0000"/>
                </a:solidFill>
              </a:rPr>
              <a:t>be</a:t>
            </a:r>
            <a:r>
              <a:rPr lang="da-DK" sz="2000" dirty="0" smtClean="0">
                <a:solidFill>
                  <a:srgbClr val="FF0000"/>
                </a:solidFill>
              </a:rPr>
              <a:t> a </a:t>
            </a:r>
            <a:r>
              <a:rPr lang="da-DK" sz="2000" dirty="0" err="1" smtClean="0">
                <a:solidFill>
                  <a:srgbClr val="FF0000"/>
                </a:solidFill>
              </a:rPr>
              <a:t>method</a:t>
            </a:r>
            <a:r>
              <a:rPr lang="da-DK" sz="2000" dirty="0" smtClean="0">
                <a:solidFill>
                  <a:srgbClr val="FF0000"/>
                </a:solidFill>
              </a:rPr>
              <a:t> </a:t>
            </a:r>
            <a:r>
              <a:rPr lang="da-DK" sz="2000" b="1" dirty="0" err="1" smtClean="0">
                <a:solidFill>
                  <a:srgbClr val="FF0000"/>
                </a:solidFill>
              </a:rPr>
              <a:t>addQuiz</a:t>
            </a:r>
            <a:r>
              <a:rPr lang="da-DK" sz="2000" b="1" dirty="0" smtClean="0">
                <a:solidFill>
                  <a:srgbClr val="FF0000"/>
                </a:solidFill>
              </a:rPr>
              <a:t> </a:t>
            </a:r>
            <a:r>
              <a:rPr lang="da-DK" sz="2000" dirty="0" err="1" smtClean="0">
                <a:solidFill>
                  <a:srgbClr val="FF0000"/>
                </a:solidFill>
              </a:rPr>
              <a:t>that</a:t>
            </a:r>
            <a:r>
              <a:rPr lang="da-DK" sz="2000" dirty="0" smtClean="0">
                <a:solidFill>
                  <a:srgbClr val="FF0000"/>
                </a:solidFill>
              </a:rPr>
              <a:t> </a:t>
            </a:r>
            <a:r>
              <a:rPr lang="da-DK" sz="2000" dirty="0" err="1" smtClean="0">
                <a:solidFill>
                  <a:srgbClr val="FF0000"/>
                </a:solidFill>
              </a:rPr>
              <a:t>addes</a:t>
            </a:r>
            <a:r>
              <a:rPr lang="da-DK" sz="2000" dirty="0" smtClean="0">
                <a:solidFill>
                  <a:srgbClr val="FF0000"/>
                </a:solidFill>
              </a:rPr>
              <a:t> a quiz in the array of quizzes for 1 </a:t>
            </a:r>
            <a:r>
              <a:rPr lang="da-DK" sz="2000" dirty="0" err="1" smtClean="0">
                <a:solidFill>
                  <a:srgbClr val="FF0000"/>
                </a:solidFill>
              </a:rPr>
              <a:t>object</a:t>
            </a:r>
            <a:r>
              <a:rPr lang="da-DK" sz="2000" dirty="0" smtClean="0">
                <a:solidFill>
                  <a:srgbClr val="FF0000"/>
                </a:solidFill>
              </a:rPr>
              <a:t> of type quiz </a:t>
            </a:r>
            <a:r>
              <a:rPr lang="da-DK" sz="2000" dirty="0" err="1" smtClean="0">
                <a:solidFill>
                  <a:srgbClr val="FF0000"/>
                </a:solidFill>
              </a:rPr>
              <a:t>creator</a:t>
            </a:r>
            <a:r>
              <a:rPr lang="da-DK" sz="2000" dirty="0" smtClean="0">
                <a:solidFill>
                  <a:srgbClr val="FF0000"/>
                </a:solidFill>
              </a:rPr>
              <a:t>; the </a:t>
            </a:r>
            <a:r>
              <a:rPr lang="da-DK" sz="2000" dirty="0" err="1" smtClean="0">
                <a:solidFill>
                  <a:srgbClr val="FF0000"/>
                </a:solidFill>
              </a:rPr>
              <a:t>addQuiz</a:t>
            </a:r>
            <a:r>
              <a:rPr lang="da-DK" sz="2000" dirty="0" smtClean="0">
                <a:solidFill>
                  <a:srgbClr val="FF0000"/>
                </a:solidFill>
              </a:rPr>
              <a:t> </a:t>
            </a:r>
            <a:r>
              <a:rPr lang="da-DK" sz="2000" dirty="0" err="1" smtClean="0">
                <a:solidFill>
                  <a:srgbClr val="FF0000"/>
                </a:solidFill>
              </a:rPr>
              <a:t>method</a:t>
            </a:r>
            <a:r>
              <a:rPr lang="da-DK" sz="2000" dirty="0" smtClean="0">
                <a:solidFill>
                  <a:srgbClr val="FF0000"/>
                </a:solidFill>
              </a:rPr>
              <a:t> </a:t>
            </a:r>
            <a:r>
              <a:rPr lang="da-DK" sz="2000" dirty="0" err="1" smtClean="0">
                <a:solidFill>
                  <a:srgbClr val="FF0000"/>
                </a:solidFill>
              </a:rPr>
              <a:t>takes</a:t>
            </a:r>
            <a:r>
              <a:rPr lang="da-DK" sz="2000" dirty="0" smtClean="0">
                <a:solidFill>
                  <a:srgbClr val="FF0000"/>
                </a:solidFill>
              </a:rPr>
              <a:t> 2 parameters: the </a:t>
            </a:r>
            <a:r>
              <a:rPr lang="da-DK" sz="2000" dirty="0" err="1" smtClean="0">
                <a:solidFill>
                  <a:srgbClr val="FF0000"/>
                </a:solidFill>
              </a:rPr>
              <a:t>name</a:t>
            </a:r>
            <a:r>
              <a:rPr lang="da-DK" sz="2000" dirty="0" smtClean="0">
                <a:solidFill>
                  <a:srgbClr val="FF0000"/>
                </a:solidFill>
              </a:rPr>
              <a:t> of the quiz (a </a:t>
            </a:r>
            <a:r>
              <a:rPr lang="da-DK" sz="2000" dirty="0" err="1" smtClean="0">
                <a:solidFill>
                  <a:srgbClr val="FF0000"/>
                </a:solidFill>
              </a:rPr>
              <a:t>string</a:t>
            </a:r>
            <a:r>
              <a:rPr lang="da-DK" sz="2000" dirty="0" smtClean="0">
                <a:solidFill>
                  <a:srgbClr val="FF0000"/>
                </a:solidFill>
              </a:rPr>
              <a:t>), an array of </a:t>
            </a:r>
            <a:r>
              <a:rPr lang="da-DK" sz="2000" dirty="0" err="1" smtClean="0">
                <a:solidFill>
                  <a:srgbClr val="FF0000"/>
                </a:solidFill>
              </a:rPr>
              <a:t>questions</a:t>
            </a:r>
            <a:r>
              <a:rPr lang="da-DK" sz="2000" dirty="0" smtClean="0">
                <a:solidFill>
                  <a:srgbClr val="FF0000"/>
                </a:solidFill>
              </a:rPr>
              <a:t> (an array of </a:t>
            </a:r>
            <a:r>
              <a:rPr lang="da-DK" sz="2000" dirty="0" err="1" smtClean="0">
                <a:solidFill>
                  <a:srgbClr val="FF0000"/>
                </a:solidFill>
              </a:rPr>
              <a:t>strings</a:t>
            </a:r>
            <a:r>
              <a:rPr lang="da-DK" sz="2000" dirty="0" smtClean="0">
                <a:solidFill>
                  <a:srgbClr val="FF0000"/>
                </a:solidFill>
              </a:rPr>
              <a:t>).</a:t>
            </a:r>
          </a:p>
          <a:p>
            <a:pPr marL="914400" lvl="1" indent="-457200">
              <a:buFont typeface="+mj-lt"/>
              <a:buAutoNum type="arabicPeriod"/>
            </a:pPr>
            <a:r>
              <a:rPr lang="da-DK" sz="2000" dirty="0" err="1">
                <a:solidFill>
                  <a:srgbClr val="FF0000"/>
                </a:solidFill>
              </a:rPr>
              <a:t>t</a:t>
            </a:r>
            <a:r>
              <a:rPr lang="da-DK" sz="2000" dirty="0" err="1" smtClean="0">
                <a:solidFill>
                  <a:srgbClr val="FF0000"/>
                </a:solidFill>
              </a:rPr>
              <a:t>here</a:t>
            </a:r>
            <a:r>
              <a:rPr lang="da-DK" sz="2000" dirty="0" smtClean="0">
                <a:solidFill>
                  <a:srgbClr val="FF0000"/>
                </a:solidFill>
              </a:rPr>
              <a:t> </a:t>
            </a:r>
            <a:r>
              <a:rPr lang="da-DK" sz="2000" dirty="0" err="1" smtClean="0">
                <a:solidFill>
                  <a:srgbClr val="FF0000"/>
                </a:solidFill>
              </a:rPr>
              <a:t>should</a:t>
            </a:r>
            <a:r>
              <a:rPr lang="da-DK" sz="2000" dirty="0" smtClean="0">
                <a:solidFill>
                  <a:srgbClr val="FF0000"/>
                </a:solidFill>
              </a:rPr>
              <a:t> </a:t>
            </a:r>
            <a:r>
              <a:rPr lang="da-DK" sz="2000" dirty="0" err="1" smtClean="0">
                <a:solidFill>
                  <a:srgbClr val="FF0000"/>
                </a:solidFill>
              </a:rPr>
              <a:t>be</a:t>
            </a:r>
            <a:r>
              <a:rPr lang="da-DK" sz="2000" dirty="0" smtClean="0">
                <a:solidFill>
                  <a:srgbClr val="FF0000"/>
                </a:solidFill>
              </a:rPr>
              <a:t> </a:t>
            </a:r>
            <a:r>
              <a:rPr lang="da-DK" sz="2000" dirty="0" err="1" smtClean="0">
                <a:solidFill>
                  <a:srgbClr val="FF0000"/>
                </a:solidFill>
              </a:rPr>
              <a:t>method</a:t>
            </a:r>
            <a:r>
              <a:rPr lang="da-DK" sz="2000" dirty="0" smtClean="0">
                <a:solidFill>
                  <a:srgbClr val="FF0000"/>
                </a:solidFill>
              </a:rPr>
              <a:t> </a:t>
            </a:r>
            <a:r>
              <a:rPr lang="da-DK" sz="2000" b="1" dirty="0" err="1" smtClean="0">
                <a:solidFill>
                  <a:srgbClr val="FF0000"/>
                </a:solidFill>
              </a:rPr>
              <a:t>toString</a:t>
            </a:r>
            <a:r>
              <a:rPr lang="da-DK" sz="2000" b="1" dirty="0" smtClean="0">
                <a:solidFill>
                  <a:srgbClr val="FF0000"/>
                </a:solidFill>
              </a:rPr>
              <a:t> </a:t>
            </a:r>
            <a:r>
              <a:rPr lang="da-DK" sz="2000" dirty="0" err="1" smtClean="0">
                <a:solidFill>
                  <a:srgbClr val="FF0000"/>
                </a:solidFill>
              </a:rPr>
              <a:t>that</a:t>
            </a:r>
            <a:r>
              <a:rPr lang="da-DK" sz="2000" dirty="0" smtClean="0">
                <a:solidFill>
                  <a:srgbClr val="FF0000"/>
                </a:solidFill>
              </a:rPr>
              <a:t> </a:t>
            </a:r>
            <a:r>
              <a:rPr lang="da-DK" sz="2000" dirty="0" err="1" smtClean="0">
                <a:solidFill>
                  <a:srgbClr val="FF0000"/>
                </a:solidFill>
              </a:rPr>
              <a:t>returns</a:t>
            </a:r>
            <a:r>
              <a:rPr lang="da-DK" sz="2000" dirty="0" smtClean="0">
                <a:solidFill>
                  <a:srgbClr val="FF0000"/>
                </a:solidFill>
              </a:rPr>
              <a:t> a </a:t>
            </a:r>
            <a:r>
              <a:rPr lang="da-DK" sz="2000" dirty="0" err="1" smtClean="0">
                <a:solidFill>
                  <a:srgbClr val="FF0000"/>
                </a:solidFill>
              </a:rPr>
              <a:t>description</a:t>
            </a:r>
            <a:r>
              <a:rPr lang="da-DK" sz="2000" dirty="0" smtClean="0">
                <a:solidFill>
                  <a:srgbClr val="FF0000"/>
                </a:solidFill>
              </a:rPr>
              <a:t> of the quiz </a:t>
            </a:r>
            <a:r>
              <a:rPr lang="da-DK" sz="2000" dirty="0" err="1" smtClean="0">
                <a:solidFill>
                  <a:srgbClr val="FF0000"/>
                </a:solidFill>
              </a:rPr>
              <a:t>creator</a:t>
            </a:r>
            <a:r>
              <a:rPr lang="da-DK" sz="2000" dirty="0" smtClean="0">
                <a:solidFill>
                  <a:srgbClr val="FF0000"/>
                </a:solidFill>
              </a:rPr>
              <a:t>, </a:t>
            </a:r>
            <a:r>
              <a:rPr lang="da-DK" sz="2000" dirty="0" err="1" smtClean="0">
                <a:solidFill>
                  <a:srgbClr val="FF0000"/>
                </a:solidFill>
              </a:rPr>
              <a:t>including</a:t>
            </a:r>
            <a:r>
              <a:rPr lang="da-DK" sz="2000" dirty="0" smtClean="0">
                <a:solidFill>
                  <a:srgbClr val="FF0000"/>
                </a:solidFill>
              </a:rPr>
              <a:t> a list of all </a:t>
            </a:r>
            <a:r>
              <a:rPr lang="da-DK" sz="2000" dirty="0" err="1" smtClean="0">
                <a:solidFill>
                  <a:srgbClr val="FF0000"/>
                </a:solidFill>
              </a:rPr>
              <a:t>its</a:t>
            </a:r>
            <a:r>
              <a:rPr lang="da-DK" sz="2000" dirty="0" smtClean="0">
                <a:solidFill>
                  <a:srgbClr val="FF0000"/>
                </a:solidFill>
              </a:rPr>
              <a:t> quizzes and </a:t>
            </a:r>
            <a:r>
              <a:rPr lang="da-DK" sz="2000" dirty="0" err="1" smtClean="0">
                <a:solidFill>
                  <a:srgbClr val="FF0000"/>
                </a:solidFill>
              </a:rPr>
              <a:t>their</a:t>
            </a:r>
            <a:r>
              <a:rPr lang="da-DK" sz="2000" dirty="0" smtClean="0">
                <a:solidFill>
                  <a:srgbClr val="FF0000"/>
                </a:solidFill>
              </a:rPr>
              <a:t> </a:t>
            </a:r>
            <a:r>
              <a:rPr lang="da-DK" sz="2000" dirty="0" err="1" smtClean="0">
                <a:solidFill>
                  <a:srgbClr val="FF0000"/>
                </a:solidFill>
              </a:rPr>
              <a:t>questions</a:t>
            </a:r>
            <a:endParaRPr lang="da-DK" sz="2000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a-DK" sz="2400" b="1" dirty="0" smtClean="0">
                <a:solidFill>
                  <a:srgbClr val="FF0000"/>
                </a:solidFill>
              </a:rPr>
              <a:t>[</a:t>
            </a:r>
            <a:r>
              <a:rPr lang="da-DK" sz="2400" b="1" dirty="0" err="1" smtClean="0">
                <a:solidFill>
                  <a:srgbClr val="FF0000"/>
                </a:solidFill>
              </a:rPr>
              <a:t>advanced</a:t>
            </a:r>
            <a:r>
              <a:rPr lang="da-DK" sz="2400" b="1" dirty="0" smtClean="0">
                <a:solidFill>
                  <a:srgbClr val="FF0000"/>
                </a:solidFill>
              </a:rPr>
              <a:t>!] </a:t>
            </a:r>
            <a:r>
              <a:rPr lang="da-DK" sz="2400" dirty="0" smtClean="0">
                <a:solidFill>
                  <a:srgbClr val="FF0000"/>
                </a:solidFill>
              </a:rPr>
              <a:t>Make a new version of </a:t>
            </a:r>
            <a:r>
              <a:rPr lang="da-DK" sz="2400" dirty="0" err="1" smtClean="0">
                <a:solidFill>
                  <a:srgbClr val="FF0000"/>
                </a:solidFill>
              </a:rPr>
              <a:t>your</a:t>
            </a:r>
            <a:r>
              <a:rPr lang="da-DK" sz="2400" dirty="0" smtClean="0">
                <a:solidFill>
                  <a:srgbClr val="FF0000"/>
                </a:solidFill>
              </a:rPr>
              <a:t> </a:t>
            </a:r>
            <a:r>
              <a:rPr lang="da-DK" sz="2400" dirty="0" err="1" smtClean="0">
                <a:solidFill>
                  <a:srgbClr val="FF0000"/>
                </a:solidFill>
              </a:rPr>
              <a:t>code</a:t>
            </a:r>
            <a:r>
              <a:rPr lang="da-DK" sz="2400" dirty="0" smtClean="0">
                <a:solidFill>
                  <a:srgbClr val="FF0000"/>
                </a:solidFill>
              </a:rPr>
              <a:t>. </a:t>
            </a:r>
            <a:r>
              <a:rPr lang="da-DK" sz="2400" dirty="0" err="1" smtClean="0">
                <a:solidFill>
                  <a:srgbClr val="FF0000"/>
                </a:solidFill>
              </a:rPr>
              <a:t>Use</a:t>
            </a:r>
            <a:r>
              <a:rPr lang="da-DK" sz="2400" dirty="0" smtClean="0">
                <a:solidFill>
                  <a:srgbClr val="FF0000"/>
                </a:solidFill>
              </a:rPr>
              <a:t> 2 </a:t>
            </a:r>
            <a:r>
              <a:rPr lang="da-DK" sz="2400" dirty="0" err="1" smtClean="0">
                <a:solidFill>
                  <a:srgbClr val="FF0000"/>
                </a:solidFill>
              </a:rPr>
              <a:t>ADTs</a:t>
            </a:r>
            <a:r>
              <a:rPr lang="da-DK" sz="2400" dirty="0" smtClean="0">
                <a:solidFill>
                  <a:srgbClr val="FF0000"/>
                </a:solidFill>
              </a:rPr>
              <a:t> </a:t>
            </a:r>
            <a:r>
              <a:rPr lang="da-DK" sz="2400" dirty="0" err="1" smtClean="0">
                <a:solidFill>
                  <a:srgbClr val="FF0000"/>
                </a:solidFill>
              </a:rPr>
              <a:t>working</a:t>
            </a:r>
            <a:r>
              <a:rPr lang="da-DK" sz="2400" dirty="0" smtClean="0">
                <a:solidFill>
                  <a:srgbClr val="FF0000"/>
                </a:solidFill>
              </a:rPr>
              <a:t> </a:t>
            </a:r>
            <a:r>
              <a:rPr lang="da-DK" sz="2400" dirty="0" err="1" smtClean="0">
                <a:solidFill>
                  <a:srgbClr val="FF0000"/>
                </a:solidFill>
              </a:rPr>
              <a:t>together</a:t>
            </a:r>
            <a:r>
              <a:rPr lang="da-DK" sz="2400" dirty="0" smtClean="0">
                <a:solidFill>
                  <a:srgbClr val="FF0000"/>
                </a:solidFill>
              </a:rPr>
              <a:t>: an </a:t>
            </a:r>
            <a:r>
              <a:rPr lang="da-DK" sz="2400" dirty="0" err="1" smtClean="0">
                <a:solidFill>
                  <a:srgbClr val="FF0000"/>
                </a:solidFill>
              </a:rPr>
              <a:t>object</a:t>
            </a:r>
            <a:r>
              <a:rPr lang="da-DK" sz="2400" dirty="0" smtClean="0">
                <a:solidFill>
                  <a:srgbClr val="FF0000"/>
                </a:solidFill>
              </a:rPr>
              <a:t> quiz </a:t>
            </a:r>
            <a:r>
              <a:rPr lang="da-DK" sz="2400" dirty="0" err="1" smtClean="0">
                <a:solidFill>
                  <a:srgbClr val="FF0000"/>
                </a:solidFill>
              </a:rPr>
              <a:t>creator</a:t>
            </a:r>
            <a:r>
              <a:rPr lang="da-DK" sz="2400" dirty="0" smtClean="0">
                <a:solidFill>
                  <a:srgbClr val="FF0000"/>
                </a:solidFill>
              </a:rPr>
              <a:t> </a:t>
            </a:r>
            <a:r>
              <a:rPr lang="da-DK" sz="2400" dirty="0" err="1" smtClean="0">
                <a:solidFill>
                  <a:srgbClr val="FF0000"/>
                </a:solidFill>
              </a:rPr>
              <a:t>could</a:t>
            </a:r>
            <a:r>
              <a:rPr lang="da-DK" sz="2400" dirty="0" smtClean="0">
                <a:solidFill>
                  <a:srgbClr val="FF0000"/>
                </a:solidFill>
              </a:rPr>
              <a:t> </a:t>
            </a:r>
            <a:r>
              <a:rPr lang="da-DK" sz="2400" dirty="0" err="1" smtClean="0">
                <a:solidFill>
                  <a:srgbClr val="FF0000"/>
                </a:solidFill>
              </a:rPr>
              <a:t>contain</a:t>
            </a:r>
            <a:r>
              <a:rPr lang="da-DK" sz="2400" dirty="0" smtClean="0">
                <a:solidFill>
                  <a:srgbClr val="FF0000"/>
                </a:solidFill>
              </a:rPr>
              <a:t> (an array of) quiz </a:t>
            </a:r>
            <a:r>
              <a:rPr lang="da-DK" sz="2400" dirty="0" err="1" smtClean="0">
                <a:solidFill>
                  <a:srgbClr val="FF0000"/>
                </a:solidFill>
              </a:rPr>
              <a:t>objects</a:t>
            </a:r>
            <a:endParaRPr lang="da-DK" sz="2400" dirty="0" smtClean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153400" y="304800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20min</a:t>
            </a:r>
            <a:endParaRPr lang="da-DK" sz="1400" dirty="0"/>
          </a:p>
        </p:txBody>
      </p:sp>
      <p:sp>
        <p:nvSpPr>
          <p:cNvPr id="5" name="Down Arrow 4"/>
          <p:cNvSpPr/>
          <p:nvPr/>
        </p:nvSpPr>
        <p:spPr>
          <a:xfrm>
            <a:off x="6934200" y="6019800"/>
            <a:ext cx="2057400" cy="829994"/>
          </a:xfrm>
          <a:prstGeom prst="downArrow">
            <a:avLst>
              <a:gd name="adj1" fmla="val 6230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Example </a:t>
            </a:r>
          </a:p>
          <a:p>
            <a:pPr algn="ctr"/>
            <a:r>
              <a:rPr lang="da-DK" sz="1400" dirty="0" smtClean="0"/>
              <a:t>of</a:t>
            </a:r>
          </a:p>
          <a:p>
            <a:pPr algn="ctr"/>
            <a:r>
              <a:rPr lang="da-DK" sz="1400" dirty="0" smtClean="0"/>
              <a:t>output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7769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04800" y="85725"/>
            <a:ext cx="8115300" cy="6744139"/>
            <a:chOff x="304800" y="85725"/>
            <a:chExt cx="8115300" cy="6744139"/>
          </a:xfrm>
        </p:grpSpPr>
        <p:sp>
          <p:nvSpPr>
            <p:cNvPr id="5" name="Rectangle 4"/>
            <p:cNvSpPr/>
            <p:nvPr/>
          </p:nvSpPr>
          <p:spPr>
            <a:xfrm>
              <a:off x="3377930" y="3234154"/>
              <a:ext cx="3515606" cy="35957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4155" y="3352800"/>
              <a:ext cx="3067050" cy="3343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85725"/>
              <a:ext cx="8115300" cy="2228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ight Arrow 3"/>
            <p:cNvSpPr/>
            <p:nvPr/>
          </p:nvSpPr>
          <p:spPr>
            <a:xfrm rot="1302650">
              <a:off x="1287544" y="2638404"/>
              <a:ext cx="2133600" cy="11906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127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Topics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From </a:t>
            </a:r>
            <a:r>
              <a:rPr lang="da-DK" dirty="0"/>
              <a:t>various chapters of ELO:</a:t>
            </a:r>
          </a:p>
          <a:p>
            <a:pPr lvl="1"/>
            <a:r>
              <a:rPr lang="da-DK" dirty="0" smtClean="0"/>
              <a:t>object constructors -&gt; </a:t>
            </a:r>
            <a:r>
              <a:rPr lang="da-DK" i="1" dirty="0" smtClean="0"/>
              <a:t>new </a:t>
            </a:r>
            <a:r>
              <a:rPr lang="da-DK" dirty="0" smtClean="0"/>
              <a:t>and </a:t>
            </a:r>
            <a:r>
              <a:rPr lang="da-DK" i="1" dirty="0" smtClean="0"/>
              <a:t>this</a:t>
            </a:r>
          </a:p>
          <a:p>
            <a:pPr lvl="1"/>
            <a:r>
              <a:rPr lang="da-DK" dirty="0" smtClean="0"/>
              <a:t>methods</a:t>
            </a:r>
          </a:p>
          <a:p>
            <a:pPr lvl="1"/>
            <a:r>
              <a:rPr lang="da-DK" dirty="0" smtClean="0"/>
              <a:t>Abstract Data Types (</a:t>
            </a:r>
            <a:r>
              <a:rPr lang="da-DK" dirty="0" err="1" smtClean="0"/>
              <a:t>ADTs</a:t>
            </a:r>
            <a:r>
              <a:rPr lang="da-DK" dirty="0" smtClean="0"/>
              <a:t>)</a:t>
            </a:r>
          </a:p>
          <a:p>
            <a:pPr lvl="1"/>
            <a:r>
              <a:rPr lang="da-DK" dirty="0" err="1" smtClean="0"/>
              <a:t>Javascript</a:t>
            </a:r>
            <a:r>
              <a:rPr lang="da-DK" dirty="0" smtClean="0"/>
              <a:t> </a:t>
            </a:r>
            <a:r>
              <a:rPr lang="da-DK" dirty="0" err="1" smtClean="0"/>
              <a:t>libraries</a:t>
            </a:r>
            <a:endParaRPr lang="da-DK" dirty="0"/>
          </a:p>
          <a:p>
            <a:r>
              <a:rPr lang="da-DK" dirty="0" smtClean="0">
                <a:solidFill>
                  <a:schemeClr val="bg1">
                    <a:lumMod val="50000"/>
                  </a:schemeClr>
                </a:solidFill>
              </a:rPr>
              <a:t>Read 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ELO chpt 6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. Optional reading: sections</a:t>
            </a:r>
          </a:p>
          <a:p>
            <a:pPr lvl="1"/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Prototype-less objects</a:t>
            </a:r>
          </a:p>
          <a:p>
            <a:pPr lvl="1"/>
            <a:r>
              <a:rPr lang="en-GB" i="1" dirty="0" smtClean="0">
                <a:solidFill>
                  <a:schemeClr val="bg1">
                    <a:lumMod val="50000"/>
                  </a:schemeClr>
                </a:solidFill>
              </a:rPr>
              <a:t>Inheritance</a:t>
            </a:r>
            <a:endParaRPr lang="da-DK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1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solidFill>
                  <a:srgbClr val="00B050"/>
                </a:solidFill>
              </a:rPr>
              <a:t>Functions</a:t>
            </a:r>
            <a:r>
              <a:rPr lang="da-DK" dirty="0" smtClean="0">
                <a:solidFill>
                  <a:srgbClr val="00B050"/>
                </a:solidFill>
              </a:rPr>
              <a:t> and Objects</a:t>
            </a:r>
            <a:endParaRPr lang="da-DK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Now we know a lot about </a:t>
            </a:r>
            <a:r>
              <a:rPr lang="da-DK" dirty="0" smtClean="0"/>
              <a:t>functions </a:t>
            </a:r>
            <a:br>
              <a:rPr lang="da-DK" dirty="0" smtClean="0"/>
            </a:br>
            <a:r>
              <a:rPr lang="da-DK" i="1" dirty="0" smtClean="0"/>
              <a:t>(from lecture 5)</a:t>
            </a:r>
            <a:endParaRPr lang="da-DK" i="1" dirty="0"/>
          </a:p>
          <a:p>
            <a:r>
              <a:rPr lang="da-DK" dirty="0" smtClean="0"/>
              <a:t>so </a:t>
            </a:r>
            <a:r>
              <a:rPr lang="da-DK" dirty="0" err="1"/>
              <a:t>let’s</a:t>
            </a:r>
            <a:r>
              <a:rPr lang="da-DK" dirty="0"/>
              <a:t> go back to </a:t>
            </a:r>
            <a:r>
              <a:rPr lang="da-DK" b="1" dirty="0" err="1"/>
              <a:t>objects</a:t>
            </a:r>
            <a:r>
              <a:rPr lang="da-DK" b="1" dirty="0"/>
              <a:t> </a:t>
            </a:r>
            <a:endParaRPr lang="da-DK" b="1" dirty="0" smtClean="0"/>
          </a:p>
          <a:p>
            <a:r>
              <a:rPr lang="da-DK" dirty="0" smtClean="0"/>
              <a:t>and </a:t>
            </a:r>
            <a:r>
              <a:rPr lang="da-DK" dirty="0" err="1"/>
              <a:t>explore</a:t>
            </a:r>
            <a:r>
              <a:rPr lang="da-DK" dirty="0"/>
              <a:t>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da-DK" b="1" dirty="0"/>
              <a:t>relation with </a:t>
            </a:r>
            <a:r>
              <a:rPr lang="da-DK" b="1" dirty="0" err="1" smtClean="0"/>
              <a:t>functions</a:t>
            </a:r>
            <a:endParaRPr lang="da-DK" b="1" dirty="0" smtClean="0"/>
          </a:p>
          <a:p>
            <a:pPr lvl="1"/>
            <a:r>
              <a:rPr lang="da-DK" dirty="0"/>
              <a:t>a</a:t>
            </a:r>
            <a:r>
              <a:rPr lang="da-DK" dirty="0" smtClean="0"/>
              <a:t> </a:t>
            </a:r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create</a:t>
            </a:r>
            <a:r>
              <a:rPr lang="da-DK" dirty="0" smtClean="0"/>
              <a:t> </a:t>
            </a:r>
            <a:r>
              <a:rPr lang="da-DK" dirty="0" err="1" smtClean="0"/>
              <a:t>objects</a:t>
            </a:r>
            <a:endParaRPr lang="da-DK" dirty="0" smtClean="0"/>
          </a:p>
          <a:p>
            <a:pPr lvl="1"/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inside</a:t>
            </a:r>
            <a:r>
              <a:rPr lang="da-DK" dirty="0" smtClean="0"/>
              <a:t> an </a:t>
            </a:r>
            <a:r>
              <a:rPr lang="da-DK" dirty="0" err="1" smtClean="0"/>
              <a:t>object</a:t>
            </a:r>
            <a:r>
              <a:rPr lang="da-DK" dirty="0" smtClean="0"/>
              <a:t>: </a:t>
            </a:r>
            <a:r>
              <a:rPr lang="da-DK" dirty="0" err="1" smtClean="0"/>
              <a:t>method</a:t>
            </a:r>
            <a:endParaRPr lang="da-DK" dirty="0" smtClean="0"/>
          </a:p>
          <a:p>
            <a:pPr lvl="1"/>
            <a:r>
              <a:rPr lang="da-DK" dirty="0" err="1"/>
              <a:t>u</a:t>
            </a:r>
            <a:r>
              <a:rPr lang="da-DK" dirty="0" err="1" smtClean="0"/>
              <a:t>se</a:t>
            </a:r>
            <a:r>
              <a:rPr lang="da-DK" dirty="0" smtClean="0"/>
              <a:t> </a:t>
            </a:r>
            <a:r>
              <a:rPr lang="da-DK" dirty="0" err="1" smtClean="0"/>
              <a:t>objects</a:t>
            </a:r>
            <a:r>
              <a:rPr lang="da-DK" dirty="0" smtClean="0"/>
              <a:t> to </a:t>
            </a:r>
            <a:r>
              <a:rPr lang="da-DK" dirty="0" err="1" smtClean="0"/>
              <a:t>group</a:t>
            </a:r>
            <a:r>
              <a:rPr lang="da-DK" dirty="0" smtClean="0"/>
              <a:t> data with </a:t>
            </a:r>
            <a:r>
              <a:rPr lang="da-DK" dirty="0" err="1" smtClean="0"/>
              <a:t>their</a:t>
            </a:r>
            <a:r>
              <a:rPr lang="da-DK" dirty="0" smtClean="0"/>
              <a:t> </a:t>
            </a:r>
            <a:r>
              <a:rPr lang="da-DK" dirty="0" err="1" smtClean="0"/>
              <a:t>functions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8772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Create objects with </a:t>
            </a:r>
            <a:r>
              <a:rPr lang="da-DK" b="1" dirty="0" smtClean="0"/>
              <a:t>new </a:t>
            </a:r>
            <a:r>
              <a:rPr lang="da-DK" dirty="0" smtClean="0"/>
              <a:t>and </a:t>
            </a:r>
            <a:r>
              <a:rPr lang="da-DK" b="1" dirty="0" smtClean="0"/>
              <a:t>this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Autofit/>
          </a:bodyPr>
          <a:lstStyle/>
          <a:p>
            <a:r>
              <a:rPr lang="en-US" sz="2000" dirty="0" smtClean="0"/>
              <a:t>Objects can be created using the </a:t>
            </a:r>
            <a:r>
              <a:rPr lang="en-US" sz="2000" b="1" dirty="0"/>
              <a:t>new </a:t>
            </a:r>
            <a:r>
              <a:rPr lang="en-US" sz="2000" dirty="0"/>
              <a:t>keyword </a:t>
            </a:r>
            <a:r>
              <a:rPr lang="en-US" sz="2000" dirty="0" smtClean="0"/>
              <a:t>followed by </a:t>
            </a:r>
            <a:r>
              <a:rPr lang="en-US" sz="2000" dirty="0"/>
              <a:t>a function </a:t>
            </a:r>
            <a:r>
              <a:rPr lang="en-US" sz="2000" dirty="0" smtClean="0"/>
              <a:t>invocation</a:t>
            </a:r>
          </a:p>
          <a:p>
            <a:r>
              <a:rPr lang="en-US" sz="2000" dirty="0" smtClean="0"/>
              <a:t>The function used in this way is called a </a:t>
            </a:r>
            <a:r>
              <a:rPr lang="en-US" sz="2000" i="1" dirty="0" smtClean="0"/>
              <a:t>constructor </a:t>
            </a:r>
            <a:r>
              <a:rPr lang="en-US" sz="2000" dirty="0" smtClean="0"/>
              <a:t>and serves to initialize a newly created object: e.g.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1400" dirty="0" smtClean="0">
                <a:latin typeface="Lucida Console" pitchFamily="49" charset="0"/>
              </a:rPr>
              <a:t>	function Banana(){ </a:t>
            </a:r>
            <a:r>
              <a:rPr lang="en-US" sz="1400" b="1" dirty="0" err="1" smtClean="0">
                <a:latin typeface="Lucida Console" pitchFamily="49" charset="0"/>
              </a:rPr>
              <a:t>this</a:t>
            </a:r>
            <a:r>
              <a:rPr lang="en-US" sz="1400" dirty="0" err="1" smtClean="0">
                <a:latin typeface="Lucida Console" pitchFamily="49" charset="0"/>
              </a:rPr>
              <a:t>.color</a:t>
            </a:r>
            <a:r>
              <a:rPr lang="en-US" sz="1400" dirty="0" smtClean="0">
                <a:latin typeface="Lucida Console" pitchFamily="49" charset="0"/>
              </a:rPr>
              <a:t>=“yellow”; </a:t>
            </a:r>
            <a:r>
              <a:rPr lang="en-US" sz="1400" b="1" dirty="0" err="1" smtClean="0">
                <a:latin typeface="Lucida Console" pitchFamily="49" charset="0"/>
              </a:rPr>
              <a:t>this</a:t>
            </a:r>
            <a:r>
              <a:rPr lang="en-US" sz="1400" dirty="0" err="1" smtClean="0">
                <a:latin typeface="Lucida Console" pitchFamily="49" charset="0"/>
              </a:rPr>
              <a:t>.price</a:t>
            </a:r>
            <a:r>
              <a:rPr lang="en-US" sz="1400" dirty="0" smtClean="0">
                <a:latin typeface="Lucida Console" pitchFamily="49" charset="0"/>
              </a:rPr>
              <a:t>=10; }</a:t>
            </a:r>
          </a:p>
          <a:p>
            <a:pPr marL="0" indent="0">
              <a:buNone/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err="1" smtClean="0">
                <a:latin typeface="Lucida Console" pitchFamily="49" charset="0"/>
              </a:rPr>
              <a:t>var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obj</a:t>
            </a:r>
            <a:r>
              <a:rPr lang="en-US" sz="1400" dirty="0" smtClean="0">
                <a:latin typeface="Lucida Console" pitchFamily="49" charset="0"/>
              </a:rPr>
              <a:t> = new Banana();</a:t>
            </a:r>
          </a:p>
          <a:p>
            <a:endParaRPr lang="en-US" sz="2400" dirty="0"/>
          </a:p>
          <a:p>
            <a:r>
              <a:rPr lang="da-DK" sz="2000" dirty="0" smtClean="0"/>
              <a:t>Notice the role of </a:t>
            </a:r>
            <a:r>
              <a:rPr lang="da-DK" sz="2000" b="1" i="1" dirty="0" err="1" smtClean="0"/>
              <a:t>this</a:t>
            </a:r>
            <a:r>
              <a:rPr lang="da-DK" sz="2000" dirty="0"/>
              <a:t>! </a:t>
            </a:r>
            <a:r>
              <a:rPr lang="da-DK" sz="1400" dirty="0">
                <a:hlinkClick r:id="rId2"/>
              </a:rPr>
              <a:t>http://</a:t>
            </a:r>
            <a:r>
              <a:rPr lang="da-DK" sz="1400" dirty="0" smtClean="0">
                <a:hlinkClick r:id="rId2"/>
              </a:rPr>
              <a:t>www.w3schools.com/js/js_object_definition.asp</a:t>
            </a:r>
            <a:r>
              <a:rPr lang="da-DK" sz="1400" dirty="0" smtClean="0"/>
              <a:t> </a:t>
            </a:r>
            <a:endParaRPr lang="da-DK" sz="2000" dirty="0"/>
          </a:p>
          <a:p>
            <a:pPr lvl="1"/>
            <a:r>
              <a:rPr lang="en-US" sz="1600" dirty="0"/>
              <a:t>i</a:t>
            </a:r>
            <a:r>
              <a:rPr lang="en-US" sz="1600" dirty="0" smtClean="0"/>
              <a:t>n the global scope </a:t>
            </a:r>
            <a:r>
              <a:rPr lang="en-US" sz="1600" i="1" dirty="0" smtClean="0"/>
              <a:t>this</a:t>
            </a:r>
            <a:r>
              <a:rPr lang="en-US" sz="1600" dirty="0"/>
              <a:t> is the global object</a:t>
            </a:r>
          </a:p>
          <a:p>
            <a:pPr lvl="1"/>
            <a:r>
              <a:rPr lang="en-US" sz="1600" dirty="0" smtClean="0"/>
              <a:t>in </a:t>
            </a:r>
            <a:r>
              <a:rPr lang="en-US" sz="1600" b="1" dirty="0" smtClean="0"/>
              <a:t>constructors</a:t>
            </a:r>
            <a:r>
              <a:rPr lang="en-US" sz="1600" dirty="0" smtClean="0"/>
              <a:t> </a:t>
            </a:r>
            <a:r>
              <a:rPr lang="en-US" sz="1600" i="1" dirty="0"/>
              <a:t>this</a:t>
            </a:r>
            <a:r>
              <a:rPr lang="en-US" sz="1600" dirty="0"/>
              <a:t> refers to the newly created </a:t>
            </a:r>
            <a:r>
              <a:rPr lang="en-US" sz="1600" dirty="0" smtClean="0"/>
              <a:t>instance</a:t>
            </a:r>
          </a:p>
          <a:p>
            <a:pPr lvl="1"/>
            <a:r>
              <a:rPr lang="en-US" sz="1600" dirty="0" smtClean="0"/>
              <a:t>… so we can add attributes to an object </a:t>
            </a:r>
            <a:r>
              <a:rPr lang="en-US" sz="1600" b="1" dirty="0" smtClean="0"/>
              <a:t>from the inside!</a:t>
            </a:r>
          </a:p>
          <a:p>
            <a:pPr lvl="1"/>
            <a:r>
              <a:rPr lang="en-US" sz="1600" dirty="0"/>
              <a:t>a</a:t>
            </a:r>
            <a:r>
              <a:rPr lang="en-US" sz="1600" dirty="0" smtClean="0"/>
              <a:t>nd because functions are values too, </a:t>
            </a:r>
            <a:r>
              <a:rPr lang="en-US" sz="1600" b="1" dirty="0" smtClean="0">
                <a:solidFill>
                  <a:srgbClr val="00B050"/>
                </a:solidFill>
              </a:rPr>
              <a:t>attributes can also be </a:t>
            </a:r>
            <a:r>
              <a:rPr lang="en-US" sz="1600" b="1" dirty="0" smtClean="0">
                <a:solidFill>
                  <a:srgbClr val="00B050"/>
                </a:solidFill>
              </a:rPr>
              <a:t>functions</a:t>
            </a:r>
            <a:endParaRPr lang="da-DK" sz="20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54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How to </a:t>
            </a:r>
            <a:r>
              <a:rPr lang="da-DK" b="1" dirty="0" smtClean="0"/>
              <a:t>define</a:t>
            </a:r>
            <a:r>
              <a:rPr lang="da-DK" dirty="0" smtClean="0"/>
              <a:t> a p</a:t>
            </a:r>
            <a:r>
              <a:rPr lang="da-DK" dirty="0" smtClean="0"/>
              <a:t>erson?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 smtClean="0"/>
              <a:t>Suppose that the user (or me!) requires you to use </a:t>
            </a:r>
            <a:r>
              <a:rPr lang="da-DK" sz="2400" b="1" dirty="0" smtClean="0"/>
              <a:t>javascript objects to represent persons</a:t>
            </a:r>
            <a:r>
              <a:rPr lang="da-DK" sz="2400" dirty="0" smtClean="0"/>
              <a:t>, in a webpage</a:t>
            </a:r>
            <a:endParaRPr lang="da-DK" sz="2400" dirty="0" smtClean="0"/>
          </a:p>
          <a:p>
            <a:r>
              <a:rPr lang="da-DK" sz="2400" dirty="0" smtClean="0"/>
              <a:t>You should ask yourself these 2 </a:t>
            </a:r>
            <a:r>
              <a:rPr lang="da-DK" sz="2400" b="1" dirty="0" smtClean="0"/>
              <a:t>questions</a:t>
            </a:r>
            <a:r>
              <a:rPr lang="da-DK" sz="2400" dirty="0"/>
              <a:t>:</a:t>
            </a:r>
            <a:endParaRPr lang="da-DK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da-DK" sz="2000" dirty="0" smtClean="0">
                <a:solidFill>
                  <a:srgbClr val="FF0000"/>
                </a:solidFill>
              </a:rPr>
              <a:t>What are the </a:t>
            </a:r>
            <a:r>
              <a:rPr lang="da-DK" sz="2000" b="1" dirty="0" smtClean="0">
                <a:solidFill>
                  <a:srgbClr val="FF0000"/>
                </a:solidFill>
              </a:rPr>
              <a:t>important attributes </a:t>
            </a:r>
            <a:r>
              <a:rPr lang="da-DK" sz="2000" dirty="0" smtClean="0">
                <a:solidFill>
                  <a:srgbClr val="FF0000"/>
                </a:solidFill>
              </a:rPr>
              <a:t>of a person in this page/program?</a:t>
            </a:r>
          </a:p>
          <a:p>
            <a:pPr marL="914400" lvl="1" indent="-457200">
              <a:buFont typeface="+mj-lt"/>
              <a:buAutoNum type="arabicPeriod"/>
            </a:pPr>
            <a:r>
              <a:rPr lang="da-DK" sz="2000" dirty="0" smtClean="0"/>
              <a:t>What </a:t>
            </a:r>
            <a:r>
              <a:rPr lang="da-DK" sz="2000" b="1" dirty="0" smtClean="0"/>
              <a:t>operations</a:t>
            </a:r>
            <a:r>
              <a:rPr lang="da-DK" sz="2000" dirty="0" smtClean="0"/>
              <a:t> will the user need to work with person objects?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4154031"/>
            <a:ext cx="8153400" cy="224676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da-DK" sz="2800" b="1" i="1" dirty="0" smtClean="0">
              <a:solidFill>
                <a:schemeClr val="tx1"/>
              </a:solidFill>
            </a:endParaRPr>
          </a:p>
          <a:p>
            <a:pPr algn="ctr"/>
            <a:endParaRPr lang="da-DK" sz="2800" b="1" i="1" dirty="0" smtClean="0">
              <a:solidFill>
                <a:schemeClr val="tx1"/>
              </a:solidFill>
            </a:endParaRPr>
          </a:p>
          <a:p>
            <a:pPr algn="ctr"/>
            <a:r>
              <a:rPr lang="da-DK" sz="2800" b="1" i="1" dirty="0" smtClean="0">
                <a:solidFill>
                  <a:schemeClr val="tx1"/>
                </a:solidFill>
              </a:rPr>
              <a:t>Your answer to </a:t>
            </a:r>
            <a:r>
              <a:rPr lang="da-DK" sz="2800" b="1" i="1" dirty="0" smtClean="0">
                <a:solidFill>
                  <a:srgbClr val="FF0000"/>
                </a:solidFill>
              </a:rPr>
              <a:t>(1.)</a:t>
            </a:r>
            <a:r>
              <a:rPr lang="da-DK" sz="2800" b="1" i="1" dirty="0" smtClean="0">
                <a:solidFill>
                  <a:schemeClr val="tx1"/>
                </a:solidFill>
              </a:rPr>
              <a:t> goes here</a:t>
            </a:r>
          </a:p>
          <a:p>
            <a:pPr algn="ctr"/>
            <a:endParaRPr lang="da-DK" sz="2800" b="1" i="1" dirty="0" smtClean="0">
              <a:solidFill>
                <a:schemeClr val="tx1"/>
              </a:solidFill>
            </a:endParaRPr>
          </a:p>
          <a:p>
            <a:pPr algn="ctr"/>
            <a:endParaRPr lang="en-GB" sz="28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9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 dirty="0" smtClean="0"/>
              <a:t>Implementation </a:t>
            </a:r>
            <a:r>
              <a:rPr lang="da-DK" dirty="0" smtClean="0"/>
              <a:t>vs </a:t>
            </a:r>
            <a:r>
              <a:rPr lang="da-DK" i="1" u="sng" dirty="0" smtClean="0"/>
              <a:t>use </a:t>
            </a:r>
            <a:endParaRPr lang="en-GB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 smtClean="0"/>
              <a:t>You still need to find out about operations on person objects...</a:t>
            </a:r>
          </a:p>
          <a:p>
            <a:r>
              <a:rPr lang="da-DK" sz="2400" dirty="0" smtClean="0">
                <a:solidFill>
                  <a:srgbClr val="00B050"/>
                </a:solidFill>
              </a:rPr>
              <a:t>Suggestion: </a:t>
            </a:r>
            <a:r>
              <a:rPr lang="da-DK" sz="2400" dirty="0" smtClean="0"/>
              <a:t>start from the </a:t>
            </a:r>
            <a:r>
              <a:rPr lang="da-DK" sz="2400" i="1" u="sng" dirty="0" smtClean="0"/>
              <a:t>use</a:t>
            </a:r>
            <a:r>
              <a:rPr lang="da-DK" sz="2400" dirty="0" smtClean="0"/>
              <a:t>, not from the </a:t>
            </a:r>
            <a:r>
              <a:rPr lang="da-DK" sz="2400" b="1" dirty="0" smtClean="0"/>
              <a:t>implementation</a:t>
            </a:r>
            <a:r>
              <a:rPr lang="da-DK" sz="2400" b="1" dirty="0"/>
              <a:t/>
            </a:r>
            <a:br>
              <a:rPr lang="da-DK" sz="2400" b="1" dirty="0"/>
            </a:br>
            <a:r>
              <a:rPr lang="da-DK" sz="1600" dirty="0" smtClean="0"/>
              <a:t>E.g.</a:t>
            </a:r>
          </a:p>
          <a:p>
            <a:pPr lvl="1"/>
            <a:r>
              <a:rPr lang="en-US" sz="1600" dirty="0"/>
              <a:t>A person can </a:t>
            </a:r>
            <a:r>
              <a:rPr lang="en-US" sz="1600" b="1" dirty="0"/>
              <a:t>provide</a:t>
            </a:r>
            <a:r>
              <a:rPr lang="en-US" sz="1600" dirty="0"/>
              <a:t> his/her own </a:t>
            </a:r>
            <a:r>
              <a:rPr lang="en-US" sz="1600" b="1" dirty="0"/>
              <a:t>description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/>
              <a:t>A person can </a:t>
            </a:r>
            <a:r>
              <a:rPr lang="en-US" sz="1600" b="1" dirty="0"/>
              <a:t>buy something</a:t>
            </a:r>
            <a:r>
              <a:rPr lang="en-US" sz="1600" dirty="0"/>
              <a:t>, and be left with less cash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/>
              <a:t>A person can </a:t>
            </a:r>
            <a:r>
              <a:rPr lang="en-US" sz="1600" b="1" dirty="0"/>
              <a:t>withdraw money</a:t>
            </a:r>
            <a:r>
              <a:rPr lang="en-US" sz="1600" dirty="0"/>
              <a:t> from the bank, and increase his/her cash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i="1" dirty="0" smtClean="0"/>
              <a:t>(and a constructor function to initialize person objects)</a:t>
            </a:r>
            <a:endParaRPr lang="da-DK" sz="16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154031"/>
            <a:ext cx="8153400" cy="224676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da-DK" sz="2800" b="1" i="1" dirty="0" smtClean="0">
              <a:solidFill>
                <a:schemeClr val="tx1"/>
              </a:solidFill>
            </a:endParaRPr>
          </a:p>
          <a:p>
            <a:pPr algn="ctr"/>
            <a:r>
              <a:rPr lang="da-DK" sz="2800" b="1" i="1" dirty="0" smtClean="0">
                <a:solidFill>
                  <a:schemeClr val="tx1"/>
                </a:solidFill>
              </a:rPr>
              <a:t>How should we fix/finish</a:t>
            </a:r>
            <a:br>
              <a:rPr lang="da-DK" sz="2800" b="1" i="1" dirty="0" smtClean="0">
                <a:solidFill>
                  <a:schemeClr val="tx1"/>
                </a:solidFill>
              </a:rPr>
            </a:br>
            <a:r>
              <a:rPr lang="da-DK" sz="2800" b="1" dirty="0" smtClean="0">
                <a:solidFill>
                  <a:schemeClr val="tx2"/>
                </a:solidFill>
              </a:rPr>
              <a:t>00_abstractDataTypes\01_personADT.html</a:t>
            </a:r>
            <a:endParaRPr lang="da-DK" sz="2800" b="1" i="1" dirty="0" smtClean="0">
              <a:solidFill>
                <a:schemeClr val="tx2"/>
              </a:solidFill>
            </a:endParaRPr>
          </a:p>
          <a:p>
            <a:pPr algn="ctr"/>
            <a:r>
              <a:rPr lang="da-DK" sz="2800" b="1" dirty="0" smtClean="0">
                <a:solidFill>
                  <a:schemeClr val="tx1"/>
                </a:solidFill>
              </a:rPr>
              <a:t>???</a:t>
            </a:r>
          </a:p>
          <a:p>
            <a:pPr algn="ctr"/>
            <a:endParaRPr lang="en-GB" sz="28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47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Change </a:t>
            </a:r>
            <a:r>
              <a:rPr lang="da-DK" b="1" dirty="0" smtClean="0"/>
              <a:t>implementation</a:t>
            </a:r>
            <a:endParaRPr lang="en-GB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 smtClean="0"/>
              <a:t>Now, the user changes her mind and she wants the description to print a warning message, when the amount of cash for a person is negative or 0</a:t>
            </a:r>
          </a:p>
          <a:p>
            <a:pPr marL="457200" lvl="1" indent="0">
              <a:buNone/>
            </a:pPr>
            <a:r>
              <a:rPr lang="da-DK" sz="1800" dirty="0" smtClean="0">
                <a:solidFill>
                  <a:srgbClr val="FF0000"/>
                </a:solidFill>
              </a:rPr>
              <a:t>”</a:t>
            </a:r>
            <a:r>
              <a:rPr lang="en-US" sz="1800" dirty="0" smtClean="0">
                <a:solidFill>
                  <a:srgbClr val="FF0000"/>
                </a:solidFill>
              </a:rPr>
              <a:t>!</a:t>
            </a:r>
            <a:r>
              <a:rPr lang="en-US" sz="1800" dirty="0">
                <a:solidFill>
                  <a:srgbClr val="FF0000"/>
                </a:solidFill>
              </a:rPr>
              <a:t>WARNING! Person: Andrea;1.93cm,78kg,and in the wallet... -50$ !WARNING</a:t>
            </a:r>
            <a:r>
              <a:rPr lang="en-US" sz="1800" dirty="0" smtClean="0">
                <a:solidFill>
                  <a:srgbClr val="FF0000"/>
                </a:solidFill>
              </a:rPr>
              <a:t>!”</a:t>
            </a:r>
            <a:endParaRPr lang="da-DK" sz="2000" dirty="0" smtClean="0">
              <a:solidFill>
                <a:srgbClr val="FF0000"/>
              </a:solidFill>
            </a:endParaRPr>
          </a:p>
          <a:p>
            <a:r>
              <a:rPr lang="da-DK" sz="2400" dirty="0" smtClean="0"/>
              <a:t>We can do that! Just change the body of the function </a:t>
            </a:r>
            <a:r>
              <a:rPr lang="da-DK" sz="2400" b="1" dirty="0" smtClean="0"/>
              <a:t>describe </a:t>
            </a:r>
            <a:r>
              <a:rPr lang="da-DK" sz="2400" dirty="0" smtClean="0">
                <a:solidFill>
                  <a:srgbClr val="FF0000"/>
                </a:solidFill>
              </a:rPr>
              <a:t>but ...</a:t>
            </a:r>
            <a:endParaRPr lang="da-DK" sz="2400" b="1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154031"/>
            <a:ext cx="8153400" cy="224676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a-DK" sz="2800" b="1" dirty="0" smtClean="0"/>
          </a:p>
          <a:p>
            <a:pPr algn="ctr"/>
            <a:r>
              <a:rPr lang="da-DK" sz="2800" b="1" i="1" dirty="0" smtClean="0"/>
              <a:t>Anything </a:t>
            </a:r>
            <a:r>
              <a:rPr lang="da-DK" sz="2800" b="1" i="1" dirty="0"/>
              <a:t>else </a:t>
            </a:r>
            <a:r>
              <a:rPr lang="da-DK" sz="2800" b="1" dirty="0"/>
              <a:t>we need to change </a:t>
            </a:r>
            <a:r>
              <a:rPr lang="da-DK" sz="2800" b="1" dirty="0" smtClean="0"/>
              <a:t/>
            </a:r>
            <a:br>
              <a:rPr lang="da-DK" sz="2800" b="1" dirty="0" smtClean="0"/>
            </a:br>
            <a:r>
              <a:rPr lang="da-DK" sz="2800" b="1" dirty="0" smtClean="0"/>
              <a:t>to </a:t>
            </a:r>
            <a:r>
              <a:rPr lang="da-DK" sz="2800" b="1" dirty="0"/>
              <a:t>make our new version of </a:t>
            </a:r>
            <a:r>
              <a:rPr lang="da-DK" sz="2800" b="1" dirty="0" smtClean="0"/>
              <a:t/>
            </a:r>
            <a:br>
              <a:rPr lang="da-DK" sz="2800" b="1" dirty="0" smtClean="0"/>
            </a:br>
            <a:r>
              <a:rPr lang="da-DK" sz="2800" b="1" dirty="0" smtClean="0"/>
              <a:t>the </a:t>
            </a:r>
            <a:r>
              <a:rPr lang="da-DK" sz="2800" b="1" dirty="0"/>
              <a:t>person work</a:t>
            </a:r>
            <a:r>
              <a:rPr lang="da-DK" sz="2800" b="1" dirty="0" smtClean="0"/>
              <a:t>?</a:t>
            </a:r>
          </a:p>
          <a:p>
            <a:endParaRPr lang="da-DK" sz="2800" b="1" dirty="0"/>
          </a:p>
        </p:txBody>
      </p:sp>
    </p:spTree>
    <p:extLst>
      <p:ext uri="{BB962C8B-B14F-4D97-AF65-F5344CB8AC3E}">
        <p14:creationId xmlns:p14="http://schemas.microsoft.com/office/powerpoint/2010/main" val="277022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dirty="0" smtClean="0"/>
              <a:t>Check out</a:t>
            </a:r>
            <a:br>
              <a:rPr lang="da-DK" sz="2400" dirty="0" smtClean="0"/>
            </a:br>
            <a:r>
              <a:rPr lang="da-DK" sz="2400" dirty="0" smtClean="0"/>
              <a:t>	</a:t>
            </a:r>
            <a:r>
              <a:rPr lang="da-DK" sz="2400" b="1" dirty="0" smtClean="0">
                <a:solidFill>
                  <a:schemeClr val="tx2"/>
                </a:solidFill>
              </a:rPr>
              <a:t>00_abstractDataTypes\01_personADT_v2.html</a:t>
            </a:r>
          </a:p>
          <a:p>
            <a:pPr marL="0" indent="0">
              <a:buNone/>
            </a:pPr>
            <a:r>
              <a:rPr lang="da-DK" sz="2400" dirty="0"/>
              <a:t>a</a:t>
            </a:r>
            <a:r>
              <a:rPr lang="da-DK" sz="2400" dirty="0" smtClean="0"/>
              <a:t>nd</a:t>
            </a:r>
          </a:p>
          <a:p>
            <a:pPr marL="0" indent="0">
              <a:buNone/>
            </a:pPr>
            <a:r>
              <a:rPr lang="da-DK" sz="2400" dirty="0"/>
              <a:t>	</a:t>
            </a:r>
            <a:r>
              <a:rPr lang="da-DK" sz="2400" b="1" dirty="0" smtClean="0">
                <a:solidFill>
                  <a:schemeClr val="tx2"/>
                </a:solidFill>
              </a:rPr>
              <a:t>00_abstractDataTypes\01_personADT_v3.html</a:t>
            </a:r>
            <a:endParaRPr lang="da-DK" sz="24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da-DK" sz="24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43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Enter: “Abstract Data Types”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r>
              <a:rPr lang="da-DK" dirty="0" err="1">
                <a:solidFill>
                  <a:srgbClr val="00B050"/>
                </a:solidFill>
              </a:rPr>
              <a:t>We</a:t>
            </a:r>
            <a:r>
              <a:rPr lang="da-DK" dirty="0">
                <a:solidFill>
                  <a:srgbClr val="00B050"/>
                </a:solidFill>
              </a:rPr>
              <a:t> </a:t>
            </a:r>
            <a:r>
              <a:rPr lang="da-DK" dirty="0" err="1" smtClean="0">
                <a:solidFill>
                  <a:srgbClr val="00B050"/>
                </a:solidFill>
              </a:rPr>
              <a:t>want</a:t>
            </a:r>
            <a:r>
              <a:rPr lang="da-DK" dirty="0" smtClean="0">
                <a:solidFill>
                  <a:srgbClr val="00B050"/>
                </a:solidFill>
              </a:rPr>
              <a:t> to </a:t>
            </a:r>
            <a:r>
              <a:rPr lang="da-DK" b="1" dirty="0" smtClean="0">
                <a:solidFill>
                  <a:srgbClr val="00B050"/>
                </a:solidFill>
              </a:rPr>
              <a:t>de-</a:t>
            </a:r>
            <a:r>
              <a:rPr lang="da-DK" b="1" dirty="0" err="1" smtClean="0">
                <a:solidFill>
                  <a:srgbClr val="00B050"/>
                </a:solidFill>
              </a:rPr>
              <a:t>couple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 err="1">
                <a:solidFill>
                  <a:srgbClr val="00B050"/>
                </a:solidFill>
              </a:rPr>
              <a:t>how</a:t>
            </a:r>
            <a:r>
              <a:rPr lang="da-DK" dirty="0">
                <a:solidFill>
                  <a:srgbClr val="00B050"/>
                </a:solidFill>
              </a:rPr>
              <a:t> a data </a:t>
            </a:r>
            <a:r>
              <a:rPr lang="da-DK" dirty="0" err="1">
                <a:solidFill>
                  <a:srgbClr val="00B050"/>
                </a:solidFill>
              </a:rPr>
              <a:t>structure</a:t>
            </a:r>
            <a:r>
              <a:rPr lang="da-DK" dirty="0">
                <a:solidFill>
                  <a:srgbClr val="00B050"/>
                </a:solidFill>
              </a:rPr>
              <a:t> is </a:t>
            </a:r>
            <a:r>
              <a:rPr lang="da-DK" b="1" dirty="0" err="1">
                <a:solidFill>
                  <a:srgbClr val="00B050"/>
                </a:solidFill>
              </a:rPr>
              <a:t>implemented</a:t>
            </a:r>
            <a:r>
              <a:rPr lang="da-DK" b="1" dirty="0">
                <a:solidFill>
                  <a:srgbClr val="00B050"/>
                </a:solidFill>
              </a:rPr>
              <a:t> </a:t>
            </a:r>
            <a:r>
              <a:rPr lang="da-DK" dirty="0" smtClean="0">
                <a:solidFill>
                  <a:srgbClr val="00B050"/>
                </a:solidFill>
              </a:rPr>
              <a:t>from </a:t>
            </a:r>
            <a:r>
              <a:rPr lang="da-DK" u="sng" dirty="0" err="1" smtClean="0">
                <a:solidFill>
                  <a:srgbClr val="00B050"/>
                </a:solidFill>
              </a:rPr>
              <a:t>how</a:t>
            </a:r>
            <a:r>
              <a:rPr lang="da-DK" u="sng" dirty="0" smtClean="0">
                <a:solidFill>
                  <a:srgbClr val="00B050"/>
                </a:solidFill>
              </a:rPr>
              <a:t> </a:t>
            </a:r>
            <a:r>
              <a:rPr lang="da-DK" u="sng" dirty="0">
                <a:solidFill>
                  <a:srgbClr val="00B050"/>
                </a:solidFill>
              </a:rPr>
              <a:t>it is </a:t>
            </a:r>
            <a:r>
              <a:rPr lang="da-DK" b="1" u="sng" dirty="0" err="1" smtClean="0">
                <a:solidFill>
                  <a:srgbClr val="00B050"/>
                </a:solidFill>
              </a:rPr>
              <a:t>used</a:t>
            </a:r>
            <a:endParaRPr lang="en-US" u="sng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Define a </a:t>
            </a:r>
            <a:r>
              <a:rPr lang="en-US" u="sng" dirty="0" smtClean="0"/>
              <a:t>model</a:t>
            </a:r>
            <a:r>
              <a:rPr lang="en-US" dirty="0" smtClean="0"/>
              <a:t> for the data together with </a:t>
            </a:r>
            <a:r>
              <a:rPr lang="en-US" u="sng" dirty="0" smtClean="0"/>
              <a:t>operations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result is an </a:t>
            </a:r>
            <a:r>
              <a:rPr lang="en-US" dirty="0"/>
              <a:t>abstract data type (or ADT) 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n ADT provides </a:t>
            </a:r>
            <a:r>
              <a:rPr lang="en-US" b="1" dirty="0" smtClean="0"/>
              <a:t>a programming </a:t>
            </a:r>
            <a:r>
              <a:rPr lang="en-US" b="1" dirty="0"/>
              <a:t>interface</a:t>
            </a:r>
            <a:r>
              <a:rPr lang="en-US" dirty="0"/>
              <a:t>, a given set of operations that other programs can use to act on the values of </a:t>
            </a:r>
            <a:r>
              <a:rPr lang="en-US" dirty="0" smtClean="0"/>
              <a:t>specific instances of an  ADT</a:t>
            </a:r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An ADT is a </a:t>
            </a:r>
            <a:r>
              <a:rPr lang="en-US" b="1" dirty="0">
                <a:solidFill>
                  <a:srgbClr val="002060"/>
                </a:solidFill>
              </a:rPr>
              <a:t>black box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en-US" dirty="0" smtClean="0">
                <a:solidFill>
                  <a:srgbClr val="002060"/>
                </a:solidFill>
              </a:rPr>
              <a:t>to </a:t>
            </a:r>
            <a:r>
              <a:rPr lang="en-US" dirty="0">
                <a:solidFill>
                  <a:srgbClr val="002060"/>
                </a:solidFill>
              </a:rPr>
              <a:t>use it you don't need to know how </a:t>
            </a:r>
            <a:r>
              <a:rPr lang="en-US" dirty="0" smtClean="0">
                <a:solidFill>
                  <a:srgbClr val="002060"/>
                </a:solidFill>
              </a:rPr>
              <a:t>it is implemented, </a:t>
            </a:r>
            <a:r>
              <a:rPr lang="en-US" dirty="0">
                <a:solidFill>
                  <a:srgbClr val="002060"/>
                </a:solidFill>
              </a:rPr>
              <a:t>but only its </a:t>
            </a:r>
            <a:r>
              <a:rPr lang="en-US" dirty="0" smtClean="0">
                <a:solidFill>
                  <a:srgbClr val="002060"/>
                </a:solidFill>
              </a:rPr>
              <a:t>interface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Examples </a:t>
            </a:r>
            <a:r>
              <a:rPr lang="en-US" dirty="0"/>
              <a:t>of </a:t>
            </a:r>
            <a:r>
              <a:rPr lang="en-US" dirty="0" smtClean="0"/>
              <a:t>ADTs are a </a:t>
            </a:r>
            <a:r>
              <a:rPr lang="en-US" b="1" dirty="0" smtClean="0"/>
              <a:t>person</a:t>
            </a:r>
            <a:r>
              <a:rPr lang="en-US" dirty="0"/>
              <a:t>, a </a:t>
            </a:r>
            <a:r>
              <a:rPr lang="en-US" b="1" dirty="0"/>
              <a:t>list,</a:t>
            </a:r>
            <a:r>
              <a:rPr lang="en-US" dirty="0"/>
              <a:t> a </a:t>
            </a:r>
            <a:r>
              <a:rPr lang="en-US" b="1" dirty="0" smtClean="0"/>
              <a:t>stack</a:t>
            </a:r>
            <a:r>
              <a:rPr lang="en-US" dirty="0" smtClean="0"/>
              <a:t> </a:t>
            </a:r>
            <a:r>
              <a:rPr lang="en-US" dirty="0"/>
              <a:t>...</a:t>
            </a:r>
            <a:endParaRPr lang="en-US" dirty="0" smtClean="0"/>
          </a:p>
          <a:p>
            <a:r>
              <a:rPr lang="en-US" dirty="0" smtClean="0"/>
              <a:t>Classes are </a:t>
            </a:r>
            <a:r>
              <a:rPr lang="en-US" dirty="0"/>
              <a:t>ADTs (in other </a:t>
            </a:r>
            <a:r>
              <a:rPr lang="en-US" dirty="0" smtClean="0"/>
              <a:t>languages, </a:t>
            </a:r>
            <a:r>
              <a:rPr lang="en-US" dirty="0"/>
              <a:t>e.g. Java</a:t>
            </a:r>
            <a:r>
              <a:rPr lang="en-US" dirty="0" smtClean="0"/>
              <a:t>)	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javascript</a:t>
            </a:r>
            <a:r>
              <a:rPr lang="en-US" dirty="0" smtClean="0"/>
              <a:t> we can use constructor functions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80" y="4343400"/>
            <a:ext cx="1981200" cy="83909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4" name="TextBox 3"/>
          <p:cNvSpPr txBox="1"/>
          <p:nvPr/>
        </p:nvSpPr>
        <p:spPr>
          <a:xfrm>
            <a:off x="2628600" y="1307068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i="1" u="sng" dirty="0" smtClean="0">
                <a:solidFill>
                  <a:srgbClr val="FF0000"/>
                </a:solidFill>
              </a:rPr>
              <a:t>separate</a:t>
            </a:r>
            <a:endParaRPr lang="en-GB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14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641</Words>
  <Application>Microsoft Office PowerPoint</Application>
  <PresentationFormat>On-screen Show (4:3)</PresentationFormat>
  <Paragraphs>107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Distributed Programming Lecture 7a</vt:lpstr>
      <vt:lpstr>Topics</vt:lpstr>
      <vt:lpstr>Functions and Objects</vt:lpstr>
      <vt:lpstr>Create objects with new and this</vt:lpstr>
      <vt:lpstr>How to define a person?</vt:lpstr>
      <vt:lpstr>Implementation vs use </vt:lpstr>
      <vt:lpstr>Change implementation</vt:lpstr>
      <vt:lpstr>PowerPoint Presentation</vt:lpstr>
      <vt:lpstr>Enter: “Abstract Data Types”</vt:lpstr>
      <vt:lpstr>Example: list as an ADT</vt:lpstr>
      <vt:lpstr>Javascript libraries</vt:lpstr>
      <vt:lpstr>Task: quiz creator as ADT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DWeb</dc:title>
  <dc:creator>Andrea</dc:creator>
  <cp:lastModifiedBy>Andrea</cp:lastModifiedBy>
  <cp:revision>480</cp:revision>
  <dcterms:created xsi:type="dcterms:W3CDTF">2006-08-16T00:00:00Z</dcterms:created>
  <dcterms:modified xsi:type="dcterms:W3CDTF">2017-04-03T14:26:49Z</dcterms:modified>
</cp:coreProperties>
</file>