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90" r:id="rId4"/>
    <p:sldId id="268" r:id="rId5"/>
    <p:sldId id="273" r:id="rId6"/>
    <p:sldId id="271" r:id="rId7"/>
    <p:sldId id="293" r:id="rId8"/>
    <p:sldId id="292" r:id="rId9"/>
    <p:sldId id="277" r:id="rId10"/>
    <p:sldId id="282" r:id="rId11"/>
    <p:sldId id="283" r:id="rId12"/>
    <p:sldId id="294" r:id="rId13"/>
    <p:sldId id="275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DECC4-0481-4B5D-92C3-DEDD4577AEAD}" type="datetimeFigureOut">
              <a:rPr lang="da-DK" smtClean="0"/>
              <a:t>15-04-2017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254C-247C-4C47-AE44-4B5913511EB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Generate random number</a:t>
            </a:r>
            <a:r>
              <a:rPr lang="da-DK" baseline="0" dirty="0" smtClean="0"/>
              <a:t> between 2 numbers:</a:t>
            </a:r>
            <a:endParaRPr lang="en-GB" dirty="0" smtClean="0"/>
          </a:p>
          <a:p>
            <a:r>
              <a:rPr lang="en-GB" dirty="0" smtClean="0"/>
              <a:t>http://stackoverflow.com/questions/4959975/generate-random-number-between-two-numbers-in-javascript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254C-247C-4C47-AE44-4B5913511EB9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407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Generate random number</a:t>
            </a:r>
            <a:r>
              <a:rPr lang="da-DK" baseline="0" dirty="0" smtClean="0"/>
              <a:t> between 2 numbers:</a:t>
            </a:r>
            <a:endParaRPr lang="en-GB" dirty="0" smtClean="0"/>
          </a:p>
          <a:p>
            <a:r>
              <a:rPr lang="en-GB" dirty="0" smtClean="0"/>
              <a:t>http://stackoverflow.com/questions/4959975/generate-random-number-between-two-numbers-in-javascript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E254C-247C-4C47-AE44-4B5913511EB9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407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ref_html.asp" TargetMode="External"/><Relationship Id="rId2" Type="http://schemas.openxmlformats.org/officeDocument/2006/relationships/hyperlink" Target="http://www.w3schools.com/jquery/tryse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unwra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10892/storing-objects-in-html5-localstorage" TargetMode="External"/><Relationship Id="rId2" Type="http://schemas.openxmlformats.org/officeDocument/2006/relationships/hyperlink" Target="https://www.w3schools.com/html/html5_webstorage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reilly.com/catalog/jscript4/chapter/ch17.html" TargetMode="External"/><Relationship Id="rId2" Type="http://schemas.openxmlformats.org/officeDocument/2006/relationships/hyperlink" Target="http://www.w3schools.com/js/js_html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13_dom.html" TargetMode="External"/><Relationship Id="rId2" Type="http://schemas.openxmlformats.org/officeDocument/2006/relationships/hyperlink" Target="http://www.w3schools.com/js/js_htmldom_element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eveloper.mozilla.org/en-US/docs/Web/API/Node.appendChil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Distributed Programming</a:t>
            </a:r>
            <a:br>
              <a:rPr lang="da-DK" dirty="0"/>
            </a:br>
            <a:r>
              <a:rPr lang="da-DK" dirty="0"/>
              <a:t>Lecture </a:t>
            </a:r>
            <a:r>
              <a:rPr lang="da-DK" dirty="0"/>
              <a:t>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0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Selection with 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syntax:</a:t>
            </a:r>
            <a:r>
              <a:rPr lang="en-US" sz="2400" dirty="0"/>
              <a:t> </a:t>
            </a:r>
            <a:r>
              <a:rPr lang="en-US" sz="2400" b="1" dirty="0"/>
              <a:t>$(</a:t>
            </a:r>
            <a:r>
              <a:rPr lang="en-US" sz="2400" b="1" i="1" dirty="0">
                <a:solidFill>
                  <a:srgbClr val="92D050"/>
                </a:solidFill>
              </a:rPr>
              <a:t>selector</a:t>
            </a:r>
            <a:r>
              <a:rPr lang="en-US" sz="2400" b="1" dirty="0"/>
              <a:t>).</a:t>
            </a:r>
            <a:r>
              <a:rPr lang="en-US" sz="2400" b="1" i="1" dirty="0"/>
              <a:t>action</a:t>
            </a:r>
            <a:r>
              <a:rPr lang="en-US" sz="2400" b="1" dirty="0" smtClean="0"/>
              <a:t>()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 nice summary </a:t>
            </a:r>
            <a:r>
              <a:rPr lang="en-US" sz="2400" dirty="0"/>
              <a:t>of selectors: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www.w3schools.com/jquery/trysel.asp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summary </a:t>
            </a:r>
            <a:r>
              <a:rPr lang="en-US" sz="2400" dirty="0"/>
              <a:t>of </a:t>
            </a:r>
            <a:r>
              <a:rPr lang="en-US" sz="2400" dirty="0" err="1"/>
              <a:t>jQuery</a:t>
            </a:r>
            <a:r>
              <a:rPr lang="en-US" sz="2400" dirty="0"/>
              <a:t> HTML </a:t>
            </a:r>
            <a:r>
              <a:rPr lang="en-US" sz="2400" dirty="0" smtClean="0"/>
              <a:t>and CSS Methods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www.w3schools.com/jquery/jquery_ref_html.asp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elements referred to by the selector </a:t>
            </a:r>
            <a:r>
              <a:rPr lang="en-US" sz="2400" dirty="0" smtClean="0"/>
              <a:t>passed </a:t>
            </a:r>
            <a:r>
              <a:rPr lang="en-US" sz="2400" dirty="0"/>
              <a:t>to $() are </a:t>
            </a:r>
            <a:r>
              <a:rPr lang="en-US" sz="2400" b="1" dirty="0"/>
              <a:t>looped </a:t>
            </a:r>
            <a:r>
              <a:rPr lang="en-US" sz="2400" b="1" dirty="0" smtClean="0"/>
              <a:t>through </a:t>
            </a:r>
            <a:r>
              <a:rPr lang="en-GB" sz="2400" b="1" dirty="0" smtClean="0"/>
              <a:t>automatically </a:t>
            </a:r>
            <a:r>
              <a:rPr lang="en-GB" sz="2400" dirty="0"/>
              <a:t>and implicitly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5822" y="3244334"/>
            <a:ext cx="111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theParent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600200" y="1931504"/>
            <a:ext cx="6309278" cy="2255156"/>
            <a:chOff x="1600200" y="1905000"/>
            <a:chExt cx="6309278" cy="22551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133600"/>
              <a:ext cx="6309278" cy="2026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Down Arrow 6"/>
            <p:cNvSpPr/>
            <p:nvPr/>
          </p:nvSpPr>
          <p:spPr>
            <a:xfrm>
              <a:off x="2110409" y="1905000"/>
              <a:ext cx="381000" cy="4008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816594" y="6400800"/>
            <a:ext cx="505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See: </a:t>
            </a:r>
            <a:r>
              <a:rPr lang="en-US" b="1" i="1" dirty="0" smtClean="0">
                <a:solidFill>
                  <a:srgbClr val="002060"/>
                </a:solidFill>
              </a:rPr>
              <a:t>03_traversing </a:t>
            </a:r>
            <a:r>
              <a:rPr lang="en-US" b="1" i="1" dirty="0">
                <a:solidFill>
                  <a:srgbClr val="002060"/>
                </a:solidFill>
              </a:rPr>
              <a:t>the DOM with </a:t>
            </a:r>
            <a:r>
              <a:rPr lang="en-US" b="1" i="1" dirty="0" err="1" smtClean="0">
                <a:solidFill>
                  <a:srgbClr val="002060"/>
                </a:solidFill>
              </a:rPr>
              <a:t>jquery</a:t>
            </a:r>
            <a:r>
              <a:rPr lang="en-US" b="1" dirty="0" smtClean="0">
                <a:solidFill>
                  <a:srgbClr val="002060"/>
                </a:solidFill>
              </a:rPr>
              <a:t>, 01 and 02</a:t>
            </a:r>
            <a:endParaRPr lang="en-GB" b="1" dirty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76200"/>
            <a:ext cx="1219200" cy="1219200"/>
            <a:chOff x="228600" y="76200"/>
            <a:chExt cx="1219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8600" y="76200"/>
              <a:ext cx="0" cy="121920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28600" y="76200"/>
              <a:ext cx="1219200" cy="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1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Insertion (and deletion) with 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See </a:t>
            </a:r>
            <a:r>
              <a:rPr lang="en-US" sz="2400" b="1" i="1" dirty="0" smtClean="0">
                <a:solidFill>
                  <a:srgbClr val="002060"/>
                </a:solidFill>
              </a:rPr>
              <a:t>03_traversing </a:t>
            </a:r>
            <a:r>
              <a:rPr lang="en-US" sz="2400" b="1" i="1" dirty="0">
                <a:solidFill>
                  <a:srgbClr val="002060"/>
                </a:solidFill>
              </a:rPr>
              <a:t>the DOM with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jquery</a:t>
            </a:r>
            <a:r>
              <a:rPr lang="en-US" sz="2400" b="1" i="1" dirty="0" smtClean="0">
                <a:solidFill>
                  <a:srgbClr val="002060"/>
                </a:solidFill>
              </a:rPr>
              <a:t>/</a:t>
            </a:r>
            <a:r>
              <a:rPr lang="da-DK" sz="2400" i="1" dirty="0" smtClean="0">
                <a:solidFill>
                  <a:schemeClr val="tx2"/>
                </a:solidFill>
              </a:rPr>
              <a:t>03_modify.html</a:t>
            </a:r>
            <a:endParaRPr lang="da-DK" sz="2400" i="1" dirty="0">
              <a:solidFill>
                <a:schemeClr val="tx2"/>
              </a:solidFill>
            </a:endParaRPr>
          </a:p>
          <a:p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</a:rPr>
              <a:t>(Check also: </a:t>
            </a:r>
            <a:r>
              <a:rPr lang="da-DK" sz="2400" b="1" dirty="0" smtClean="0">
                <a:solidFill>
                  <a:schemeClr val="bg1">
                    <a:lumMod val="50000"/>
                  </a:schemeClr>
                </a:solidFill>
              </a:rPr>
              <a:t>wrapping and unwrapping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a-DK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://api.jquery.com/unwrap</a:t>
            </a:r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/</a:t>
            </a:r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</a:rPr>
              <a:t> )</a:t>
            </a:r>
            <a:endParaRPr lang="da-DK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a-DK" sz="2400" dirty="0" smtClean="0"/>
              <a:t>Setting attributes with </a:t>
            </a:r>
            <a:r>
              <a:rPr lang="da-DK" sz="2400" b="1" dirty="0" smtClean="0"/>
              <a:t>value-callbacks </a:t>
            </a:r>
            <a:r>
              <a:rPr lang="da-DK" sz="2400" dirty="0"/>
              <a:t>(see </a:t>
            </a:r>
            <a:r>
              <a:rPr lang="da-DK" sz="2400" i="1" dirty="0" smtClean="0">
                <a:solidFill>
                  <a:schemeClr val="tx2"/>
                </a:solidFill>
              </a:rPr>
              <a:t>04_modify.html</a:t>
            </a:r>
            <a:r>
              <a:rPr lang="da-DK" sz="2400" i="1" dirty="0" smtClean="0"/>
              <a:t> 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Removing elements: </a:t>
            </a:r>
            <a:r>
              <a:rPr lang="da-DK" sz="2400" i="1" dirty="0" smtClean="0">
                <a:solidFill>
                  <a:schemeClr val="tx2"/>
                </a:solidFill>
              </a:rPr>
              <a:t>05_modify.html</a:t>
            </a:r>
            <a:endParaRPr lang="da-DK" sz="2400" dirty="0" smtClean="0"/>
          </a:p>
          <a:p>
            <a:r>
              <a:rPr lang="da-DK" sz="2400" dirty="0" smtClean="0"/>
              <a:t>Cloning</a:t>
            </a:r>
            <a:r>
              <a:rPr lang="da-DK" sz="2400" dirty="0"/>
              <a:t>: </a:t>
            </a:r>
            <a:r>
              <a:rPr lang="da-DK" sz="2400" i="1" dirty="0" smtClean="0">
                <a:solidFill>
                  <a:schemeClr val="tx2"/>
                </a:solidFill>
              </a:rPr>
              <a:t>06_modify_clone.html</a:t>
            </a:r>
          </a:p>
          <a:p>
            <a:endParaRPr lang="en-GB" sz="2400" b="1" dirty="0"/>
          </a:p>
          <a:p>
            <a:r>
              <a:rPr lang="en-GB" sz="2400" b="1" dirty="0" smtClean="0"/>
              <a:t>DOM </a:t>
            </a:r>
            <a:r>
              <a:rPr lang="en-GB" sz="2400" b="1" dirty="0"/>
              <a:t>manipulation methods in a </a:t>
            </a:r>
            <a:r>
              <a:rPr lang="en-GB" sz="2400" b="1" dirty="0" smtClean="0"/>
              <a:t>nutshell </a:t>
            </a:r>
            <a:br>
              <a:rPr lang="en-GB" sz="2400" b="1" dirty="0" smtClean="0"/>
            </a:br>
            <a:r>
              <a:rPr lang="en-GB" sz="2400" dirty="0" smtClean="0"/>
              <a:t>(book page 136-137)</a:t>
            </a:r>
            <a:endParaRPr lang="da-DK" sz="2400" i="1" dirty="0"/>
          </a:p>
        </p:txBody>
      </p:sp>
      <p:grpSp>
        <p:nvGrpSpPr>
          <p:cNvPr id="4" name="Group 3"/>
          <p:cNvGrpSpPr/>
          <p:nvPr/>
        </p:nvGrpSpPr>
        <p:grpSpPr>
          <a:xfrm rot="10800000">
            <a:off x="7772400" y="5410200"/>
            <a:ext cx="1219200" cy="1219200"/>
            <a:chOff x="228600" y="76200"/>
            <a:chExt cx="1219200" cy="12192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28600" y="76200"/>
              <a:ext cx="0" cy="121920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28600" y="76200"/>
              <a:ext cx="1219200" cy="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0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Problem </a:t>
            </a:r>
            <a:r>
              <a:rPr lang="en-US" sz="3600" b="1" dirty="0" smtClean="0">
                <a:solidFill>
                  <a:srgbClr val="FF0000"/>
                </a:solidFill>
              </a:rPr>
              <a:t>definition </a:t>
            </a:r>
            <a:r>
              <a:rPr lang="en-US" sz="3600" dirty="0">
                <a:solidFill>
                  <a:srgbClr val="FF0000"/>
                </a:solidFill>
              </a:rPr>
              <a:t>(folder </a:t>
            </a:r>
            <a:r>
              <a:rPr lang="en-US" sz="3600" dirty="0">
                <a:solidFill>
                  <a:srgbClr val="0070C0"/>
                </a:solidFill>
              </a:rPr>
              <a:t>04 </a:t>
            </a:r>
            <a:r>
              <a:rPr lang="en-US" sz="3600" dirty="0" smtClean="0">
                <a:solidFill>
                  <a:srgbClr val="0070C0"/>
                </a:solidFill>
              </a:rPr>
              <a:t>level-builder/</a:t>
            </a:r>
            <a:r>
              <a:rPr lang="en-US" sz="3600" dirty="0" smtClean="0">
                <a:solidFill>
                  <a:srgbClr val="FF0000"/>
                </a:solidFill>
              </a:rPr>
              <a:t> )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an RPG game, a level can contain from 5 to 10 rooms 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use a random value to decide how many).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room can have inside: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treasure chest -&gt; 50% probability of having 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book -&gt; 50% probability of having 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treasure chest can contain (or not, 50% </a:t>
            </a:r>
            <a:r>
              <a:rPr lang="en-US" dirty="0" err="1">
                <a:solidFill>
                  <a:srgbClr val="FF0000"/>
                </a:solidFill>
              </a:rPr>
              <a:t>probabilty</a:t>
            </a:r>
            <a:r>
              <a:rPr lang="en-US" dirty="0">
                <a:solidFill>
                  <a:srgbClr val="FF0000"/>
                </a:solidFill>
              </a:rPr>
              <a:t>):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dirty="0">
                <a:solidFill>
                  <a:srgbClr val="FF0000"/>
                </a:solidFill>
              </a:rPr>
              <a:t>gold coins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book can contain (or not, 50% </a:t>
            </a:r>
            <a:r>
              <a:rPr lang="en-US" dirty="0" err="1">
                <a:solidFill>
                  <a:srgbClr val="FF0000"/>
                </a:solidFill>
              </a:rPr>
              <a:t>probabilty</a:t>
            </a:r>
            <a:r>
              <a:rPr lang="en-US" dirty="0">
                <a:solidFill>
                  <a:srgbClr val="FF0000"/>
                </a:solidFill>
              </a:rPr>
              <a:t> for each item):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map of the entire level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golden bookmarker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 program that generates a random level, </a:t>
            </a:r>
            <a:r>
              <a:rPr lang="en-US" dirty="0" smtClean="0">
                <a:solidFill>
                  <a:srgbClr val="FF0000"/>
                </a:solidFill>
              </a:rPr>
              <a:t>using nested </a:t>
            </a:r>
            <a:r>
              <a:rPr lang="en-US" dirty="0">
                <a:solidFill>
                  <a:srgbClr val="FF0000"/>
                </a:solidFill>
              </a:rPr>
              <a:t>DIVs to represent the rooms, chests, books </a:t>
            </a:r>
            <a:r>
              <a:rPr lang="en-US" dirty="0" err="1">
                <a:solidFill>
                  <a:srgbClr val="FF0000"/>
                </a:solidFill>
              </a:rPr>
              <a:t>ect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i="1" dirty="0" smtClean="0">
                <a:solidFill>
                  <a:srgbClr val="FF0000"/>
                </a:solidFill>
              </a:rPr>
              <a:t>See the existing code for inspiration.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user clicks the </a:t>
            </a:r>
            <a:r>
              <a:rPr lang="en-US" dirty="0">
                <a:solidFill>
                  <a:srgbClr val="FF0000"/>
                </a:solidFill>
              </a:rPr>
              <a:t>button, place the player in a room with a </a:t>
            </a:r>
            <a:r>
              <a:rPr lang="en-US" dirty="0" smtClean="0">
                <a:solidFill>
                  <a:srgbClr val="FF0000"/>
                </a:solidFill>
              </a:rPr>
              <a:t>book; if </a:t>
            </a:r>
            <a:r>
              <a:rPr lang="en-US" dirty="0">
                <a:solidFill>
                  <a:srgbClr val="FF0000"/>
                </a:solidFill>
              </a:rPr>
              <a:t>no room has a book, place him in the last room of the </a:t>
            </a:r>
            <a:r>
              <a:rPr lang="en-US" dirty="0" smtClean="0">
                <a:solidFill>
                  <a:srgbClr val="FF0000"/>
                </a:solidFill>
              </a:rPr>
              <a:t>level. Note: there is already a DIV with ID </a:t>
            </a:r>
            <a:r>
              <a:rPr lang="en-US" i="1" dirty="0" smtClean="0">
                <a:solidFill>
                  <a:srgbClr val="FF0000"/>
                </a:solidFill>
              </a:rPr>
              <a:t>player</a:t>
            </a:r>
            <a:r>
              <a:rPr lang="en-US" dirty="0" smtClean="0">
                <a:solidFill>
                  <a:srgbClr val="FF0000"/>
                </a:solidFill>
              </a:rPr>
              <a:t>. You need to remove it and place it at the appropriate place, when the button is clicked.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53400" y="304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25</a:t>
            </a:r>
          </a:p>
          <a:p>
            <a:pPr algn="ctr"/>
            <a:r>
              <a:rPr lang="da-DK" sz="1400" dirty="0" smtClean="0"/>
              <a:t>min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69563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00B050"/>
                </a:solidFill>
              </a:rPr>
              <a:t>Next</a:t>
            </a:r>
            <a:r>
              <a:rPr lang="da-DK" dirty="0" smtClean="0">
                <a:solidFill>
                  <a:srgbClr val="00B050"/>
                </a:solidFill>
              </a:rPr>
              <a:t> time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>
                <a:solidFill>
                  <a:srgbClr val="00B050"/>
                </a:solidFill>
              </a:rPr>
              <a:t>Read chapter </a:t>
            </a:r>
            <a:r>
              <a:rPr lang="en-GB" dirty="0">
                <a:solidFill>
                  <a:srgbClr val="00B050"/>
                </a:solidFill>
              </a:rPr>
              <a:t>9 “</a:t>
            </a:r>
            <a:r>
              <a:rPr lang="en-GB" i="1" dirty="0">
                <a:solidFill>
                  <a:srgbClr val="00B050"/>
                </a:solidFill>
              </a:rPr>
              <a:t>Learning </a:t>
            </a:r>
            <a:r>
              <a:rPr lang="en-GB" i="1" dirty="0" err="1">
                <a:solidFill>
                  <a:srgbClr val="00B050"/>
                </a:solidFill>
              </a:rPr>
              <a:t>jQuery</a:t>
            </a:r>
            <a:r>
              <a:rPr lang="en-GB" i="1" dirty="0">
                <a:solidFill>
                  <a:srgbClr val="00B050"/>
                </a:solidFill>
              </a:rPr>
              <a:t>” 4rd edition</a:t>
            </a:r>
            <a:r>
              <a:rPr lang="en-GB" dirty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dirty="0" err="1"/>
              <a:t>jQuery</a:t>
            </a:r>
            <a:r>
              <a:rPr lang="en-GB" dirty="0"/>
              <a:t> traversing </a:t>
            </a:r>
            <a:r>
              <a:rPr lang="en-GB" i="1" dirty="0"/>
              <a:t>-&gt; page 241</a:t>
            </a:r>
            <a:endParaRPr lang="en-GB" sz="3600" b="1" i="1" dirty="0"/>
          </a:p>
          <a:p>
            <a:pPr lvl="1"/>
            <a:r>
              <a:rPr lang="en-GB" dirty="0"/>
              <a:t>custom pseudo-class (plugins)</a:t>
            </a:r>
            <a:endParaRPr lang="en-GB" sz="3600" b="1" dirty="0"/>
          </a:p>
          <a:p>
            <a:pPr lvl="0"/>
            <a:r>
              <a:rPr lang="en-GB" dirty="0" err="1" smtClean="0"/>
              <a:t>Localstorage</a:t>
            </a:r>
            <a:r>
              <a:rPr lang="en-GB" dirty="0" smtClean="0"/>
              <a:t> + JSON: </a:t>
            </a:r>
            <a:r>
              <a:rPr lang="en-GB" dirty="0" smtClean="0">
                <a:solidFill>
                  <a:srgbClr val="92D050"/>
                </a:solidFill>
              </a:rPr>
              <a:t>read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www.w3schools.com/html/html5_webstorage.asp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stackoverflow.com/questions/2010892/storing-objects-in-html5-localstorage</a:t>
            </a:r>
            <a:r>
              <a:rPr lang="en-GB" dirty="0" smtClean="0"/>
              <a:t> </a:t>
            </a:r>
            <a:endParaRPr lang="en-GB" dirty="0"/>
          </a:p>
          <a:p>
            <a:endParaRPr lang="da-DK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Portfolio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>
                <a:solidFill>
                  <a:srgbClr val="FF0000"/>
                </a:solidFill>
              </a:rPr>
              <a:t>As you know at this point, there is no need for you to get your portfolio tasks approved, but...</a:t>
            </a:r>
          </a:p>
          <a:p>
            <a:pPr marL="0" indent="0">
              <a:buNone/>
            </a:pPr>
            <a:endParaRPr lang="da-DK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FF0000"/>
                </a:solidFill>
              </a:rPr>
              <a:t>I suggest that you finish the stuff you are already working on... </a:t>
            </a:r>
            <a:r>
              <a:rPr lang="da-DK" sz="2400" dirty="0">
                <a:solidFill>
                  <a:srgbClr val="FF0000"/>
                </a:solidFill>
              </a:rPr>
              <a:t>t</a:t>
            </a:r>
            <a:r>
              <a:rPr lang="da-DK" sz="2400" dirty="0" smtClean="0">
                <a:solidFill>
                  <a:srgbClr val="FF0000"/>
                </a:solidFill>
              </a:rPr>
              <a:t>ake it as practice for the written exam.</a:t>
            </a:r>
          </a:p>
          <a:p>
            <a:pPr marL="0" indent="0">
              <a:buNone/>
            </a:pPr>
            <a:endParaRPr lang="da-DK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FF0000"/>
                </a:solidFill>
              </a:rPr>
              <a:t>I will give you a more precise list of material for the exam ASAP</a:t>
            </a:r>
            <a:endParaRPr lang="da-DK" sz="2400" dirty="0" smtClean="0"/>
          </a:p>
          <a:p>
            <a:pPr marL="0" indent="0">
              <a:buNone/>
            </a:pP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Topics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i="1" dirty="0" smtClean="0"/>
              <a:t>Reference book: Learning </a:t>
            </a:r>
            <a:r>
              <a:rPr lang="da-DK" i="1" dirty="0" err="1"/>
              <a:t>jQuery</a:t>
            </a:r>
            <a:r>
              <a:rPr lang="da-DK" i="1" dirty="0"/>
              <a:t> </a:t>
            </a:r>
            <a:r>
              <a:rPr lang="da-DK" i="1" dirty="0" smtClean="0"/>
              <a:t>4rd edition</a:t>
            </a:r>
          </a:p>
          <a:p>
            <a:r>
              <a:rPr lang="da-DK" sz="2800" dirty="0" smtClean="0"/>
              <a:t>Dynamic HTML:</a:t>
            </a:r>
          </a:p>
          <a:p>
            <a:pPr lvl="1"/>
            <a:r>
              <a:rPr lang="da-DK" sz="2400" dirty="0" smtClean="0"/>
              <a:t>the DOM: </a:t>
            </a:r>
            <a:r>
              <a:rPr lang="da-DK" sz="2400" dirty="0" err="1" smtClean="0"/>
              <a:t>tree</a:t>
            </a:r>
            <a:r>
              <a:rPr lang="da-DK" sz="2400" dirty="0" smtClean="0"/>
              <a:t> ADT, </a:t>
            </a:r>
            <a:r>
              <a:rPr lang="da-DK" sz="2400" dirty="0" err="1" smtClean="0"/>
              <a:t>visiting</a:t>
            </a:r>
            <a:r>
              <a:rPr lang="da-DK" sz="2400" dirty="0" smtClean="0"/>
              <a:t> </a:t>
            </a:r>
            <a:r>
              <a:rPr lang="da-DK" sz="2400" dirty="0" err="1" smtClean="0"/>
              <a:t>trees</a:t>
            </a:r>
            <a:endParaRPr lang="da-DK" sz="2400" dirty="0" smtClean="0"/>
          </a:p>
          <a:p>
            <a:r>
              <a:rPr lang="da-DK" sz="2800" dirty="0" err="1" smtClean="0"/>
              <a:t>Recap</a:t>
            </a:r>
            <a:r>
              <a:rPr lang="da-DK" sz="2800" dirty="0" smtClean="0"/>
              <a:t> of </a:t>
            </a:r>
            <a:r>
              <a:rPr lang="da-DK" sz="2800" dirty="0" err="1" smtClean="0"/>
              <a:t>jQuery</a:t>
            </a:r>
            <a:r>
              <a:rPr lang="da-DK" sz="2800" dirty="0" smtClean="0"/>
              <a:t> </a:t>
            </a:r>
          </a:p>
          <a:p>
            <a:pPr lvl="1"/>
            <a:r>
              <a:rPr lang="da-DK" sz="2400" dirty="0" smtClean="0"/>
              <a:t>Book </a:t>
            </a:r>
            <a:r>
              <a:rPr lang="da-DK" sz="2400" dirty="0" err="1" smtClean="0"/>
              <a:t>chapters</a:t>
            </a:r>
            <a:r>
              <a:rPr lang="da-DK" sz="2400" dirty="0" smtClean="0"/>
              <a:t> 1,2,3 and 5</a:t>
            </a:r>
          </a:p>
          <a:p>
            <a:pPr lvl="1"/>
            <a:r>
              <a:rPr lang="da-DK" sz="2400" dirty="0" err="1"/>
              <a:t>jQuery</a:t>
            </a:r>
            <a:r>
              <a:rPr lang="da-DK" sz="2400" dirty="0"/>
              <a:t> look </a:t>
            </a:r>
            <a:r>
              <a:rPr lang="da-DK" sz="2400" i="1" dirty="0"/>
              <a:t>under the </a:t>
            </a:r>
            <a:r>
              <a:rPr lang="da-DK" sz="2400" i="1" dirty="0" err="1" smtClean="0"/>
              <a:t>bonnet</a:t>
            </a:r>
            <a:r>
              <a:rPr lang="da-DK" sz="2400" i="1" dirty="0" smtClean="0"/>
              <a:t> </a:t>
            </a:r>
            <a:r>
              <a:rPr lang="da-DK" sz="2400" dirty="0" smtClean="0"/>
              <a:t>-&gt;</a:t>
            </a:r>
            <a:r>
              <a:rPr lang="da-DK" sz="2400" i="1" dirty="0" smtClean="0"/>
              <a:t> </a:t>
            </a:r>
            <a:br>
              <a:rPr lang="da-DK" sz="2400" i="1" dirty="0" smtClean="0"/>
            </a:br>
            <a:r>
              <a:rPr lang="da-DK" sz="2400" i="1" dirty="0" smtClean="0"/>
              <a:t>		</a:t>
            </a:r>
            <a:r>
              <a:rPr lang="da-DK" sz="2400" dirty="0" err="1" smtClean="0"/>
              <a:t>objects</a:t>
            </a:r>
            <a:r>
              <a:rPr lang="da-DK" sz="2400" dirty="0" smtClean="0"/>
              <a:t> </a:t>
            </a:r>
            <a:r>
              <a:rPr lang="da-DK" sz="2400" dirty="0"/>
              <a:t>and </a:t>
            </a:r>
            <a:r>
              <a:rPr lang="da-DK" sz="2400" dirty="0" err="1"/>
              <a:t>high-order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endParaRPr lang="da-DK" sz="2400" dirty="0" smtClean="0"/>
          </a:p>
          <a:p>
            <a:pPr lvl="1"/>
            <a:r>
              <a:rPr lang="da-DK" sz="2400" dirty="0" smtClean="0"/>
              <a:t>traversing the DOM (with and without </a:t>
            </a:r>
            <a:r>
              <a:rPr lang="da-DK" sz="2400" dirty="0" err="1" smtClean="0"/>
              <a:t>jQuery</a:t>
            </a:r>
            <a:r>
              <a:rPr lang="da-DK" sz="2400" dirty="0" smtClean="0"/>
              <a:t>)</a:t>
            </a:r>
            <a:endParaRPr lang="da-DK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a-DK" sz="2800" dirty="0" err="1" smtClean="0">
                <a:solidFill>
                  <a:srgbClr val="00B050"/>
                </a:solidFill>
              </a:rPr>
              <a:t>Concepts</a:t>
            </a:r>
            <a:r>
              <a:rPr lang="da-DK" sz="2800" dirty="0" smtClean="0">
                <a:solidFill>
                  <a:srgbClr val="00B050"/>
                </a:solidFill>
              </a:rPr>
              <a:t>: </a:t>
            </a:r>
            <a:r>
              <a:rPr lang="da-DK" sz="2000" dirty="0" smtClean="0">
                <a:solidFill>
                  <a:srgbClr val="00B050"/>
                </a:solidFill>
              </a:rPr>
              <a:t>Objects, trees, high-order functions, recursion, tree traversal, DOM, selection and insertion, method chaining.</a:t>
            </a:r>
          </a:p>
        </p:txBody>
      </p:sp>
    </p:spTree>
    <p:extLst>
      <p:ext uri="{BB962C8B-B14F-4D97-AF65-F5344CB8AC3E}">
        <p14:creationId xmlns:p14="http://schemas.microsoft.com/office/powerpoint/2010/main" val="314695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From last lecture...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a-DK" sz="2800" dirty="0" smtClean="0"/>
              <a:t>How to:</a:t>
            </a:r>
            <a:endParaRPr lang="da-DK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be able to go from (HTML) </a:t>
            </a:r>
            <a:r>
              <a:rPr lang="da-DK" sz="2400" b="1" dirty="0">
                <a:solidFill>
                  <a:srgbClr val="00B050"/>
                </a:solidFill>
              </a:rPr>
              <a:t>text to 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and because a DOM is a </a:t>
            </a:r>
            <a:r>
              <a:rPr lang="da-DK" sz="2400" b="1" dirty="0">
                <a:solidFill>
                  <a:srgbClr val="00B050"/>
                </a:solidFill>
              </a:rPr>
              <a:t>tree</a:t>
            </a:r>
            <a:r>
              <a:rPr lang="da-DK" sz="2400" dirty="0">
                <a:solidFill>
                  <a:srgbClr val="00B050"/>
                </a:solidFill>
              </a:rPr>
              <a:t> data structure </a:t>
            </a:r>
            <a:r>
              <a:rPr lang="da-DK" sz="2400" dirty="0" smtClean="0">
                <a:solidFill>
                  <a:srgbClr val="00B050"/>
                </a:solidFill>
              </a:rPr>
              <a:t/>
            </a:r>
            <a:br>
              <a:rPr lang="da-DK" sz="2400" dirty="0" smtClean="0">
                <a:solidFill>
                  <a:srgbClr val="00B050"/>
                </a:solidFill>
              </a:rPr>
            </a:br>
            <a:r>
              <a:rPr lang="da-DK" sz="2400" dirty="0" smtClean="0">
                <a:solidFill>
                  <a:srgbClr val="00B050"/>
                </a:solidFill>
              </a:rPr>
              <a:t>(</a:t>
            </a:r>
            <a:r>
              <a:rPr lang="da-DK" sz="2400" dirty="0">
                <a:solidFill>
                  <a:srgbClr val="00B050"/>
                </a:solidFill>
              </a:rPr>
              <a:t>a tree of objects) -&gt; define a tree as an ADT </a:t>
            </a:r>
            <a:r>
              <a:rPr lang="da-DK" sz="2400" dirty="0" smtClean="0">
                <a:solidFill>
                  <a:srgbClr val="00B050"/>
                </a:solidFill>
              </a:rPr>
              <a:t/>
            </a:r>
            <a:br>
              <a:rPr lang="da-DK" sz="2400" dirty="0" smtClean="0">
                <a:solidFill>
                  <a:srgbClr val="00B050"/>
                </a:solidFill>
              </a:rPr>
            </a:br>
            <a:r>
              <a:rPr lang="da-DK" sz="2400" dirty="0" smtClean="0">
                <a:solidFill>
                  <a:srgbClr val="00B050"/>
                </a:solidFill>
              </a:rPr>
              <a:t>in </a:t>
            </a:r>
            <a:r>
              <a:rPr lang="da-DK" sz="2400" dirty="0">
                <a:solidFill>
                  <a:srgbClr val="00B050"/>
                </a:solidFill>
              </a:rPr>
              <a:t>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be able to visit (or </a:t>
            </a:r>
            <a:r>
              <a:rPr lang="da-DK" sz="2400" b="1" dirty="0">
                <a:solidFill>
                  <a:srgbClr val="00B050"/>
                </a:solidFill>
              </a:rPr>
              <a:t>traverse</a:t>
            </a:r>
            <a:r>
              <a:rPr lang="da-DK" sz="2400" dirty="0">
                <a:solidFill>
                  <a:srgbClr val="00B050"/>
                </a:solidFill>
              </a:rPr>
              <a:t>) a tree</a:t>
            </a:r>
            <a:br>
              <a:rPr lang="da-DK" sz="2400" dirty="0">
                <a:solidFill>
                  <a:srgbClr val="00B050"/>
                </a:solidFill>
              </a:rPr>
            </a:br>
            <a:r>
              <a:rPr lang="da-DK" sz="2400" dirty="0">
                <a:solidFill>
                  <a:srgbClr val="00B050"/>
                </a:solidFill>
              </a:rPr>
              <a:t>... and </a:t>
            </a:r>
            <a:r>
              <a:rPr lang="da-DK" sz="2400" b="1" dirty="0">
                <a:solidFill>
                  <a:srgbClr val="00B050"/>
                </a:solidFill>
              </a:rPr>
              <a:t>find data</a:t>
            </a:r>
            <a:r>
              <a:rPr lang="da-DK" sz="2400" dirty="0">
                <a:solidFill>
                  <a:srgbClr val="00B050"/>
                </a:solidFill>
              </a:rPr>
              <a:t> inside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/>
              <a:t>shortly recall how the HTML DOM works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/>
              <a:t>learn </a:t>
            </a:r>
            <a:r>
              <a:rPr lang="da-DK" sz="2400" b="1" dirty="0"/>
              <a:t>some</a:t>
            </a:r>
            <a:r>
              <a:rPr lang="da-DK" sz="2400" dirty="0"/>
              <a:t> of the </a:t>
            </a:r>
            <a:r>
              <a:rPr lang="da-DK" sz="2400" b="1" dirty="0"/>
              <a:t>tricks</a:t>
            </a:r>
            <a:r>
              <a:rPr lang="da-DK" sz="2400" dirty="0"/>
              <a:t> jQuery uses</a:t>
            </a:r>
            <a:endParaRPr lang="en-GB" sz="2400" dirty="0"/>
          </a:p>
          <a:p>
            <a:pPr marL="0" indent="0">
              <a:buNone/>
            </a:pPr>
            <a:endParaRPr lang="da-DK" sz="2800" dirty="0" smtClean="0"/>
          </a:p>
        </p:txBody>
      </p:sp>
      <p:sp>
        <p:nvSpPr>
          <p:cNvPr id="4" name="TextBox 3"/>
          <p:cNvSpPr txBox="1"/>
          <p:nvPr/>
        </p:nvSpPr>
        <p:spPr>
          <a:xfrm rot="3600000">
            <a:off x="6886925" y="2589132"/>
            <a:ext cx="209314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5400" b="1" dirty="0" smtClean="0">
                <a:solidFill>
                  <a:srgbClr val="00B050"/>
                </a:solidFill>
              </a:rPr>
              <a:t>DONE</a:t>
            </a:r>
            <a:endParaRPr lang="en-GB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(4) HTML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Document Object Model -&gt; a tree of objects</a:t>
            </a:r>
          </a:p>
          <a:p>
            <a:pPr lvl="1"/>
            <a:r>
              <a:rPr lang="da-DK" sz="2000" dirty="0" smtClean="0"/>
              <a:t>Overview </a:t>
            </a:r>
            <a:r>
              <a:rPr lang="da-DK" sz="2000" dirty="0" smtClean="0">
                <a:hlinkClick r:id="rId2"/>
              </a:rPr>
              <a:t>http</a:t>
            </a:r>
            <a:r>
              <a:rPr lang="da-DK" sz="2000" dirty="0">
                <a:hlinkClick r:id="rId2"/>
              </a:rPr>
              <a:t>://</a:t>
            </a:r>
            <a:r>
              <a:rPr lang="da-DK" sz="2000" dirty="0" smtClean="0">
                <a:hlinkClick r:id="rId2"/>
              </a:rPr>
              <a:t>www.w3schools.com/js/js_htmldom.asp</a:t>
            </a:r>
            <a:r>
              <a:rPr lang="da-DK" sz="2000" dirty="0"/>
              <a:t> </a:t>
            </a:r>
            <a:endParaRPr lang="da-DK" sz="2000" dirty="0" smtClean="0"/>
          </a:p>
          <a:p>
            <a:pPr lvl="1"/>
            <a:r>
              <a:rPr lang="da-DK" sz="2000" dirty="0" smtClean="0"/>
              <a:t>API</a:t>
            </a:r>
            <a:r>
              <a:rPr lang="da-DK" sz="2000" dirty="0"/>
              <a:t>: </a:t>
            </a:r>
            <a:r>
              <a:rPr lang="da-DK" sz="2000" dirty="0">
                <a:hlinkClick r:id="rId3"/>
              </a:rPr>
              <a:t>http://</a:t>
            </a:r>
            <a:r>
              <a:rPr lang="da-DK" sz="2000" dirty="0" smtClean="0">
                <a:hlinkClick r:id="rId3"/>
              </a:rPr>
              <a:t>oreilly.com/catalog/jscript4/chapter/ch17.html</a:t>
            </a:r>
            <a:r>
              <a:rPr lang="da-DK" sz="2000" dirty="0" smtClean="0"/>
              <a:t> </a:t>
            </a:r>
          </a:p>
          <a:p>
            <a:pPr lvl="1"/>
            <a:r>
              <a:rPr lang="da-DK" sz="2000" dirty="0" smtClean="0"/>
              <a:t>See: </a:t>
            </a:r>
            <a:r>
              <a:rPr lang="da-DK" sz="2000" i="1" dirty="0" smtClean="0">
                <a:solidFill>
                  <a:srgbClr val="00B050"/>
                </a:solidFill>
              </a:rPr>
              <a:t>01_javascript </a:t>
            </a:r>
            <a:r>
              <a:rPr lang="da-DK" sz="2000" i="1" dirty="0">
                <a:solidFill>
                  <a:srgbClr val="00B050"/>
                </a:solidFill>
              </a:rPr>
              <a:t>and </a:t>
            </a:r>
            <a:r>
              <a:rPr lang="da-DK" sz="2000" i="1" dirty="0" smtClean="0">
                <a:solidFill>
                  <a:srgbClr val="00B050"/>
                </a:solidFill>
              </a:rPr>
              <a:t>DOM</a:t>
            </a:r>
          </a:p>
          <a:p>
            <a:r>
              <a:rPr lang="da-DK" dirty="0" smtClean="0"/>
              <a:t>Consider again </a:t>
            </a:r>
            <a:r>
              <a:rPr lang="da-DK" b="1" dirty="0" smtClean="0"/>
              <a:t>some</a:t>
            </a:r>
            <a:r>
              <a:rPr lang="da-DK" dirty="0" smtClean="0"/>
              <a:t> </a:t>
            </a:r>
            <a:r>
              <a:rPr lang="da-DK" b="1" dirty="0" smtClean="0"/>
              <a:t>basic </a:t>
            </a:r>
            <a:r>
              <a:rPr lang="da-DK" b="1" dirty="0"/>
              <a:t>operations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 smtClean="0"/>
              <a:t>and </a:t>
            </a:r>
            <a:r>
              <a:rPr lang="da-DK" dirty="0"/>
              <a:t>how to do them </a:t>
            </a:r>
            <a:r>
              <a:rPr lang="da-DK" b="1" dirty="0"/>
              <a:t>using only </a:t>
            </a:r>
            <a:r>
              <a:rPr lang="da-DK" b="1" dirty="0" smtClean="0"/>
              <a:t>javascript</a:t>
            </a:r>
            <a:r>
              <a:rPr lang="da-DK" dirty="0" smtClean="0"/>
              <a:t>:</a:t>
            </a:r>
            <a:endParaRPr lang="da-DK" dirty="0"/>
          </a:p>
          <a:p>
            <a:pPr lvl="1"/>
            <a:r>
              <a:rPr lang="da-DK" b="1" dirty="0" smtClean="0"/>
              <a:t>searching</a:t>
            </a:r>
            <a:r>
              <a:rPr lang="da-DK" dirty="0" smtClean="0"/>
              <a:t> </a:t>
            </a:r>
            <a:r>
              <a:rPr lang="da-DK" dirty="0"/>
              <a:t>for </a:t>
            </a:r>
            <a:r>
              <a:rPr lang="da-DK" dirty="0" smtClean="0"/>
              <a:t>elements</a:t>
            </a:r>
          </a:p>
          <a:p>
            <a:pPr lvl="2"/>
            <a:r>
              <a:rPr lang="da-DK" dirty="0" smtClean="0"/>
              <a:t>getElementsByTagName -&gt; returns a </a:t>
            </a:r>
            <a:r>
              <a:rPr lang="en-US" dirty="0" smtClean="0"/>
              <a:t>collection </a:t>
            </a:r>
            <a:r>
              <a:rPr lang="en-US" dirty="0"/>
              <a:t>of </a:t>
            </a:r>
            <a:r>
              <a:rPr lang="en-US" dirty="0" smtClean="0"/>
              <a:t>HTML elements</a:t>
            </a:r>
            <a:br>
              <a:rPr lang="en-US" dirty="0" smtClean="0"/>
            </a:br>
            <a:r>
              <a:rPr lang="da-DK" dirty="0" smtClean="0"/>
              <a:t>-&gt; </a:t>
            </a:r>
            <a:r>
              <a:rPr lang="en-US" dirty="0" smtClean="0">
                <a:solidFill>
                  <a:schemeClr val="tx2"/>
                </a:solidFill>
              </a:rPr>
              <a:t>01_searching_DOM.html</a:t>
            </a:r>
            <a:endParaRPr lang="da-DK" dirty="0" smtClean="0"/>
          </a:p>
          <a:p>
            <a:pPr lvl="2"/>
            <a:r>
              <a:rPr lang="da-DK" dirty="0" smtClean="0"/>
              <a:t>getElementById -&gt; </a:t>
            </a:r>
            <a:r>
              <a:rPr lang="en-US" dirty="0">
                <a:solidFill>
                  <a:schemeClr val="tx2"/>
                </a:solidFill>
              </a:rPr>
              <a:t>02_searching_DOM_byID.html</a:t>
            </a:r>
            <a:endParaRPr lang="da-DK" dirty="0" smtClean="0"/>
          </a:p>
          <a:p>
            <a:pPr lvl="1"/>
            <a:r>
              <a:rPr lang="da-DK" b="1" dirty="0" smtClean="0"/>
              <a:t>modify</a:t>
            </a:r>
            <a:r>
              <a:rPr lang="da-DK" dirty="0" smtClean="0"/>
              <a:t> elements</a:t>
            </a:r>
          </a:p>
          <a:p>
            <a:pPr lvl="2"/>
            <a:r>
              <a:rPr lang="en-US" dirty="0" smtClean="0"/>
              <a:t>remove </a:t>
            </a:r>
            <a:r>
              <a:rPr lang="en-US" dirty="0"/>
              <a:t>the first LI element of the </a:t>
            </a:r>
            <a:r>
              <a:rPr lang="en-US" dirty="0" smtClean="0"/>
              <a:t>page</a:t>
            </a:r>
          </a:p>
          <a:p>
            <a:pPr lvl="2"/>
            <a:r>
              <a:rPr lang="en-US" dirty="0"/>
              <a:t>then </a:t>
            </a:r>
            <a:r>
              <a:rPr lang="en-US" dirty="0" smtClean="0"/>
              <a:t>insert </a:t>
            </a:r>
            <a:r>
              <a:rPr lang="en-US" dirty="0"/>
              <a:t>a new &lt;P&gt; as last element of the UL</a:t>
            </a:r>
            <a:endParaRPr lang="da-DK" dirty="0" smtClean="0"/>
          </a:p>
          <a:p>
            <a:endParaRPr lang="en-GB" dirty="0"/>
          </a:p>
          <a:p>
            <a:endParaRPr lang="da-DK" dirty="0" smtClean="0"/>
          </a:p>
          <a:p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3352800" y="5791200"/>
            <a:ext cx="762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Modify elements (DOM)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a-DK" sz="2400" i="1" dirty="0" smtClean="0">
                <a:hlinkClick r:id="rId2"/>
              </a:rPr>
              <a:t>http</a:t>
            </a:r>
            <a:r>
              <a:rPr lang="da-DK" sz="2400" i="1" dirty="0">
                <a:hlinkClick r:id="rId2"/>
              </a:rPr>
              <a:t>://</a:t>
            </a:r>
            <a:r>
              <a:rPr lang="da-DK" sz="2400" i="1" dirty="0" smtClean="0">
                <a:hlinkClick r:id="rId2"/>
              </a:rPr>
              <a:t>www.w3schools.com/js/js_htmldom_elements.asp</a:t>
            </a:r>
            <a:r>
              <a:rPr lang="da-DK" sz="2400" i="1" dirty="0" smtClean="0"/>
              <a:t> </a:t>
            </a:r>
            <a:endParaRPr lang="da-DK" sz="2400" i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a-DK" sz="2400" dirty="0" smtClean="0"/>
              <a:t>DOM: </a:t>
            </a:r>
            <a:r>
              <a:rPr lang="da-DK" sz="2400" dirty="0" smtClean="0">
                <a:hlinkClick r:id="rId3"/>
              </a:rPr>
              <a:t>http</a:t>
            </a:r>
            <a:r>
              <a:rPr lang="da-DK" sz="2400" dirty="0">
                <a:hlinkClick r:id="rId3"/>
              </a:rPr>
              <a:t>://</a:t>
            </a:r>
            <a:r>
              <a:rPr lang="da-DK" sz="2400" dirty="0" smtClean="0">
                <a:hlinkClick r:id="rId3"/>
              </a:rPr>
              <a:t>eloquentjavascript.net/13_dom.html</a:t>
            </a:r>
            <a:r>
              <a:rPr lang="da-DK" sz="2400" dirty="0" smtClean="0"/>
              <a:t> </a:t>
            </a:r>
            <a:endParaRPr lang="da-DK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a-DK" sz="1600" dirty="0" smtClean="0"/>
              <a:t>API </a:t>
            </a:r>
            <a:r>
              <a:rPr lang="da-DK" sz="1600" dirty="0" smtClean="0"/>
              <a:t>for DOM nodes: </a:t>
            </a:r>
            <a:r>
              <a:rPr lang="da-DK" sz="1600" dirty="0" smtClean="0">
                <a:hlinkClick r:id="rId4"/>
              </a:rPr>
              <a:t>https</a:t>
            </a:r>
            <a:r>
              <a:rPr lang="da-DK" sz="1600" dirty="0">
                <a:hlinkClick r:id="rId4"/>
              </a:rPr>
              <a:t>://</a:t>
            </a:r>
            <a:r>
              <a:rPr lang="da-DK" sz="1600" dirty="0" smtClean="0">
                <a:hlinkClick r:id="rId4"/>
              </a:rPr>
              <a:t>developer.mozilla.org/en-US/docs/Web/API/Node.appendChild</a:t>
            </a:r>
            <a:r>
              <a:rPr lang="da-DK" sz="1600" dirty="0" smtClean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a-DK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da-DK" sz="2400" dirty="0" smtClean="0"/>
              <a:t>See</a:t>
            </a:r>
            <a:r>
              <a:rPr lang="da-DK" sz="2400" dirty="0"/>
              <a:t>: </a:t>
            </a:r>
            <a:r>
              <a:rPr lang="da-DK" sz="2400" dirty="0">
                <a:solidFill>
                  <a:schemeClr val="tx2"/>
                </a:solidFill>
              </a:rPr>
              <a:t>03_modify_DOM.html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result is: 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0800" y="3886200"/>
            <a:ext cx="3851482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82" y="3124200"/>
            <a:ext cx="2307331" cy="36004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181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(5) </a:t>
            </a:r>
            <a:r>
              <a:rPr lang="da-DK" b="1" dirty="0" smtClean="0"/>
              <a:t>Too boring! </a:t>
            </a:r>
            <a:r>
              <a:rPr lang="da-DK" dirty="0" smtClean="0"/>
              <a:t>:/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b="1" dirty="0" smtClean="0">
                <a:solidFill>
                  <a:srgbClr val="00B0F0"/>
                </a:solidFill>
              </a:rPr>
              <a:t>Why not... create a library to simplify our task?  ^_^</a:t>
            </a:r>
          </a:p>
          <a:p>
            <a:r>
              <a:rPr lang="da-DK" sz="2000" dirty="0" smtClean="0"/>
              <a:t>What </a:t>
            </a:r>
            <a:r>
              <a:rPr lang="da-DK" sz="2000" b="1" dirty="0" smtClean="0"/>
              <a:t>tricks</a:t>
            </a:r>
            <a:r>
              <a:rPr lang="da-DK" sz="2000" dirty="0" smtClean="0"/>
              <a:t> could we use?</a:t>
            </a:r>
          </a:p>
          <a:p>
            <a:pPr marL="457200" lvl="1" indent="0">
              <a:buNone/>
            </a:pPr>
            <a:r>
              <a:rPr lang="da-DK" sz="1800" i="1" dirty="0" smtClean="0"/>
              <a:t>let’s </a:t>
            </a:r>
            <a:r>
              <a:rPr lang="da-DK" sz="1800" b="1" i="1" dirty="0" smtClean="0"/>
              <a:t>cheat</a:t>
            </a:r>
            <a:r>
              <a:rPr lang="da-DK" sz="1800" i="1" dirty="0" smtClean="0"/>
              <a:t> and look at jQuery... </a:t>
            </a:r>
            <a:r>
              <a:rPr lang="da-DK" sz="1800" i="1" dirty="0" smtClean="0">
                <a:solidFill>
                  <a:srgbClr val="00B050"/>
                </a:solidFill>
              </a:rPr>
              <a:t>for inspiration</a:t>
            </a:r>
          </a:p>
          <a:p>
            <a:endParaRPr lang="da-DK" sz="2000" dirty="0" smtClean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 smtClean="0"/>
          </a:p>
          <a:p>
            <a:pPr marL="0" indent="0">
              <a:buNone/>
            </a:pPr>
            <a:endParaRPr lang="da-DK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da-DK" sz="1800" dirty="0"/>
              <a:t>pass functions to other functions (e.g. ready() or </a:t>
            </a:r>
            <a:r>
              <a:rPr lang="da-DK" sz="1800" dirty="0" smtClean="0"/>
              <a:t>event’s callbacks) </a:t>
            </a:r>
            <a:br>
              <a:rPr lang="da-DK" sz="1800" dirty="0" smtClean="0"/>
            </a:br>
            <a:r>
              <a:rPr lang="da-DK" sz="1400" dirty="0" smtClean="0"/>
              <a:t>-&gt; High-Order Functions ( </a:t>
            </a:r>
            <a:r>
              <a:rPr lang="da-DK" sz="1400" b="1" dirty="0" smtClean="0"/>
              <a:t>HOFs</a:t>
            </a:r>
            <a:r>
              <a:rPr lang="da-DK" sz="1400" dirty="0" smtClean="0"/>
              <a:t> )</a:t>
            </a:r>
            <a:endParaRPr lang="da-DK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da-DK" sz="1800" dirty="0"/>
              <a:t>call 1  function on a collection of </a:t>
            </a:r>
            <a:r>
              <a:rPr lang="da-DK" sz="1800" dirty="0" smtClean="0"/>
              <a:t>objects -&gt; </a:t>
            </a:r>
            <a:r>
              <a:rPr lang="da-DK" sz="1800" i="1" dirty="0" smtClean="0"/>
              <a:t>HOFs again</a:t>
            </a:r>
            <a:r>
              <a:rPr lang="da-DK" sz="1800" dirty="0" smtClean="0"/>
              <a:t>, e.g. </a:t>
            </a:r>
            <a:r>
              <a:rPr lang="da-DK" sz="1800" b="1" dirty="0" smtClean="0"/>
              <a:t>map()</a:t>
            </a:r>
          </a:p>
          <a:p>
            <a:pPr marL="857250" lvl="2" indent="0">
              <a:buNone/>
            </a:pPr>
            <a:r>
              <a:rPr lang="da-DK" sz="1400" b="1" dirty="0" smtClean="0"/>
              <a:t>-&gt; </a:t>
            </a:r>
            <a:r>
              <a:rPr lang="en-GB" sz="1400" dirty="0" smtClean="0"/>
              <a:t>see: </a:t>
            </a:r>
            <a:r>
              <a:rPr lang="en-GB" sz="1400" i="1" dirty="0" smtClean="0">
                <a:solidFill>
                  <a:schemeClr val="tx2"/>
                </a:solidFill>
              </a:rPr>
              <a:t>02 </a:t>
            </a:r>
            <a:r>
              <a:rPr lang="en-GB" sz="1400" i="1" dirty="0" err="1" smtClean="0">
                <a:solidFill>
                  <a:schemeClr val="tx2"/>
                </a:solidFill>
              </a:rPr>
              <a:t>jQuery</a:t>
            </a:r>
            <a:r>
              <a:rPr lang="en-GB" sz="1400" i="1" dirty="0" smtClean="0">
                <a:solidFill>
                  <a:schemeClr val="tx2"/>
                </a:solidFill>
              </a:rPr>
              <a:t> tricks/</a:t>
            </a:r>
            <a:r>
              <a:rPr lang="en-US" sz="1400" b="1" i="1" dirty="0" smtClean="0">
                <a:solidFill>
                  <a:schemeClr val="tx2"/>
                </a:solidFill>
              </a:rPr>
              <a:t>01_appply function to entire array</a:t>
            </a:r>
            <a:endParaRPr lang="da-DK" sz="1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da-DK" sz="1800" b="1" dirty="0" smtClean="0"/>
              <a:t>method chaining </a:t>
            </a:r>
            <a:r>
              <a:rPr lang="da-DK" sz="1800" dirty="0" smtClean="0"/>
              <a:t>(a design pattern) </a:t>
            </a:r>
            <a:br>
              <a:rPr lang="da-DK" sz="1800" dirty="0" smtClean="0"/>
            </a:br>
            <a:r>
              <a:rPr lang="da-DK" sz="1400" dirty="0" smtClean="0"/>
              <a:t>-&gt; </a:t>
            </a:r>
            <a:r>
              <a:rPr lang="en-GB" sz="1400" dirty="0" smtClean="0"/>
              <a:t>run (and look at the source) </a:t>
            </a:r>
            <a:r>
              <a:rPr lang="en-GB" sz="1400" i="1" dirty="0" smtClean="0">
                <a:solidFill>
                  <a:schemeClr val="tx2"/>
                </a:solidFill>
              </a:rPr>
              <a:t>02 </a:t>
            </a:r>
            <a:r>
              <a:rPr lang="en-GB" sz="1400" i="1" dirty="0" err="1">
                <a:solidFill>
                  <a:schemeClr val="tx2"/>
                </a:solidFill>
              </a:rPr>
              <a:t>jQuery</a:t>
            </a:r>
            <a:r>
              <a:rPr lang="en-GB" sz="1400" i="1" dirty="0">
                <a:solidFill>
                  <a:schemeClr val="tx2"/>
                </a:solidFill>
              </a:rPr>
              <a:t> tricks/ </a:t>
            </a:r>
            <a:r>
              <a:rPr lang="en-GB" sz="1400" i="1" dirty="0" smtClean="0">
                <a:solidFill>
                  <a:schemeClr val="tx2"/>
                </a:solidFill>
              </a:rPr>
              <a:t>02_chaining/</a:t>
            </a:r>
            <a:r>
              <a:rPr lang="en-GB" sz="1400" b="1" i="1" dirty="0" smtClean="0">
                <a:solidFill>
                  <a:schemeClr val="tx2"/>
                </a:solidFill>
              </a:rPr>
              <a:t>RPGCharacter.html</a:t>
            </a:r>
            <a:r>
              <a:rPr lang="en-GB" sz="1400" i="1" dirty="0">
                <a:solidFill>
                  <a:schemeClr val="tx2"/>
                </a:solidFill>
              </a:rPr>
              <a:t/>
            </a:r>
            <a:br>
              <a:rPr lang="en-GB" sz="1400" i="1" dirty="0">
                <a:solidFill>
                  <a:schemeClr val="tx2"/>
                </a:solidFill>
              </a:rPr>
            </a:br>
            <a:r>
              <a:rPr lang="en-GB" sz="1400" b="1" i="1" dirty="0" smtClean="0">
                <a:solidFill>
                  <a:srgbClr val="FF0000"/>
                </a:solidFill>
              </a:rPr>
              <a:t>How does </a:t>
            </a:r>
            <a:r>
              <a:rPr lang="en-GB" sz="1400" b="1" i="1" dirty="0">
                <a:solidFill>
                  <a:srgbClr val="FF0000"/>
                </a:solidFill>
              </a:rPr>
              <a:t>the </a:t>
            </a:r>
            <a:r>
              <a:rPr lang="en-GB" sz="1400" b="1" i="1" dirty="0" err="1" smtClean="0">
                <a:solidFill>
                  <a:srgbClr val="FF0000"/>
                </a:solidFill>
              </a:rPr>
              <a:t>RPGCharacter</a:t>
            </a:r>
            <a:r>
              <a:rPr lang="en-GB" sz="1400" b="1" i="1" dirty="0" smtClean="0">
                <a:solidFill>
                  <a:srgbClr val="FF0000"/>
                </a:solidFill>
              </a:rPr>
              <a:t> constructor work? How does </a:t>
            </a:r>
            <a:r>
              <a:rPr lang="en-GB" sz="1400" b="1" i="1" u="sng" dirty="0" smtClean="0">
                <a:solidFill>
                  <a:srgbClr val="FF0000"/>
                </a:solidFill>
              </a:rPr>
              <a:t>method chaining</a:t>
            </a:r>
            <a:r>
              <a:rPr lang="en-GB" sz="1400" b="1" i="1" dirty="0" smtClean="0">
                <a:solidFill>
                  <a:srgbClr val="FF0000"/>
                </a:solidFill>
              </a:rPr>
              <a:t> work?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504930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09600" y="5245443"/>
            <a:ext cx="8372324" cy="775945"/>
            <a:chOff x="609600" y="5245443"/>
            <a:chExt cx="8372324" cy="775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5257800"/>
              <a:ext cx="1209524" cy="763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609600" y="5245443"/>
              <a:ext cx="76200" cy="775945"/>
              <a:chOff x="609600" y="5245443"/>
              <a:chExt cx="76200" cy="775945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09600" y="5257800"/>
                <a:ext cx="0" cy="76358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85800" y="5245443"/>
                <a:ext cx="0" cy="76358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914400" y="6474023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 smtClean="0"/>
              <a:t>=&gt;&gt; Check out also version 2 =&gt; </a:t>
            </a:r>
            <a:r>
              <a:rPr lang="en-GB" sz="1400" i="1" dirty="0" smtClean="0">
                <a:solidFill>
                  <a:schemeClr val="tx2"/>
                </a:solidFill>
              </a:rPr>
              <a:t>02 </a:t>
            </a:r>
            <a:r>
              <a:rPr lang="en-GB" sz="1400" i="1" dirty="0" err="1">
                <a:solidFill>
                  <a:schemeClr val="tx2"/>
                </a:solidFill>
              </a:rPr>
              <a:t>jQuery</a:t>
            </a:r>
            <a:r>
              <a:rPr lang="en-GB" sz="1400" i="1" dirty="0">
                <a:solidFill>
                  <a:schemeClr val="tx2"/>
                </a:solidFill>
              </a:rPr>
              <a:t> tricks/ </a:t>
            </a:r>
            <a:r>
              <a:rPr lang="en-GB" sz="1400" i="1" dirty="0" smtClean="0">
                <a:solidFill>
                  <a:schemeClr val="tx2"/>
                </a:solidFill>
              </a:rPr>
              <a:t>02_chaining/</a:t>
            </a:r>
            <a:r>
              <a:rPr lang="en-GB" sz="1400" b="1" i="1" dirty="0" smtClean="0">
                <a:solidFill>
                  <a:schemeClr val="tx2"/>
                </a:solidFill>
              </a:rPr>
              <a:t>RPGCharacter_v2.html </a:t>
            </a:r>
            <a:r>
              <a:rPr lang="da-DK" sz="1400" dirty="0" smtClean="0"/>
              <a:t>&lt;&lt;=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20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Exercise – method chaining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4400" b="1" dirty="0"/>
              <a:t>Practice with method </a:t>
            </a:r>
            <a:r>
              <a:rPr lang="en-GB" sz="4400" b="1" dirty="0" smtClean="0"/>
              <a:t>chaining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Modify the </a:t>
            </a:r>
            <a:r>
              <a:rPr lang="en-US" dirty="0" err="1">
                <a:solidFill>
                  <a:srgbClr val="FF0000"/>
                </a:solidFill>
              </a:rPr>
              <a:t>RPGCharacter</a:t>
            </a:r>
            <a:r>
              <a:rPr lang="en-US" dirty="0">
                <a:solidFill>
                  <a:srgbClr val="FF0000"/>
                </a:solidFill>
              </a:rPr>
              <a:t> example, by implementing new methods for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RPGCharacter</a:t>
            </a:r>
            <a:r>
              <a:rPr lang="en-US" dirty="0">
                <a:solidFill>
                  <a:srgbClr val="FF0000"/>
                </a:solidFill>
              </a:rPr>
              <a:t> ADT</a:t>
            </a:r>
            <a:r>
              <a:rPr lang="en-US" dirty="0" smtClean="0">
                <a:solidFill>
                  <a:srgbClr val="FF0000"/>
                </a:solidFill>
              </a:rPr>
              <a:t>. The </a:t>
            </a:r>
            <a:r>
              <a:rPr lang="en-US" dirty="0">
                <a:solidFill>
                  <a:srgbClr val="FF0000"/>
                </a:solidFill>
              </a:rPr>
              <a:t>methods should be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foundLevelUp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when </a:t>
            </a:r>
            <a:r>
              <a:rPr lang="en-US" dirty="0"/>
              <a:t>the method is called, the character should receive 100 experience points (XP</a:t>
            </a:r>
            <a:r>
              <a:rPr lang="en-US" dirty="0" smtClean="0"/>
              <a:t>) and </a:t>
            </a:r>
            <a:r>
              <a:rPr lang="en-US" dirty="0"/>
              <a:t>heal completely. Test that your method "chains" like all the </a:t>
            </a:r>
            <a:r>
              <a:rPr lang="en-US" dirty="0" smtClean="0"/>
              <a:t>others.</a:t>
            </a:r>
          </a:p>
          <a:p>
            <a:pPr marL="514350" indent="-514350">
              <a:buAutoNum type="arabicPeriod"/>
            </a:pPr>
            <a:r>
              <a:rPr lang="en-US" i="1" dirty="0" err="1" smtClean="0">
                <a:solidFill>
                  <a:srgbClr val="FF0000"/>
                </a:solidFill>
              </a:rPr>
              <a:t>drinkPotion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potionName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parameter </a:t>
            </a:r>
            <a:r>
              <a:rPr lang="en-US" dirty="0" err="1"/>
              <a:t>potionName</a:t>
            </a:r>
            <a:r>
              <a:rPr lang="en-US" dirty="0"/>
              <a:t> is a string, and it can be one of 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/>
              <a:t>yellow", "blue" or "green" </a:t>
            </a:r>
            <a:r>
              <a:rPr lang="en-US" dirty="0" smtClean="0"/>
              <a:t>potions.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the character </a:t>
            </a:r>
            <a:r>
              <a:rPr lang="en-US" dirty="0" err="1"/>
              <a:t>drings</a:t>
            </a:r>
            <a:r>
              <a:rPr lang="en-US" dirty="0"/>
              <a:t> a yellow potion, it looses 10 health points, but receives 10 coins</a:t>
            </a:r>
            <a:r>
              <a:rPr lang="en-US" dirty="0" smtClean="0"/>
              <a:t>. Drinking </a:t>
            </a:r>
            <a:r>
              <a:rPr lang="en-US" dirty="0"/>
              <a:t>the blue potions kills you instantly; while drinking a green potion </a:t>
            </a:r>
            <a:r>
              <a:rPr lang="en-US" dirty="0" smtClean="0"/>
              <a:t>restores you </a:t>
            </a:r>
            <a:r>
              <a:rPr lang="en-US" dirty="0"/>
              <a:t>health to 100 and increases your XP of </a:t>
            </a:r>
            <a:r>
              <a:rPr lang="en-US" dirty="0" smtClean="0"/>
              <a:t>2.</a:t>
            </a:r>
            <a:br>
              <a:rPr lang="en-US" dirty="0" smtClean="0"/>
            </a:br>
            <a:r>
              <a:rPr lang="en-US" dirty="0" smtClean="0"/>
              <a:t>Any potion with other names should </a:t>
            </a:r>
            <a:r>
              <a:rPr lang="en-US" dirty="0"/>
              <a:t>have no effect on the character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[Advanced] </a:t>
            </a:r>
            <a:r>
              <a:rPr lang="en-US" dirty="0" smtClean="0">
                <a:solidFill>
                  <a:srgbClr val="FF0000"/>
                </a:solidFill>
              </a:rPr>
              <a:t>Change the </a:t>
            </a:r>
            <a:r>
              <a:rPr lang="en-US" dirty="0" err="1" smtClean="0">
                <a:solidFill>
                  <a:srgbClr val="FF0000"/>
                </a:solidFill>
              </a:rPr>
              <a:t>RPGCharacter</a:t>
            </a:r>
            <a:r>
              <a:rPr lang="en-US" dirty="0" smtClean="0">
                <a:solidFill>
                  <a:srgbClr val="FF0000"/>
                </a:solidFill>
              </a:rPr>
              <a:t> constructor:</a:t>
            </a:r>
            <a:r>
              <a:rPr lang="en-US" dirty="0" smtClean="0"/>
              <a:t> add attributes </a:t>
            </a:r>
            <a:r>
              <a:rPr lang="en-US" b="1" dirty="0" smtClean="0"/>
              <a:t>luck </a:t>
            </a:r>
            <a:r>
              <a:rPr lang="en-US" dirty="0" smtClean="0"/>
              <a:t>and </a:t>
            </a:r>
            <a:r>
              <a:rPr lang="en-US" b="1" dirty="0"/>
              <a:t>strength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RPGCharacter</a:t>
            </a:r>
            <a:r>
              <a:rPr lang="en-US" dirty="0" smtClean="0"/>
              <a:t> should also return a randomized character every time. </a:t>
            </a:r>
            <a:r>
              <a:rPr lang="en-US" dirty="0" smtClean="0">
                <a:solidFill>
                  <a:srgbClr val="FF0000"/>
                </a:solidFill>
              </a:rPr>
              <a:t>Randomize:</a:t>
            </a:r>
            <a:r>
              <a:rPr lang="en-US" dirty="0" smtClean="0"/>
              <a:t> health in [70,100], </a:t>
            </a:r>
            <a:r>
              <a:rPr lang="en-US" dirty="0" err="1" smtClean="0"/>
              <a:t>xp</a:t>
            </a:r>
            <a:r>
              <a:rPr lang="en-US" dirty="0" smtClean="0"/>
              <a:t> in [10,50], luck in [2,8] and strength in [2,8].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</a:t>
            </a:r>
            <a:r>
              <a:rPr lang="en-US" dirty="0"/>
              <a:t>the function </a:t>
            </a:r>
            <a:r>
              <a:rPr lang="en-US" b="1" dirty="0" err="1" smtClean="0"/>
              <a:t>getDamage</a:t>
            </a:r>
            <a:r>
              <a:rPr lang="en-US" dirty="0" smtClean="0"/>
              <a:t>, so that if </a:t>
            </a:r>
            <a:r>
              <a:rPr lang="en-US" b="1" dirty="0" smtClean="0"/>
              <a:t>strength </a:t>
            </a:r>
            <a:r>
              <a:rPr lang="en-US" dirty="0" smtClean="0"/>
              <a:t>is more than 6, only half of the damage is taken.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the function </a:t>
            </a:r>
            <a:r>
              <a:rPr lang="en-US" b="1" dirty="0" err="1" smtClean="0"/>
              <a:t>foundCoins</a:t>
            </a:r>
            <a:r>
              <a:rPr lang="en-US" dirty="0" smtClean="0"/>
              <a:t>, </a:t>
            </a:r>
            <a:r>
              <a:rPr lang="en-US" dirty="0"/>
              <a:t>so that if </a:t>
            </a:r>
            <a:r>
              <a:rPr lang="en-US" b="1" dirty="0" smtClean="0"/>
              <a:t>luck </a:t>
            </a:r>
            <a:r>
              <a:rPr lang="en-US" dirty="0" smtClean="0"/>
              <a:t>is </a:t>
            </a:r>
            <a:r>
              <a:rPr lang="en-US" dirty="0"/>
              <a:t>more than 6, </a:t>
            </a:r>
            <a:r>
              <a:rPr lang="en-US" dirty="0" err="1" smtClean="0"/>
              <a:t>amountOfCoins</a:t>
            </a:r>
            <a:r>
              <a:rPr lang="en-US" dirty="0" smtClean="0"/>
              <a:t> is doubled before adding it to the current money.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 err="1" smtClean="0"/>
              <a:t>printState</a:t>
            </a:r>
            <a:r>
              <a:rPr lang="en-US" b="1" dirty="0" smtClean="0"/>
              <a:t> </a:t>
            </a:r>
            <a:r>
              <a:rPr lang="en-US" dirty="0" smtClean="0"/>
              <a:t>function to print also the new attributes.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Test your new </a:t>
            </a:r>
            <a:r>
              <a:rPr lang="en-US" dirty="0" err="1" smtClean="0">
                <a:solidFill>
                  <a:srgbClr val="FF0000"/>
                </a:solidFill>
              </a:rPr>
              <a:t>RPGCharacter</a:t>
            </a:r>
            <a:r>
              <a:rPr lang="en-US" dirty="0" smtClean="0">
                <a:solidFill>
                  <a:srgbClr val="FF0000"/>
                </a:solidFill>
              </a:rPr>
              <a:t> by creating 3 characters, then make them attack, get damage and find coins.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53400" y="304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/>
              <a:t>25</a:t>
            </a:r>
          </a:p>
          <a:p>
            <a:pPr algn="ctr"/>
            <a:r>
              <a:rPr lang="da-DK" sz="1400" dirty="0" smtClean="0"/>
              <a:t>min</a:t>
            </a:r>
            <a:endParaRPr lang="da-DK" sz="1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95"/>
            <a:ext cx="1209524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81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 far...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How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 smtClean="0">
                <a:solidFill>
                  <a:srgbClr val="00B050"/>
                </a:solidFill>
              </a:rPr>
              <a:t>be </a:t>
            </a:r>
            <a:r>
              <a:rPr lang="da-DK" sz="2400" dirty="0">
                <a:solidFill>
                  <a:srgbClr val="00B050"/>
                </a:solidFill>
              </a:rPr>
              <a:t>able to go from (HTML) </a:t>
            </a:r>
            <a:r>
              <a:rPr lang="da-DK" sz="2400" b="1" dirty="0">
                <a:solidFill>
                  <a:srgbClr val="00B050"/>
                </a:solidFill>
              </a:rPr>
              <a:t>text to 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and because a DOM is a </a:t>
            </a:r>
            <a:r>
              <a:rPr lang="da-DK" sz="2400" b="1" dirty="0">
                <a:solidFill>
                  <a:srgbClr val="00B050"/>
                </a:solidFill>
              </a:rPr>
              <a:t>tree</a:t>
            </a:r>
            <a:r>
              <a:rPr lang="da-DK" sz="2400" dirty="0">
                <a:solidFill>
                  <a:srgbClr val="00B050"/>
                </a:solidFill>
              </a:rPr>
              <a:t> data structure (a tree of objects) -&gt; define a tree as an ADT in 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00B050"/>
                </a:solidFill>
              </a:rPr>
              <a:t>be able to visit (or </a:t>
            </a:r>
            <a:r>
              <a:rPr lang="da-DK" sz="2400" b="1" dirty="0">
                <a:solidFill>
                  <a:srgbClr val="00B050"/>
                </a:solidFill>
              </a:rPr>
              <a:t>traverse</a:t>
            </a:r>
            <a:r>
              <a:rPr lang="da-DK" sz="2400" dirty="0">
                <a:solidFill>
                  <a:srgbClr val="00B050"/>
                </a:solidFill>
              </a:rPr>
              <a:t>) a tree</a:t>
            </a:r>
            <a:br>
              <a:rPr lang="da-DK" sz="2400" dirty="0">
                <a:solidFill>
                  <a:srgbClr val="00B050"/>
                </a:solidFill>
              </a:rPr>
            </a:br>
            <a:r>
              <a:rPr lang="da-DK" sz="2400" dirty="0">
                <a:solidFill>
                  <a:srgbClr val="00B050"/>
                </a:solidFill>
              </a:rPr>
              <a:t>... and </a:t>
            </a:r>
            <a:r>
              <a:rPr lang="da-DK" sz="2400" b="1" dirty="0">
                <a:solidFill>
                  <a:srgbClr val="00B050"/>
                </a:solidFill>
              </a:rPr>
              <a:t>find data</a:t>
            </a:r>
            <a:r>
              <a:rPr lang="da-DK" sz="2400" dirty="0">
                <a:solidFill>
                  <a:srgbClr val="00B050"/>
                </a:solidFill>
              </a:rPr>
              <a:t> inside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92D050"/>
                </a:solidFill>
              </a:rPr>
              <a:t>shortly recall how the HTML DOM works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z="2400" dirty="0">
                <a:solidFill>
                  <a:srgbClr val="92D050"/>
                </a:solidFill>
              </a:rPr>
              <a:t>learn </a:t>
            </a:r>
            <a:r>
              <a:rPr lang="da-DK" sz="2400" b="1" dirty="0">
                <a:solidFill>
                  <a:srgbClr val="92D050"/>
                </a:solidFill>
              </a:rPr>
              <a:t>some</a:t>
            </a:r>
            <a:r>
              <a:rPr lang="da-DK" sz="2400" dirty="0">
                <a:solidFill>
                  <a:srgbClr val="92D050"/>
                </a:solidFill>
              </a:rPr>
              <a:t> of the </a:t>
            </a:r>
            <a:r>
              <a:rPr lang="da-DK" sz="2400" b="1" dirty="0">
                <a:solidFill>
                  <a:srgbClr val="92D050"/>
                </a:solidFill>
              </a:rPr>
              <a:t>tricks</a:t>
            </a:r>
            <a:r>
              <a:rPr lang="da-DK" sz="2400" dirty="0">
                <a:solidFill>
                  <a:srgbClr val="92D050"/>
                </a:solidFill>
              </a:rPr>
              <a:t> jQuery uses</a:t>
            </a:r>
            <a:endParaRPr lang="en-GB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da-DK" sz="2800" dirty="0" smtClean="0"/>
          </a:p>
        </p:txBody>
      </p:sp>
      <p:sp>
        <p:nvSpPr>
          <p:cNvPr id="4" name="TextBox 3"/>
          <p:cNvSpPr txBox="1"/>
          <p:nvPr/>
        </p:nvSpPr>
        <p:spPr>
          <a:xfrm rot="3600000">
            <a:off x="1699997" y="3154239"/>
            <a:ext cx="3348720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6600" b="1" dirty="0" smtClean="0">
                <a:solidFill>
                  <a:srgbClr val="00B050"/>
                </a:solidFill>
              </a:rPr>
              <a:t>DONE</a:t>
            </a:r>
            <a:endParaRPr lang="en-GB" sz="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jQuery (and Sizzle)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“In </a:t>
            </a:r>
            <a:r>
              <a:rPr lang="en-US" sz="1800" dirty="0"/>
              <a:t>January 2009, jQuery's creator John </a:t>
            </a:r>
            <a:r>
              <a:rPr lang="en-US" sz="1800" dirty="0" err="1"/>
              <a:t>Resig</a:t>
            </a:r>
            <a:r>
              <a:rPr lang="en-US" sz="1800" dirty="0"/>
              <a:t> introduced a new open source JavaScript</a:t>
            </a:r>
          </a:p>
          <a:p>
            <a:pPr marL="0" indent="0">
              <a:buNone/>
            </a:pPr>
            <a:r>
              <a:rPr lang="en-US" sz="1800" dirty="0"/>
              <a:t>project called </a:t>
            </a:r>
            <a:r>
              <a:rPr lang="en-US" sz="1800" b="1" dirty="0"/>
              <a:t>Sizzle</a:t>
            </a:r>
            <a:r>
              <a:rPr lang="en-US" sz="1800" dirty="0"/>
              <a:t>. A standalone </a:t>
            </a:r>
            <a:r>
              <a:rPr lang="en-US" sz="1800" b="1" dirty="0"/>
              <a:t>CSS selector engine</a:t>
            </a:r>
            <a:r>
              <a:rPr lang="en-US" sz="1800" dirty="0"/>
              <a:t>, Sizzle was written to </a:t>
            </a:r>
            <a:r>
              <a:rPr lang="en-US" sz="1800" dirty="0" smtClean="0"/>
              <a:t>allow any </a:t>
            </a:r>
            <a:r>
              <a:rPr lang="en-US" sz="1800" dirty="0"/>
              <a:t>JavaScript library to use it with little or no modification to its codebase. In fact</a:t>
            </a:r>
            <a:r>
              <a:rPr lang="en-US" sz="1800" dirty="0" smtClean="0"/>
              <a:t>, </a:t>
            </a:r>
            <a:r>
              <a:rPr lang="en-US" sz="1800" dirty="0" err="1" smtClean="0"/>
              <a:t>jQuery</a:t>
            </a:r>
            <a:r>
              <a:rPr lang="en-US" sz="1800" dirty="0" smtClean="0"/>
              <a:t> </a:t>
            </a:r>
            <a:r>
              <a:rPr lang="en-US" sz="1800" dirty="0"/>
              <a:t>has adopted Sizzle as its own selector engine ever since version 1.3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…</a:t>
            </a:r>
            <a:br>
              <a:rPr lang="en-US" sz="1800" dirty="0" smtClean="0"/>
            </a:br>
            <a:r>
              <a:rPr lang="en-US" sz="1800" dirty="0"/>
              <a:t>The combination of Sizzle and jQuery's set of traversal methods </a:t>
            </a:r>
            <a:r>
              <a:rPr lang="en-US" sz="1800" dirty="0" smtClean="0"/>
              <a:t>makes </a:t>
            </a:r>
            <a:r>
              <a:rPr lang="en-US" sz="1800" dirty="0" err="1" smtClean="0"/>
              <a:t>jQuery</a:t>
            </a:r>
            <a:r>
              <a:rPr lang="en-US" sz="1800" dirty="0" smtClean="0"/>
              <a:t> </a:t>
            </a:r>
            <a:r>
              <a:rPr lang="en-US" sz="1800" dirty="0"/>
              <a:t>an extremely powerful tool for finding elements on the </a:t>
            </a:r>
            <a:r>
              <a:rPr lang="en-US" sz="1800" dirty="0" smtClean="0"/>
              <a:t>page” </a:t>
            </a:r>
            <a:r>
              <a:rPr lang="en-US" sz="1800" i="1" dirty="0" smtClean="0"/>
              <a:t>[from the book, chapter 9]</a:t>
            </a:r>
            <a:endParaRPr lang="da-DK" sz="1800" i="1" dirty="0"/>
          </a:p>
        </p:txBody>
      </p:sp>
      <p:pic>
        <p:nvPicPr>
          <p:cNvPr id="9220" name="Picture 4" descr="http://media.giphy.com/media/Qw4X3Fnau9qPKrb8TcI/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3276600" cy="24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686</Words>
  <Application>Microsoft Office PowerPoint</Application>
  <PresentationFormat>On-screen Show (4:3)</PresentationFormat>
  <Paragraphs>130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Distributed Programming Lecture 8</vt:lpstr>
      <vt:lpstr>Topics</vt:lpstr>
      <vt:lpstr>From last lecture...</vt:lpstr>
      <vt:lpstr>(4) HTML Document Object Model</vt:lpstr>
      <vt:lpstr>Modify elements (DOM)</vt:lpstr>
      <vt:lpstr>(5) Too boring! :/</vt:lpstr>
      <vt:lpstr>Exercise – method chaining</vt:lpstr>
      <vt:lpstr>So far...</vt:lpstr>
      <vt:lpstr>jQuery (and Sizzle)</vt:lpstr>
      <vt:lpstr>Selection with jQuery</vt:lpstr>
      <vt:lpstr>Insertion (and deletion) with jQuery</vt:lpstr>
      <vt:lpstr>Exercise 2</vt:lpstr>
      <vt:lpstr>Next time</vt:lpstr>
      <vt:lpstr>Portfolio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531</cp:revision>
  <dcterms:created xsi:type="dcterms:W3CDTF">2006-08-16T00:00:00Z</dcterms:created>
  <dcterms:modified xsi:type="dcterms:W3CDTF">2017-04-15T12:12:01Z</dcterms:modified>
</cp:coreProperties>
</file>