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  <p:sldId id="261" r:id="rId6"/>
    <p:sldId id="262" r:id="rId7"/>
    <p:sldId id="263" r:id="rId8"/>
    <p:sldId id="288" r:id="rId9"/>
    <p:sldId id="287" r:id="rId10"/>
    <p:sldId id="286" r:id="rId11"/>
    <p:sldId id="284" r:id="rId12"/>
    <p:sldId id="278" r:id="rId13"/>
    <p:sldId id="267" r:id="rId14"/>
    <p:sldId id="285" r:id="rId15"/>
    <p:sldId id="264" r:id="rId16"/>
    <p:sldId id="289" r:id="rId17"/>
    <p:sldId id="280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08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Assertion_(software_development)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stribe.com/top-lists/10-highly-matching-alternatives-of-wampserver/" TargetMode="External"/><Relationship Id="rId2" Type="http://schemas.openxmlformats.org/officeDocument/2006/relationships/hyperlink" Target="http://www.wampserver.com/en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Model%E2%80%93view%E2%80%93controller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/>
              <a:t>Dweb</a:t>
            </a:r>
            <a:r>
              <a:rPr lang="da-DK" dirty="0" smtClean="0"/>
              <a:t/>
            </a:r>
            <a:br>
              <a:rPr lang="da-DK" dirty="0" smtClean="0"/>
            </a:br>
            <a:r>
              <a:rPr lang="da-DK" dirty="0" smtClean="0"/>
              <a:t>Lecture </a:t>
            </a:r>
            <a:r>
              <a:rPr lang="da-DK" dirty="0" smtClean="0"/>
              <a:t>10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 smtClean="0"/>
              <a:t>ANVA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2904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dirty="0" smtClean="0">
                <a:solidFill>
                  <a:srgbClr val="FF0000"/>
                </a:solidFill>
              </a:rPr>
              <a:t>JSON Task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>
                <a:solidFill>
                  <a:srgbClr val="FF0000"/>
                </a:solidFill>
              </a:rPr>
              <a:t>Modify</a:t>
            </a:r>
            <a:r>
              <a:rPr lang="da-DK" dirty="0" smtClean="0"/>
              <a:t> </a:t>
            </a:r>
            <a:r>
              <a:rPr lang="en-US" b="1" dirty="0">
                <a:solidFill>
                  <a:schemeClr val="tx2"/>
                </a:solidFill>
              </a:rPr>
              <a:t>/99 save JSON on local </a:t>
            </a:r>
            <a:r>
              <a:rPr lang="en-US" b="1" dirty="0" smtClean="0">
                <a:solidFill>
                  <a:schemeClr val="tx2"/>
                </a:solidFill>
              </a:rPr>
              <a:t>file/</a:t>
            </a:r>
            <a:r>
              <a:rPr lang="en-GB" b="1" dirty="0">
                <a:solidFill>
                  <a:schemeClr val="tx2"/>
                </a:solidFill>
              </a:rPr>
              <a:t> example1.html </a:t>
            </a:r>
            <a:r>
              <a:rPr lang="en-US" b="1" dirty="0" smtClean="0">
                <a:solidFill>
                  <a:schemeClr val="tx2"/>
                </a:solidFill>
              </a:rPr>
              <a:t/>
            </a:r>
            <a:br>
              <a:rPr lang="en-US" b="1" dirty="0" smtClean="0">
                <a:solidFill>
                  <a:schemeClr val="tx2"/>
                </a:solidFill>
              </a:rPr>
            </a:br>
            <a:r>
              <a:rPr lang="da-DK" dirty="0" smtClean="0">
                <a:solidFill>
                  <a:srgbClr val="FF0000"/>
                </a:solidFill>
              </a:rPr>
              <a:t>to test the following situations:</a:t>
            </a:r>
          </a:p>
          <a:p>
            <a:pPr lvl="1"/>
            <a:r>
              <a:rPr lang="da-DK" dirty="0">
                <a:solidFill>
                  <a:srgbClr val="FF0000"/>
                </a:solidFill>
              </a:rPr>
              <a:t>u</a:t>
            </a:r>
            <a:r>
              <a:rPr lang="da-DK" dirty="0" smtClean="0">
                <a:solidFill>
                  <a:srgbClr val="FF0000"/>
                </a:solidFill>
              </a:rPr>
              <a:t>se JSON to serialize an array</a:t>
            </a:r>
          </a:p>
          <a:p>
            <a:pPr lvl="1"/>
            <a:r>
              <a:rPr lang="da-DK" dirty="0">
                <a:solidFill>
                  <a:srgbClr val="FF0000"/>
                </a:solidFill>
              </a:rPr>
              <a:t>a</a:t>
            </a:r>
            <a:r>
              <a:rPr lang="da-DK" dirty="0" smtClean="0">
                <a:solidFill>
                  <a:srgbClr val="FF0000"/>
                </a:solidFill>
              </a:rPr>
              <a:t>nd to serialize an object with other objects inside (AKA nested objects)</a:t>
            </a:r>
          </a:p>
          <a:p>
            <a:pPr lvl="1"/>
            <a:r>
              <a:rPr lang="da-DK" dirty="0">
                <a:solidFill>
                  <a:srgbClr val="FF0000"/>
                </a:solidFill>
              </a:rPr>
              <a:t>and </a:t>
            </a:r>
            <a:r>
              <a:rPr lang="da-DK" dirty="0" smtClean="0">
                <a:solidFill>
                  <a:srgbClr val="FF0000"/>
                </a:solidFill>
              </a:rPr>
              <a:t>finally an array of objects</a:t>
            </a:r>
          </a:p>
          <a:p>
            <a:r>
              <a:rPr lang="da-DK" dirty="0" smtClean="0">
                <a:solidFill>
                  <a:srgbClr val="FF0000"/>
                </a:solidFill>
              </a:rPr>
              <a:t>How does the file look like in the 3 case?</a:t>
            </a:r>
            <a:endParaRPr lang="da-DK" dirty="0">
              <a:solidFill>
                <a:srgbClr val="FF0000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7658100" y="5791200"/>
            <a:ext cx="8382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b="1" dirty="0" smtClean="0"/>
              <a:t>10 </a:t>
            </a:r>
            <a:r>
              <a:rPr lang="da-DK" b="1" dirty="0" smtClean="0"/>
              <a:t>min</a:t>
            </a:r>
            <a:endParaRPr lang="da-DK" b="1" dirty="0"/>
          </a:p>
        </p:txBody>
      </p:sp>
    </p:spTree>
    <p:extLst>
      <p:ext uri="{BB962C8B-B14F-4D97-AF65-F5344CB8AC3E}">
        <p14:creationId xmlns:p14="http://schemas.microsoft.com/office/powerpoint/2010/main" val="16610118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Image result for &quot;and now for something completely different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9426" y="2051835"/>
            <a:ext cx="3609974" cy="2650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04629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algn="ctr">
              <a:buNone/>
            </a:pPr>
            <a:r>
              <a:rPr lang="en-GB" sz="4400" dirty="0" smtClean="0"/>
              <a:t>Short intro to </a:t>
            </a:r>
          </a:p>
          <a:p>
            <a:pPr marL="0" lvl="0" indent="0" algn="ctr">
              <a:buNone/>
            </a:pPr>
            <a:r>
              <a:rPr lang="en-GB" sz="4400" dirty="0" smtClean="0"/>
              <a:t>assertions</a:t>
            </a:r>
            <a:endParaRPr lang="en-GB" sz="5400" b="1" dirty="0"/>
          </a:p>
        </p:txBody>
      </p:sp>
    </p:spTree>
    <p:extLst>
      <p:ext uri="{BB962C8B-B14F-4D97-AF65-F5344CB8AC3E}">
        <p14:creationId xmlns:p14="http://schemas.microsoft.com/office/powerpoint/2010/main" val="6283621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Assertions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/>
              <a:t>an assertion is </a:t>
            </a:r>
            <a:r>
              <a:rPr lang="en-US" sz="2400" b="1" dirty="0"/>
              <a:t>a predicate </a:t>
            </a:r>
            <a:r>
              <a:rPr lang="en-US" sz="2400" dirty="0" smtClean="0"/>
              <a:t>(</a:t>
            </a:r>
            <a:r>
              <a:rPr lang="en-US" sz="2400" u="sng" dirty="0" smtClean="0"/>
              <a:t>a true–false statement</a:t>
            </a:r>
            <a:r>
              <a:rPr lang="en-US" sz="2400" dirty="0" smtClean="0"/>
              <a:t>) placed </a:t>
            </a:r>
            <a:r>
              <a:rPr lang="en-US" sz="2400" dirty="0"/>
              <a:t>in a program to indicate that the developer thinks that the predicate is always true at that </a:t>
            </a:r>
            <a:r>
              <a:rPr lang="en-US" sz="2400" dirty="0" smtClean="0"/>
              <a:t>place</a:t>
            </a:r>
          </a:p>
          <a:p>
            <a:r>
              <a:rPr lang="en-US" sz="2400" dirty="0"/>
              <a:t>i</a:t>
            </a:r>
            <a:r>
              <a:rPr lang="en-US" sz="2400" dirty="0" smtClean="0"/>
              <a:t>f </a:t>
            </a:r>
            <a:r>
              <a:rPr lang="en-US" sz="2400" dirty="0"/>
              <a:t>an assertion evaluates to false at run-time, an assertion failure results, which typically causes execution to </a:t>
            </a:r>
            <a:r>
              <a:rPr lang="en-US" sz="2400" dirty="0" smtClean="0"/>
              <a:t>abort</a:t>
            </a:r>
          </a:p>
          <a:p>
            <a:r>
              <a:rPr lang="en-US" sz="2400" i="1" dirty="0" smtClean="0">
                <a:solidFill>
                  <a:srgbClr val="FF0000"/>
                </a:solidFill>
              </a:rPr>
              <a:t>See examples </a:t>
            </a:r>
            <a:r>
              <a:rPr lang="en-US" sz="2400" i="1" dirty="0">
                <a:solidFill>
                  <a:srgbClr val="FF0000"/>
                </a:solidFill>
              </a:rPr>
              <a:t>in folder </a:t>
            </a:r>
            <a:r>
              <a:rPr lang="en-US" sz="2400" i="1" dirty="0" smtClean="0">
                <a:solidFill>
                  <a:schemeClr val="tx2"/>
                </a:solidFill>
              </a:rPr>
              <a:t>01_assertions</a:t>
            </a:r>
            <a:r>
              <a:rPr lang="en-US" sz="2400" i="1" dirty="0" smtClean="0">
                <a:solidFill>
                  <a:schemeClr val="tx2"/>
                </a:solidFill>
              </a:rPr>
              <a:t>. </a:t>
            </a:r>
            <a:r>
              <a:rPr lang="en-US" sz="2400" dirty="0" smtClean="0">
                <a:solidFill>
                  <a:srgbClr val="00B050"/>
                </a:solidFill>
              </a:rPr>
              <a:t>Two approaches:</a:t>
            </a:r>
          </a:p>
          <a:p>
            <a:pPr lvl="1"/>
            <a:r>
              <a:rPr lang="en-US" sz="2000" b="1" dirty="0" smtClean="0"/>
              <a:t>test-first </a:t>
            </a:r>
            <a:r>
              <a:rPr lang="en-US" sz="2000" b="1" dirty="0"/>
              <a:t>development</a:t>
            </a:r>
            <a:r>
              <a:rPr lang="en-US" sz="2000" dirty="0"/>
              <a:t> where you write a test before you write just enough production code to fulfill that </a:t>
            </a:r>
            <a:r>
              <a:rPr lang="en-US" sz="2000" dirty="0" smtClean="0"/>
              <a:t>test </a:t>
            </a:r>
            <a:r>
              <a:rPr lang="en-US" sz="1400" dirty="0"/>
              <a:t>[</a:t>
            </a:r>
            <a:r>
              <a:rPr lang="en-US" sz="1400" i="1" dirty="0"/>
              <a:t>http://</a:t>
            </a:r>
            <a:r>
              <a:rPr lang="en-US" sz="1400" i="1" dirty="0" smtClean="0"/>
              <a:t>agiledata.org/essays/tdd.html</a:t>
            </a:r>
            <a:r>
              <a:rPr lang="en-US" sz="1400" dirty="0" smtClean="0"/>
              <a:t>]</a:t>
            </a:r>
            <a:br>
              <a:rPr lang="en-US" sz="1400" dirty="0" smtClean="0"/>
            </a:br>
            <a:endParaRPr lang="da-DK" sz="2400" dirty="0" smtClean="0">
              <a:solidFill>
                <a:schemeClr val="tx2"/>
              </a:solidFill>
            </a:endParaRPr>
          </a:p>
          <a:p>
            <a:pPr lvl="1"/>
            <a:r>
              <a:rPr lang="da-DK" sz="2400" dirty="0"/>
              <a:t>w</a:t>
            </a:r>
            <a:r>
              <a:rPr lang="da-DK" sz="2400" dirty="0" smtClean="0"/>
              <a:t>rite assertions afterwards</a:t>
            </a:r>
            <a:r>
              <a:rPr lang="da-DK" sz="2400" dirty="0"/>
              <a:t>, </a:t>
            </a:r>
            <a:r>
              <a:rPr lang="da-DK" sz="2400" dirty="0" smtClean="0"/>
              <a:t>throughout the code, to document your intention:</a:t>
            </a:r>
          </a:p>
          <a:p>
            <a:pPr lvl="2"/>
            <a:r>
              <a:rPr lang="da-DK" sz="2000" dirty="0"/>
              <a:t>a</a:t>
            </a:r>
            <a:r>
              <a:rPr lang="da-DK" sz="2000" dirty="0" smtClean="0"/>
              <a:t>ssert about types of the parameters in a function</a:t>
            </a:r>
          </a:p>
          <a:p>
            <a:pPr lvl="2"/>
            <a:r>
              <a:rPr lang="da-DK" sz="2000" dirty="0"/>
              <a:t>a</a:t>
            </a:r>
            <a:r>
              <a:rPr lang="da-DK" sz="2000" dirty="0" smtClean="0"/>
              <a:t>ssert about the state of a certain object at a certain point in the code</a:t>
            </a:r>
          </a:p>
          <a:p>
            <a:endParaRPr lang="en-GB" sz="1800" b="1" dirty="0" smtClean="0"/>
          </a:p>
        </p:txBody>
      </p:sp>
      <p:sp>
        <p:nvSpPr>
          <p:cNvPr id="4" name="Rectangle 3"/>
          <p:cNvSpPr/>
          <p:nvPr/>
        </p:nvSpPr>
        <p:spPr>
          <a:xfrm>
            <a:off x="4114800" y="6400800"/>
            <a:ext cx="50292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 smtClean="0">
                <a:hlinkClick r:id="rId2"/>
              </a:rPr>
              <a:t>http://en.wikipedia.org/wiki/Assertion_(software_development)</a:t>
            </a:r>
            <a:r>
              <a:rPr lang="en-GB" sz="1400" dirty="0" smtClean="0"/>
              <a:t> 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16124599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1685925"/>
            <a:ext cx="6191250" cy="348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37525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Task – finish the “quiz editor</a:t>
            </a:r>
            <a:r>
              <a:rPr lang="en-US" dirty="0" smtClean="0">
                <a:solidFill>
                  <a:srgbClr val="FF0000"/>
                </a:solidFill>
              </a:rPr>
              <a:t>”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sz="2700" dirty="0" smtClean="0">
                <a:solidFill>
                  <a:srgbClr val="FF0000"/>
                </a:solidFill>
              </a:rPr>
              <a:t>(more practice with </a:t>
            </a:r>
            <a:r>
              <a:rPr lang="en-US" sz="2700" i="1" dirty="0" err="1" smtClean="0">
                <a:solidFill>
                  <a:srgbClr val="FF0000"/>
                </a:solidFill>
              </a:rPr>
              <a:t>localstorage</a:t>
            </a:r>
            <a:r>
              <a:rPr lang="en-US" sz="2700" dirty="0" smtClean="0">
                <a:solidFill>
                  <a:srgbClr val="FF0000"/>
                </a:solidFill>
              </a:rPr>
              <a:t>)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/>
              <a:t>Start from the </a:t>
            </a:r>
            <a:r>
              <a:rPr lang="en-US" sz="2400" dirty="0"/>
              <a:t>code in </a:t>
            </a:r>
            <a:r>
              <a:rPr lang="en-US" sz="2400" dirty="0" smtClean="0">
                <a:solidFill>
                  <a:srgbClr val="002060"/>
                </a:solidFill>
              </a:rPr>
              <a:t>01_localstorage/editor_v4.html</a:t>
            </a:r>
            <a:endParaRPr lang="en-US" sz="2400" dirty="0">
              <a:solidFill>
                <a:srgbClr val="00206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Add an icon      (</a:t>
            </a:r>
            <a:r>
              <a:rPr lang="en-US" sz="2400" b="1" dirty="0" smtClean="0"/>
              <a:t>delete.png</a:t>
            </a:r>
            <a:r>
              <a:rPr lang="en-US" sz="2400" dirty="0" smtClean="0"/>
              <a:t>) to the end of each row of the </a:t>
            </a:r>
            <a:r>
              <a:rPr lang="en-US" sz="2400" b="1" dirty="0" smtClean="0"/>
              <a:t>quiz</a:t>
            </a:r>
            <a:r>
              <a:rPr lang="en-US" sz="2400" dirty="0" smtClean="0"/>
              <a:t> table.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Add </a:t>
            </a:r>
            <a:r>
              <a:rPr lang="en-US" sz="2400" dirty="0"/>
              <a:t>events, so that when </a:t>
            </a:r>
            <a:r>
              <a:rPr lang="en-US" sz="2400" dirty="0" smtClean="0"/>
              <a:t>the delete </a:t>
            </a:r>
            <a:r>
              <a:rPr lang="en-US" sz="2400" dirty="0"/>
              <a:t>icon is clicked, that row is erased from </a:t>
            </a:r>
            <a:r>
              <a:rPr lang="en-US" sz="2400" dirty="0" smtClean="0"/>
              <a:t>the quiz data </a:t>
            </a:r>
            <a:r>
              <a:rPr lang="en-US" sz="2400" dirty="0"/>
              <a:t>in the </a:t>
            </a:r>
            <a:r>
              <a:rPr lang="en-US" sz="2400" dirty="0" err="1"/>
              <a:t>myData</a:t>
            </a:r>
            <a:r>
              <a:rPr lang="en-US" sz="2400" dirty="0"/>
              <a:t> object; and the </a:t>
            </a:r>
            <a:r>
              <a:rPr lang="en-US" sz="2400" dirty="0" smtClean="0"/>
              <a:t>table </a:t>
            </a:r>
            <a:r>
              <a:rPr lang="en-US" sz="2400" dirty="0"/>
              <a:t>should be </a:t>
            </a:r>
            <a:r>
              <a:rPr lang="en-US" sz="2400" dirty="0" smtClean="0"/>
              <a:t>re-generated. Remember also to save in </a:t>
            </a:r>
            <a:r>
              <a:rPr lang="en-US" sz="2400" dirty="0" err="1" smtClean="0"/>
              <a:t>localStorage</a:t>
            </a:r>
            <a:r>
              <a:rPr lang="en-US" sz="2400" dirty="0" smtClean="0"/>
              <a:t> the new version of the quiz data, after deleting.</a:t>
            </a: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b="1" dirty="0" smtClean="0">
                <a:solidFill>
                  <a:srgbClr val="FF0000"/>
                </a:solidFill>
              </a:rPr>
              <a:t>Main </a:t>
            </a:r>
            <a:r>
              <a:rPr lang="en-US" sz="2400" b="1" dirty="0">
                <a:solidFill>
                  <a:srgbClr val="FF0000"/>
                </a:solidFill>
              </a:rPr>
              <a:t>problem: </a:t>
            </a:r>
            <a:r>
              <a:rPr lang="en-US" sz="2400" dirty="0">
                <a:solidFill>
                  <a:srgbClr val="FF0000"/>
                </a:solidFill>
              </a:rPr>
              <a:t>how to find out, given the row where the icon is clicked, which data </a:t>
            </a:r>
            <a:r>
              <a:rPr lang="en-US" sz="2400" dirty="0" smtClean="0">
                <a:solidFill>
                  <a:srgbClr val="FF0000"/>
                </a:solidFill>
              </a:rPr>
              <a:t>to remove </a:t>
            </a:r>
            <a:r>
              <a:rPr lang="en-US" sz="2400" dirty="0">
                <a:solidFill>
                  <a:srgbClr val="FF0000"/>
                </a:solidFill>
              </a:rPr>
              <a:t>from the </a:t>
            </a:r>
            <a:r>
              <a:rPr lang="en-US" sz="2400" dirty="0" err="1">
                <a:solidFill>
                  <a:srgbClr val="FF0000"/>
                </a:solidFill>
              </a:rPr>
              <a:t>myData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object?</a:t>
            </a:r>
            <a:endParaRPr lang="en-GB" sz="2400" dirty="0">
              <a:solidFill>
                <a:srgbClr val="FF0000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125493"/>
            <a:ext cx="314326" cy="3210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57095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>
                <a:solidFill>
                  <a:srgbClr val="00B050"/>
                </a:solidFill>
              </a:rPr>
              <a:t>Solutions to the exam set</a:t>
            </a:r>
            <a:endParaRPr lang="en-GB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We can go thru the solutions together...</a:t>
            </a:r>
          </a:p>
          <a:p>
            <a:r>
              <a:rPr lang="da-DK" dirty="0" smtClean="0"/>
              <a:t>Questions?</a:t>
            </a:r>
          </a:p>
          <a:p>
            <a:r>
              <a:rPr lang="da-DK" dirty="0" smtClean="0"/>
              <a:t>Can you estimate your score?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105697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>
                <a:solidFill>
                  <a:srgbClr val="00B050"/>
                </a:solidFill>
              </a:rPr>
              <a:t>Next lecture</a:t>
            </a:r>
            <a:endParaRPr lang="en-GB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dirty="0" smtClean="0">
                <a:solidFill>
                  <a:srgbClr val="00B050"/>
                </a:solidFill>
              </a:rPr>
              <a:t>Chapter 9, final part: ”Writing a DOM traversal method plugin”</a:t>
            </a:r>
          </a:p>
          <a:p>
            <a:r>
              <a:rPr lang="en-GB" sz="2000" dirty="0" smtClean="0">
                <a:solidFill>
                  <a:srgbClr val="00B050"/>
                </a:solidFill>
              </a:rPr>
              <a:t>Chapter 10</a:t>
            </a:r>
            <a:r>
              <a:rPr lang="en-GB" sz="2000" b="1" dirty="0" smtClean="0">
                <a:solidFill>
                  <a:srgbClr val="00B050"/>
                </a:solidFill>
              </a:rPr>
              <a:t> </a:t>
            </a:r>
            <a:r>
              <a:rPr lang="en-GB" sz="2000" i="1" dirty="0" smtClean="0">
                <a:solidFill>
                  <a:srgbClr val="00B050"/>
                </a:solidFill>
              </a:rPr>
              <a:t>Learning </a:t>
            </a:r>
            <a:r>
              <a:rPr lang="en-GB" sz="2000" i="1" dirty="0" err="1" smtClean="0">
                <a:solidFill>
                  <a:srgbClr val="00B050"/>
                </a:solidFill>
              </a:rPr>
              <a:t>jQuery</a:t>
            </a:r>
            <a:r>
              <a:rPr lang="en-GB" sz="2000" i="1" dirty="0" smtClean="0">
                <a:solidFill>
                  <a:srgbClr val="00B050"/>
                </a:solidFill>
              </a:rPr>
              <a:t> 4rd edition</a:t>
            </a:r>
          </a:p>
          <a:p>
            <a:endParaRPr lang="da-DK" sz="2000" i="1" dirty="0" smtClean="0">
              <a:solidFill>
                <a:srgbClr val="00B050"/>
              </a:solidFill>
            </a:endParaRPr>
          </a:p>
          <a:p>
            <a:endParaRPr lang="da-DK" sz="2000" i="1" dirty="0" smtClean="0">
              <a:solidFill>
                <a:srgbClr val="00B050"/>
              </a:solidFill>
            </a:endParaRPr>
          </a:p>
          <a:p>
            <a:r>
              <a:rPr lang="da-DK" sz="2000" dirty="0"/>
              <a:t>You need to install </a:t>
            </a:r>
            <a:r>
              <a:rPr lang="da-DK" sz="2000" dirty="0" smtClean="0"/>
              <a:t>a local server: </a:t>
            </a:r>
            <a:endParaRPr lang="da-DK" sz="2000" dirty="0"/>
          </a:p>
          <a:p>
            <a:pPr lvl="1"/>
            <a:r>
              <a:rPr lang="da-DK" sz="1600" dirty="0" smtClean="0"/>
              <a:t>something like WAMP </a:t>
            </a:r>
            <a:r>
              <a:rPr lang="da-DK" sz="1600" dirty="0" smtClean="0">
                <a:hlinkClick r:id="rId2"/>
              </a:rPr>
              <a:t>http</a:t>
            </a:r>
            <a:r>
              <a:rPr lang="da-DK" sz="1600" dirty="0">
                <a:hlinkClick r:id="rId2"/>
              </a:rPr>
              <a:t>://www.wampserver.com/en</a:t>
            </a:r>
            <a:r>
              <a:rPr lang="da-DK" sz="1600" dirty="0" smtClean="0">
                <a:hlinkClick r:id="rId2"/>
              </a:rPr>
              <a:t>/</a:t>
            </a:r>
            <a:r>
              <a:rPr lang="da-DK" sz="1600" dirty="0" smtClean="0"/>
              <a:t> (for Windows)</a:t>
            </a:r>
          </a:p>
          <a:p>
            <a:pPr lvl="1"/>
            <a:r>
              <a:rPr lang="da-DK" sz="1600" dirty="0" smtClean="0"/>
              <a:t>for other operative systems: </a:t>
            </a:r>
            <a:br>
              <a:rPr lang="da-DK" sz="1600" dirty="0" smtClean="0"/>
            </a:br>
            <a:r>
              <a:rPr lang="da-DK" sz="1600" dirty="0" smtClean="0">
                <a:hlinkClick r:id="rId3"/>
              </a:rPr>
              <a:t>http</a:t>
            </a:r>
            <a:r>
              <a:rPr lang="da-DK" sz="1600" dirty="0">
                <a:hlinkClick r:id="rId3"/>
              </a:rPr>
              <a:t>://softstribe.com/top-lists/10-highly-matching-alternatives-of-wampserver</a:t>
            </a:r>
            <a:r>
              <a:rPr lang="da-DK" sz="1600" dirty="0" smtClean="0">
                <a:hlinkClick r:id="rId3"/>
              </a:rPr>
              <a:t>/</a:t>
            </a:r>
            <a:r>
              <a:rPr lang="da-DK" sz="1600" dirty="0" smtClean="0"/>
              <a:t> </a:t>
            </a:r>
          </a:p>
          <a:p>
            <a:r>
              <a:rPr lang="da-DK" sz="2000" dirty="0" smtClean="0"/>
              <a:t>We will have Ajax and JSON working together (thanks to our local server)</a:t>
            </a:r>
            <a:endParaRPr lang="en-GB" sz="2000" dirty="0" smtClean="0"/>
          </a:p>
          <a:p>
            <a:pPr marL="0" indent="0">
              <a:buNone/>
            </a:pPr>
            <a:endParaRPr lang="da-DK" sz="2000" i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708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Today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da-DK" dirty="0" smtClean="0"/>
              <a:t>A problem: </a:t>
            </a:r>
            <a:r>
              <a:rPr lang="da-DK" dirty="0" smtClean="0">
                <a:solidFill>
                  <a:srgbClr val="FF0000"/>
                </a:solidFill>
              </a:rPr>
              <a:t>h</a:t>
            </a:r>
            <a:r>
              <a:rPr lang="da-DK" dirty="0" smtClean="0">
                <a:solidFill>
                  <a:srgbClr val="FF0000"/>
                </a:solidFill>
              </a:rPr>
              <a:t>ow </a:t>
            </a:r>
            <a:r>
              <a:rPr lang="da-DK" dirty="0">
                <a:solidFill>
                  <a:srgbClr val="FF0000"/>
                </a:solidFill>
              </a:rPr>
              <a:t>to make a </a:t>
            </a:r>
            <a:r>
              <a:rPr lang="da-DK" b="1" dirty="0">
                <a:solidFill>
                  <a:srgbClr val="FF0000"/>
                </a:solidFill>
              </a:rPr>
              <a:t>quiz editor</a:t>
            </a:r>
            <a:r>
              <a:rPr lang="da-DK" dirty="0">
                <a:solidFill>
                  <a:srgbClr val="FF0000"/>
                </a:solidFill>
              </a:rPr>
              <a:t> page</a:t>
            </a:r>
            <a:r>
              <a:rPr lang="da-DK" dirty="0" smtClean="0">
                <a:solidFill>
                  <a:srgbClr val="FF0000"/>
                </a:solidFill>
              </a:rPr>
              <a:t>?</a:t>
            </a:r>
            <a:endParaRPr lang="en-GB" dirty="0" smtClean="0"/>
          </a:p>
          <a:p>
            <a:pPr lvl="0"/>
            <a:r>
              <a:rPr lang="en-GB" dirty="0" err="1" smtClean="0"/>
              <a:t>Localstorage</a:t>
            </a:r>
            <a:endParaRPr lang="en-GB" sz="4000" b="1" dirty="0" smtClean="0"/>
          </a:p>
          <a:p>
            <a:pPr lvl="1"/>
            <a:r>
              <a:rPr lang="da-DK" dirty="0" smtClean="0"/>
              <a:t>... </a:t>
            </a:r>
            <a:r>
              <a:rPr lang="da-DK" dirty="0" smtClean="0"/>
              <a:t>and a bit about JSON</a:t>
            </a:r>
          </a:p>
          <a:p>
            <a:pPr lvl="1"/>
            <a:r>
              <a:rPr lang="da-DK" dirty="0"/>
              <a:t>h</a:t>
            </a:r>
            <a:r>
              <a:rPr lang="da-DK" dirty="0" smtClean="0"/>
              <a:t>ow to create an editor (that remembers!)</a:t>
            </a:r>
            <a:endParaRPr lang="en-GB" dirty="0" smtClean="0"/>
          </a:p>
          <a:p>
            <a:pPr lvl="0"/>
            <a:r>
              <a:rPr lang="en-GB" dirty="0" smtClean="0"/>
              <a:t>Short </a:t>
            </a:r>
            <a:r>
              <a:rPr lang="en-GB" dirty="0"/>
              <a:t>intro to </a:t>
            </a:r>
            <a:r>
              <a:rPr lang="en-GB" dirty="0" smtClean="0"/>
              <a:t>assertions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21071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a-DK" dirty="0" smtClean="0">
                <a:solidFill>
                  <a:srgbClr val="FF0000"/>
                </a:solidFill>
              </a:rPr>
              <a:t>How to </a:t>
            </a:r>
            <a:r>
              <a:rPr lang="da-DK" dirty="0" err="1" smtClean="0">
                <a:solidFill>
                  <a:srgbClr val="FF0000"/>
                </a:solidFill>
              </a:rPr>
              <a:t>make</a:t>
            </a:r>
            <a:r>
              <a:rPr lang="da-DK" dirty="0" smtClean="0">
                <a:solidFill>
                  <a:srgbClr val="FF0000"/>
                </a:solidFill>
              </a:rPr>
              <a:t> a </a:t>
            </a:r>
            <a:r>
              <a:rPr lang="da-DK" b="1" dirty="0" smtClean="0">
                <a:solidFill>
                  <a:srgbClr val="FF0000"/>
                </a:solidFill>
              </a:rPr>
              <a:t>quiz editor</a:t>
            </a:r>
            <a:r>
              <a:rPr lang="da-DK" dirty="0" smtClean="0">
                <a:solidFill>
                  <a:srgbClr val="FF0000"/>
                </a:solidFill>
              </a:rPr>
              <a:t> page?</a:t>
            </a:r>
            <a:br>
              <a:rPr lang="da-DK" dirty="0" smtClean="0">
                <a:solidFill>
                  <a:srgbClr val="FF0000"/>
                </a:solidFill>
              </a:rPr>
            </a:br>
            <a:r>
              <a:rPr lang="da-DK" sz="2700" dirty="0" smtClean="0">
                <a:solidFill>
                  <a:srgbClr val="FF0000"/>
                </a:solidFill>
              </a:rPr>
              <a:t>(… </a:t>
            </a:r>
            <a:r>
              <a:rPr lang="da-DK" sz="2700" dirty="0" err="1" smtClean="0">
                <a:solidFill>
                  <a:srgbClr val="FF0000"/>
                </a:solidFill>
              </a:rPr>
              <a:t>that</a:t>
            </a:r>
            <a:r>
              <a:rPr lang="da-DK" sz="2700" dirty="0" smtClean="0">
                <a:solidFill>
                  <a:srgbClr val="FF0000"/>
                </a:solidFill>
              </a:rPr>
              <a:t> </a:t>
            </a:r>
            <a:r>
              <a:rPr lang="da-DK" sz="2700" dirty="0" err="1" smtClean="0">
                <a:solidFill>
                  <a:srgbClr val="FF0000"/>
                </a:solidFill>
              </a:rPr>
              <a:t>remembers</a:t>
            </a:r>
            <a:r>
              <a:rPr lang="da-DK" sz="2700" dirty="0" smtClean="0">
                <a:solidFill>
                  <a:srgbClr val="FF0000"/>
                </a:solidFill>
              </a:rPr>
              <a:t>)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816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da-DK" sz="2400" dirty="0" smtClean="0"/>
              <a:t>I would like to have a page in which:</a:t>
            </a:r>
            <a:endParaRPr lang="en-GB" sz="2400" dirty="0" smtClean="0"/>
          </a:p>
          <a:p>
            <a:r>
              <a:rPr lang="da-DK" sz="2400" dirty="0"/>
              <a:t>s</a:t>
            </a:r>
            <a:r>
              <a:rPr lang="da-DK" sz="2400" dirty="0" smtClean="0"/>
              <a:t>ee a table with </a:t>
            </a:r>
            <a:r>
              <a:rPr lang="da-DK" sz="2400" dirty="0" err="1" smtClean="0"/>
              <a:t>my</a:t>
            </a:r>
            <a:r>
              <a:rPr lang="da-DK" sz="2400" dirty="0" smtClean="0"/>
              <a:t> data, as </a:t>
            </a:r>
            <a:r>
              <a:rPr lang="da-DK" sz="2400" dirty="0" err="1" smtClean="0"/>
              <a:t>creator</a:t>
            </a:r>
            <a:r>
              <a:rPr lang="da-DK" sz="2400" dirty="0" smtClean="0"/>
              <a:t> of quizzes</a:t>
            </a:r>
          </a:p>
          <a:p>
            <a:pPr lvl="1"/>
            <a:r>
              <a:rPr lang="da-DK" sz="2000" dirty="0"/>
              <a:t>a</a:t>
            </a:r>
            <a:r>
              <a:rPr lang="da-DK" sz="2000" dirty="0" smtClean="0"/>
              <a:t>ll the quizzes I </a:t>
            </a:r>
            <a:r>
              <a:rPr lang="da-DK" sz="2000" dirty="0" err="1" smtClean="0"/>
              <a:t>currently</a:t>
            </a:r>
            <a:r>
              <a:rPr lang="da-DK" sz="2000" dirty="0" smtClean="0"/>
              <a:t> have </a:t>
            </a:r>
            <a:r>
              <a:rPr lang="da-DK" sz="2000" dirty="0" err="1" smtClean="0"/>
              <a:t>created</a:t>
            </a:r>
            <a:r>
              <a:rPr lang="da-DK" sz="2000" dirty="0" smtClean="0"/>
              <a:t> </a:t>
            </a:r>
            <a:r>
              <a:rPr lang="da-DK" sz="2000" dirty="0" err="1" smtClean="0"/>
              <a:t>should</a:t>
            </a:r>
            <a:r>
              <a:rPr lang="da-DK" sz="2000" dirty="0" smtClean="0"/>
              <a:t> </a:t>
            </a:r>
            <a:r>
              <a:rPr lang="da-DK" sz="2000" dirty="0" err="1" smtClean="0"/>
              <a:t>be</a:t>
            </a:r>
            <a:r>
              <a:rPr lang="da-DK" sz="2000" dirty="0" smtClean="0"/>
              <a:t> </a:t>
            </a:r>
            <a:r>
              <a:rPr lang="da-DK" sz="2000" dirty="0" err="1" smtClean="0"/>
              <a:t>listed</a:t>
            </a:r>
            <a:r>
              <a:rPr lang="da-DK" sz="2000" dirty="0" smtClean="0"/>
              <a:t> (none </a:t>
            </a:r>
            <a:r>
              <a:rPr lang="da-DK" sz="2000" dirty="0" err="1" smtClean="0"/>
              <a:t>initially</a:t>
            </a:r>
            <a:r>
              <a:rPr lang="da-DK" sz="2000" dirty="0" smtClean="0"/>
              <a:t>)</a:t>
            </a:r>
          </a:p>
          <a:p>
            <a:r>
              <a:rPr lang="da-DK" sz="2400" dirty="0"/>
              <a:t>h</a:t>
            </a:r>
            <a:r>
              <a:rPr lang="da-DK" sz="2400" dirty="0" smtClean="0"/>
              <a:t>ave a button to add a new quiz</a:t>
            </a:r>
          </a:p>
          <a:p>
            <a:pPr lvl="1"/>
            <a:r>
              <a:rPr lang="da-DK" sz="2000" dirty="0" err="1" smtClean="0"/>
              <a:t>when</a:t>
            </a:r>
            <a:r>
              <a:rPr lang="da-DK" sz="2000" dirty="0" smtClean="0"/>
              <a:t> the ”</a:t>
            </a:r>
            <a:r>
              <a:rPr lang="da-DK" sz="2000" dirty="0" err="1" smtClean="0"/>
              <a:t>add</a:t>
            </a:r>
            <a:r>
              <a:rPr lang="da-DK" sz="2000" dirty="0" smtClean="0"/>
              <a:t>-quiz” </a:t>
            </a:r>
            <a:r>
              <a:rPr lang="da-DK" sz="2000" dirty="0" err="1" smtClean="0"/>
              <a:t>button</a:t>
            </a:r>
            <a:r>
              <a:rPr lang="da-DK" sz="2000" dirty="0" smtClean="0"/>
              <a:t> is </a:t>
            </a:r>
            <a:r>
              <a:rPr lang="da-DK" sz="2000" dirty="0" err="1" smtClean="0"/>
              <a:t>clicked</a:t>
            </a:r>
            <a:r>
              <a:rPr lang="da-DK" sz="2000" dirty="0" smtClean="0"/>
              <a:t>, </a:t>
            </a:r>
            <a:r>
              <a:rPr lang="da-DK" sz="2000" dirty="0" err="1" smtClean="0"/>
              <a:t>some</a:t>
            </a:r>
            <a:r>
              <a:rPr lang="da-DK" sz="2000" dirty="0" smtClean="0"/>
              <a:t> data </a:t>
            </a:r>
            <a:r>
              <a:rPr lang="da-DK" sz="2000" dirty="0" err="1" smtClean="0"/>
              <a:t>are</a:t>
            </a:r>
            <a:r>
              <a:rPr lang="da-DK" sz="2000" dirty="0" smtClean="0"/>
              <a:t> </a:t>
            </a:r>
            <a:r>
              <a:rPr lang="da-DK" sz="2000" dirty="0" err="1" smtClean="0"/>
              <a:t>asked</a:t>
            </a:r>
            <a:r>
              <a:rPr lang="da-DK" sz="2000" dirty="0" smtClean="0"/>
              <a:t> and </a:t>
            </a:r>
            <a:r>
              <a:rPr lang="da-DK" sz="2000" dirty="0" err="1" smtClean="0"/>
              <a:t>then</a:t>
            </a:r>
            <a:r>
              <a:rPr lang="da-DK" sz="2000" dirty="0" smtClean="0"/>
              <a:t> </a:t>
            </a:r>
            <a:r>
              <a:rPr lang="da-DK" sz="2000" dirty="0" err="1" smtClean="0"/>
              <a:t>inserted</a:t>
            </a:r>
            <a:r>
              <a:rPr lang="da-DK" sz="2000" dirty="0" smtClean="0"/>
              <a:t> in the </a:t>
            </a:r>
            <a:r>
              <a:rPr lang="da-DK" sz="2000" dirty="0" err="1" smtClean="0"/>
              <a:t>table</a:t>
            </a:r>
            <a:r>
              <a:rPr lang="da-DK" sz="2000" dirty="0" smtClean="0"/>
              <a:t>, </a:t>
            </a:r>
            <a:r>
              <a:rPr lang="da-DK" sz="2000" dirty="0" err="1" smtClean="0"/>
              <a:t>including</a:t>
            </a:r>
            <a:r>
              <a:rPr lang="da-DK" sz="2000" dirty="0" smtClean="0"/>
              <a:t> </a:t>
            </a:r>
            <a:r>
              <a:rPr lang="da-DK" sz="2000" b="1" dirty="0" err="1" smtClean="0"/>
              <a:t>title</a:t>
            </a:r>
            <a:r>
              <a:rPr lang="da-DK" sz="2000" dirty="0" smtClean="0"/>
              <a:t>, list of </a:t>
            </a:r>
            <a:r>
              <a:rPr lang="da-DK" sz="2000" b="1" dirty="0" err="1" smtClean="0"/>
              <a:t>questions</a:t>
            </a:r>
            <a:r>
              <a:rPr lang="da-DK" sz="2000" dirty="0" smtClean="0"/>
              <a:t>, list of </a:t>
            </a:r>
            <a:r>
              <a:rPr lang="da-DK" sz="2000" b="1" dirty="0" err="1" smtClean="0"/>
              <a:t>possible</a:t>
            </a:r>
            <a:r>
              <a:rPr lang="da-DK" sz="2000" b="1" dirty="0" smtClean="0"/>
              <a:t> </a:t>
            </a:r>
            <a:r>
              <a:rPr lang="da-DK" sz="2000" b="1" dirty="0" err="1" smtClean="0"/>
              <a:t>answers</a:t>
            </a:r>
            <a:r>
              <a:rPr lang="da-DK" sz="2000" dirty="0" smtClean="0"/>
              <a:t> per </a:t>
            </a:r>
            <a:r>
              <a:rPr lang="da-DK" sz="2000" dirty="0" err="1" smtClean="0"/>
              <a:t>question</a:t>
            </a:r>
            <a:r>
              <a:rPr lang="da-DK" sz="2000" dirty="0" smtClean="0"/>
              <a:t>, list of </a:t>
            </a:r>
            <a:r>
              <a:rPr lang="da-DK" sz="2000" b="1" dirty="0" err="1" smtClean="0"/>
              <a:t>correct</a:t>
            </a:r>
            <a:r>
              <a:rPr lang="da-DK" sz="2000" b="1" dirty="0" smtClean="0"/>
              <a:t> </a:t>
            </a:r>
            <a:r>
              <a:rPr lang="da-DK" sz="2000" b="1" dirty="0" err="1" smtClean="0"/>
              <a:t>answers</a:t>
            </a:r>
            <a:r>
              <a:rPr lang="da-DK" sz="2000" dirty="0" smtClean="0"/>
              <a:t>, and list of </a:t>
            </a:r>
            <a:r>
              <a:rPr lang="da-DK" sz="2000" b="1" dirty="0" err="1" smtClean="0"/>
              <a:t>topics</a:t>
            </a:r>
            <a:endParaRPr lang="da-DK" sz="2000" b="1" dirty="0" smtClean="0"/>
          </a:p>
          <a:p>
            <a:r>
              <a:rPr lang="da-DK" sz="2400" dirty="0" err="1" smtClean="0"/>
              <a:t>next</a:t>
            </a:r>
            <a:r>
              <a:rPr lang="da-DK" sz="2400" dirty="0" smtClean="0"/>
              <a:t> time I open the page the table should still remember all my data from previous time I opened it (</a:t>
            </a:r>
            <a:r>
              <a:rPr lang="da-DK" sz="2400" i="1" dirty="0" smtClean="0"/>
              <a:t>persistence</a:t>
            </a:r>
            <a:r>
              <a:rPr lang="da-DK" sz="2400" dirty="0" smtClean="0"/>
              <a:t>)</a:t>
            </a:r>
          </a:p>
          <a:p>
            <a:endParaRPr lang="da-DK" sz="2400" dirty="0"/>
          </a:p>
          <a:p>
            <a:r>
              <a:rPr lang="da-DK" sz="2400" b="1" dirty="0" smtClean="0">
                <a:solidFill>
                  <a:srgbClr val="FF0000"/>
                </a:solidFill>
              </a:rPr>
              <a:t>Discuss in pairs </a:t>
            </a:r>
            <a:r>
              <a:rPr lang="da-DK" sz="2400" dirty="0" smtClean="0">
                <a:solidFill>
                  <a:srgbClr val="FF0000"/>
                </a:solidFill>
              </a:rPr>
              <a:t>how you would make such a page. Focus on:</a:t>
            </a:r>
          </a:p>
          <a:p>
            <a:pPr lvl="1"/>
            <a:r>
              <a:rPr lang="da-DK" sz="2000" dirty="0">
                <a:solidFill>
                  <a:srgbClr val="FF0000"/>
                </a:solidFill>
              </a:rPr>
              <a:t>how would the </a:t>
            </a:r>
            <a:r>
              <a:rPr lang="da-DK" sz="2000" i="1" dirty="0" err="1" smtClean="0">
                <a:solidFill>
                  <a:srgbClr val="FF0000"/>
                </a:solidFill>
              </a:rPr>
              <a:t>add</a:t>
            </a:r>
            <a:r>
              <a:rPr lang="da-DK" sz="2000" i="1" dirty="0" smtClean="0">
                <a:solidFill>
                  <a:srgbClr val="FF0000"/>
                </a:solidFill>
              </a:rPr>
              <a:t>-quiz </a:t>
            </a:r>
            <a:r>
              <a:rPr lang="da-DK" sz="2000" dirty="0">
                <a:solidFill>
                  <a:srgbClr val="FF0000"/>
                </a:solidFill>
              </a:rPr>
              <a:t>operation </a:t>
            </a:r>
            <a:r>
              <a:rPr lang="da-DK" sz="2000" dirty="0" err="1">
                <a:solidFill>
                  <a:srgbClr val="FF0000"/>
                </a:solidFill>
              </a:rPr>
              <a:t>be</a:t>
            </a:r>
            <a:r>
              <a:rPr lang="da-DK" sz="2000" dirty="0">
                <a:solidFill>
                  <a:srgbClr val="FF0000"/>
                </a:solidFill>
              </a:rPr>
              <a:t> </a:t>
            </a:r>
            <a:r>
              <a:rPr lang="da-DK" sz="2000" dirty="0" err="1" smtClean="0">
                <a:solidFill>
                  <a:srgbClr val="FF0000"/>
                </a:solidFill>
              </a:rPr>
              <a:t>performed</a:t>
            </a:r>
            <a:r>
              <a:rPr lang="da-DK" sz="2000" dirty="0" smtClean="0">
                <a:solidFill>
                  <a:srgbClr val="FF0000"/>
                </a:solidFill>
              </a:rPr>
              <a:t> (</a:t>
            </a:r>
            <a:r>
              <a:rPr lang="da-DK" sz="2000" dirty="0" err="1" smtClean="0">
                <a:solidFill>
                  <a:srgbClr val="FF0000"/>
                </a:solidFill>
              </a:rPr>
              <a:t>using</a:t>
            </a:r>
            <a:r>
              <a:rPr lang="da-DK" sz="2000" dirty="0" smtClean="0">
                <a:solidFill>
                  <a:srgbClr val="FF0000"/>
                </a:solidFill>
              </a:rPr>
              <a:t> </a:t>
            </a:r>
            <a:r>
              <a:rPr lang="da-DK" sz="2000" dirty="0" err="1" smtClean="0">
                <a:solidFill>
                  <a:srgbClr val="FF0000"/>
                </a:solidFill>
              </a:rPr>
              <a:t>jQuery</a:t>
            </a:r>
            <a:r>
              <a:rPr lang="da-DK" sz="2000" dirty="0" smtClean="0">
                <a:solidFill>
                  <a:srgbClr val="FF0000"/>
                </a:solidFill>
              </a:rPr>
              <a:t>)</a:t>
            </a:r>
            <a:endParaRPr lang="da-DK" sz="2000" dirty="0">
              <a:solidFill>
                <a:srgbClr val="FF0000"/>
              </a:solidFill>
            </a:endParaRPr>
          </a:p>
          <a:p>
            <a:pPr lvl="1"/>
            <a:r>
              <a:rPr lang="da-DK" sz="2000" dirty="0" smtClean="0">
                <a:solidFill>
                  <a:srgbClr val="FF0000"/>
                </a:solidFill>
              </a:rPr>
              <a:t>how to keep the table up-to-date, after adding new quiz</a:t>
            </a:r>
          </a:p>
          <a:p>
            <a:pPr lvl="1"/>
            <a:r>
              <a:rPr lang="da-DK" sz="2000" dirty="0">
                <a:solidFill>
                  <a:srgbClr val="FF0000"/>
                </a:solidFill>
              </a:rPr>
              <a:t>a</a:t>
            </a:r>
            <a:r>
              <a:rPr lang="da-DK" sz="2000" dirty="0" smtClean="0">
                <a:solidFill>
                  <a:srgbClr val="FF0000"/>
                </a:solidFill>
              </a:rPr>
              <a:t>lternatives to </a:t>
            </a:r>
            <a:r>
              <a:rPr lang="da-DK" sz="2000" dirty="0" err="1" smtClean="0">
                <a:solidFill>
                  <a:srgbClr val="FF0000"/>
                </a:solidFill>
              </a:rPr>
              <a:t>achieve</a:t>
            </a:r>
            <a:r>
              <a:rPr lang="da-DK" sz="2000" dirty="0" smtClean="0">
                <a:solidFill>
                  <a:srgbClr val="FF0000"/>
                </a:solidFill>
              </a:rPr>
              <a:t> </a:t>
            </a:r>
            <a:r>
              <a:rPr lang="da-DK" sz="2000" dirty="0" err="1" smtClean="0">
                <a:solidFill>
                  <a:srgbClr val="FF0000"/>
                </a:solidFill>
              </a:rPr>
              <a:t>persistence</a:t>
            </a:r>
            <a:endParaRPr lang="da-DK" sz="2000" dirty="0" smtClean="0">
              <a:solidFill>
                <a:srgbClr val="FF0000"/>
              </a:solidFill>
            </a:endParaRPr>
          </a:p>
          <a:p>
            <a:r>
              <a:rPr lang="da-DK" sz="2400" dirty="0" err="1">
                <a:solidFill>
                  <a:srgbClr val="FF0000"/>
                </a:solidFill>
              </a:rPr>
              <a:t>w</a:t>
            </a:r>
            <a:r>
              <a:rPr lang="da-DK" sz="2400" dirty="0" err="1" smtClean="0">
                <a:solidFill>
                  <a:srgbClr val="FF0000"/>
                </a:solidFill>
              </a:rPr>
              <a:t>rite</a:t>
            </a:r>
            <a:r>
              <a:rPr lang="da-DK" sz="2400" dirty="0" smtClean="0">
                <a:solidFill>
                  <a:srgbClr val="FF0000"/>
                </a:solidFill>
              </a:rPr>
              <a:t> </a:t>
            </a:r>
            <a:r>
              <a:rPr lang="da-DK" sz="2400" dirty="0" err="1" smtClean="0">
                <a:solidFill>
                  <a:srgbClr val="FF0000"/>
                </a:solidFill>
              </a:rPr>
              <a:t>down</a:t>
            </a:r>
            <a:r>
              <a:rPr lang="da-DK" sz="2400" dirty="0" smtClean="0">
                <a:solidFill>
                  <a:srgbClr val="FF0000"/>
                </a:solidFill>
              </a:rPr>
              <a:t> </a:t>
            </a:r>
            <a:r>
              <a:rPr lang="da-DK" sz="2400" dirty="0" err="1" smtClean="0">
                <a:solidFill>
                  <a:srgbClr val="FF0000"/>
                </a:solidFill>
              </a:rPr>
              <a:t>your</a:t>
            </a:r>
            <a:r>
              <a:rPr lang="da-DK" sz="2400" dirty="0" smtClean="0">
                <a:solidFill>
                  <a:srgbClr val="FF0000"/>
                </a:solidFill>
              </a:rPr>
              <a:t> </a:t>
            </a:r>
            <a:r>
              <a:rPr lang="da-DK" sz="2400" dirty="0" err="1" smtClean="0">
                <a:solidFill>
                  <a:srgbClr val="FF0000"/>
                </a:solidFill>
              </a:rPr>
              <a:t>ideas</a:t>
            </a:r>
            <a:endParaRPr lang="da-DK" sz="2400" dirty="0" smtClean="0">
              <a:solidFill>
                <a:srgbClr val="FF0000"/>
              </a:solidFill>
            </a:endParaRPr>
          </a:p>
          <a:p>
            <a:pPr lvl="1"/>
            <a:endParaRPr lang="en-GB" sz="2000" dirty="0">
              <a:solidFill>
                <a:srgbClr val="FF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7658100" y="5791200"/>
            <a:ext cx="8382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b="1" dirty="0" smtClean="0"/>
              <a:t>5 min</a:t>
            </a:r>
            <a:endParaRPr lang="da-DK" b="1" dirty="0"/>
          </a:p>
        </p:txBody>
      </p:sp>
    </p:spTree>
    <p:extLst>
      <p:ext uri="{BB962C8B-B14F-4D97-AF65-F5344CB8AC3E}">
        <p14:creationId xmlns:p14="http://schemas.microsoft.com/office/powerpoint/2010/main" val="3218554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GB" dirty="0" err="1" smtClean="0"/>
              <a:t>Localstorage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sz="2400" i="1" dirty="0" smtClean="0"/>
              <a:t>(see folder </a:t>
            </a:r>
            <a:r>
              <a:rPr lang="en-GB" sz="2400" i="1" dirty="0" smtClean="0">
                <a:solidFill>
                  <a:schemeClr val="tx2"/>
                </a:solidFill>
              </a:rPr>
              <a:t>01_localstorage</a:t>
            </a:r>
            <a:r>
              <a:rPr lang="en-GB" sz="2400" i="1" dirty="0" smtClean="0">
                <a:solidFill>
                  <a:schemeClr val="tx2"/>
                </a:solidFill>
              </a:rPr>
              <a:t>\ </a:t>
            </a:r>
            <a:r>
              <a:rPr lang="en-GB" sz="2400" i="1" dirty="0" smtClean="0"/>
              <a:t>)</a:t>
            </a:r>
            <a:endParaRPr lang="en-GB" sz="24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a-DK" sz="2400" dirty="0" smtClean="0"/>
              <a:t>1) How to </a:t>
            </a:r>
            <a:r>
              <a:rPr lang="da-DK" sz="2400" b="1" dirty="0" err="1" smtClean="0"/>
              <a:t>convert</a:t>
            </a:r>
            <a:r>
              <a:rPr lang="da-DK" sz="2400" b="1" dirty="0" smtClean="0"/>
              <a:t> </a:t>
            </a:r>
            <a:r>
              <a:rPr lang="da-DK" sz="2400" b="1" dirty="0" err="1" smtClean="0"/>
              <a:t>objects</a:t>
            </a:r>
            <a:r>
              <a:rPr lang="da-DK" sz="2400" b="1" dirty="0" smtClean="0"/>
              <a:t> to </a:t>
            </a:r>
            <a:r>
              <a:rPr lang="da-DK" sz="2400" b="1" dirty="0" err="1" smtClean="0"/>
              <a:t>strings</a:t>
            </a:r>
            <a:r>
              <a:rPr lang="da-DK" sz="2400" dirty="0"/>
              <a:t>? </a:t>
            </a:r>
            <a:r>
              <a:rPr lang="da-DK" sz="2400" dirty="0" smtClean="0"/>
              <a:t>(and back) -&gt; </a:t>
            </a:r>
            <a:r>
              <a:rPr lang="da-DK" sz="2400" dirty="0" smtClean="0">
                <a:solidFill>
                  <a:schemeClr val="tx2"/>
                </a:solidFill>
              </a:rPr>
              <a:t>0_JSON.html</a:t>
            </a:r>
          </a:p>
          <a:p>
            <a:pPr marL="0" indent="0">
              <a:buNone/>
            </a:pPr>
            <a:r>
              <a:rPr lang="da-DK" sz="2400" dirty="0" smtClean="0"/>
              <a:t>2) </a:t>
            </a:r>
            <a:r>
              <a:rPr lang="da-DK" sz="2400" b="1" dirty="0" err="1" smtClean="0"/>
              <a:t>Persistence</a:t>
            </a:r>
            <a:r>
              <a:rPr lang="da-DK" sz="2400" b="1" dirty="0" smtClean="0"/>
              <a:t>:</a:t>
            </a:r>
            <a:r>
              <a:rPr lang="da-DK" sz="2400" dirty="0" smtClean="0"/>
              <a:t> </a:t>
            </a:r>
            <a:r>
              <a:rPr lang="en-GB" sz="2400" dirty="0"/>
              <a:t>how to save/load </a:t>
            </a:r>
            <a:r>
              <a:rPr lang="en-GB" sz="2400" dirty="0" smtClean="0"/>
              <a:t>objects.</a:t>
            </a:r>
            <a:br>
              <a:rPr lang="en-GB" sz="2400" dirty="0" smtClean="0"/>
            </a:br>
            <a:r>
              <a:rPr lang="en-GB" sz="2400" dirty="0" smtClean="0"/>
              <a:t>C</a:t>
            </a:r>
            <a:r>
              <a:rPr lang="da-DK" sz="2400" dirty="0" smtClean="0"/>
              <a:t>an be </a:t>
            </a:r>
            <a:r>
              <a:rPr lang="da-DK" sz="2400" dirty="0" err="1" smtClean="0"/>
              <a:t>achieved</a:t>
            </a:r>
            <a:r>
              <a:rPr lang="da-DK" sz="2400" dirty="0" smtClean="0"/>
              <a:t> </a:t>
            </a:r>
            <a:r>
              <a:rPr lang="da-DK" sz="2400" i="1" dirty="0" smtClean="0"/>
              <a:t>on the </a:t>
            </a:r>
            <a:r>
              <a:rPr lang="da-DK" sz="2400" i="1" dirty="0" err="1" smtClean="0"/>
              <a:t>client</a:t>
            </a:r>
            <a:r>
              <a:rPr lang="da-DK" sz="2400" i="1" dirty="0" smtClean="0"/>
              <a:t> </a:t>
            </a:r>
            <a:r>
              <a:rPr lang="da-DK" sz="2400" dirty="0" smtClean="0"/>
              <a:t>with </a:t>
            </a:r>
            <a:r>
              <a:rPr lang="da-DK" sz="2400" b="1" dirty="0" err="1" smtClean="0"/>
              <a:t>localstorage</a:t>
            </a:r>
            <a:r>
              <a:rPr lang="da-DK" sz="2400" b="1" dirty="0" smtClean="0"/>
              <a:t> </a:t>
            </a:r>
            <a:r>
              <a:rPr lang="da-DK" sz="2400" dirty="0" smtClean="0"/>
              <a:t>-&gt;</a:t>
            </a:r>
            <a:r>
              <a:rPr lang="da-DK" sz="2400" b="1" dirty="0" smtClean="0"/>
              <a:t> </a:t>
            </a:r>
            <a:r>
              <a:rPr lang="en-GB" sz="2400" i="1" dirty="0" smtClean="0">
                <a:solidFill>
                  <a:srgbClr val="002060"/>
                </a:solidFill>
              </a:rPr>
              <a:t>editor_v0.html</a:t>
            </a:r>
            <a:endParaRPr lang="en-GB" sz="2400" dirty="0" smtClean="0"/>
          </a:p>
          <a:p>
            <a:pPr marL="0" indent="0">
              <a:buNone/>
            </a:pPr>
            <a:endParaRPr lang="da-DK" sz="2400" dirty="0"/>
          </a:p>
          <a:p>
            <a:pPr marL="0" indent="0">
              <a:buNone/>
            </a:pPr>
            <a:r>
              <a:rPr lang="da-DK" sz="2400" dirty="0" smtClean="0"/>
              <a:t>Architecture of the </a:t>
            </a:r>
            <a:r>
              <a:rPr lang="da-DK" sz="2400" i="1" dirty="0" smtClean="0"/>
              <a:t>application</a:t>
            </a:r>
            <a:r>
              <a:rPr lang="da-DK" sz="2400" dirty="0" smtClean="0"/>
              <a:t>:</a:t>
            </a:r>
          </a:p>
          <a:p>
            <a:r>
              <a:rPr lang="da-DK" sz="2000" dirty="0">
                <a:solidFill>
                  <a:schemeClr val="tx2"/>
                </a:solidFill>
              </a:rPr>
              <a:t>Data</a:t>
            </a:r>
            <a:r>
              <a:rPr lang="da-DK" sz="2000" dirty="0"/>
              <a:t> (javascript objects) + </a:t>
            </a:r>
          </a:p>
          <a:p>
            <a:r>
              <a:rPr lang="da-DK" sz="2000" dirty="0">
                <a:solidFill>
                  <a:srgbClr val="00B050"/>
                </a:solidFill>
              </a:rPr>
              <a:t>Visualization</a:t>
            </a:r>
            <a:r>
              <a:rPr lang="da-DK" sz="2000" dirty="0"/>
              <a:t> (jQuery generation DOM elements) +</a:t>
            </a:r>
          </a:p>
          <a:p>
            <a:r>
              <a:rPr lang="da-DK" sz="2000" dirty="0">
                <a:solidFill>
                  <a:srgbClr val="FF0000"/>
                </a:solidFill>
              </a:rPr>
              <a:t>User interface </a:t>
            </a:r>
            <a:r>
              <a:rPr lang="da-DK" sz="2000" dirty="0"/>
              <a:t>(jQuery events)</a:t>
            </a:r>
          </a:p>
          <a:p>
            <a:pPr marL="0" indent="0">
              <a:buNone/>
            </a:pPr>
            <a:endParaRPr lang="da-DK" sz="2400" dirty="0"/>
          </a:p>
          <a:p>
            <a:pPr marL="0" indent="0">
              <a:buNone/>
            </a:pPr>
            <a:r>
              <a:rPr lang="da-DK" sz="2400" dirty="0"/>
              <a:t>Similar to an MVC (model-view-controller)</a:t>
            </a:r>
            <a:br>
              <a:rPr lang="da-DK" sz="2400" dirty="0"/>
            </a:br>
            <a:r>
              <a:rPr lang="da-DK" sz="2400" dirty="0"/>
              <a:t>design pattern</a:t>
            </a:r>
          </a:p>
          <a:p>
            <a:pPr marL="0" indent="0">
              <a:buNone/>
            </a:pPr>
            <a:endParaRPr lang="en-GB" sz="2400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6324600" y="3173446"/>
            <a:ext cx="2638011" cy="3151154"/>
            <a:chOff x="6324600" y="3173446"/>
            <a:chExt cx="2638011" cy="3151154"/>
          </a:xfrm>
        </p:grpSpPr>
        <p:grpSp>
          <p:nvGrpSpPr>
            <p:cNvPr id="10" name="Group 9"/>
            <p:cNvGrpSpPr/>
            <p:nvPr/>
          </p:nvGrpSpPr>
          <p:grpSpPr>
            <a:xfrm>
              <a:off x="6436415" y="3359614"/>
              <a:ext cx="2526196" cy="2778817"/>
              <a:chOff x="6448839" y="3629042"/>
              <a:chExt cx="2526196" cy="2778817"/>
            </a:xfrm>
          </p:grpSpPr>
          <p:pic>
            <p:nvPicPr>
              <p:cNvPr id="11" name="Picture 2" descr="http://upload.wikimedia.org/wikipedia/commons/thumb/a/a0/MVC-Process.svg/200px-MVC-Process.svg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48839" y="3629042"/>
                <a:ext cx="2526196" cy="27788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2" name="Rectangle 11"/>
              <p:cNvSpPr/>
              <p:nvPr/>
            </p:nvSpPr>
            <p:spPr>
              <a:xfrm>
                <a:off x="7086600" y="3733800"/>
                <a:ext cx="990600" cy="381000"/>
              </a:xfrm>
              <a:prstGeom prst="rect">
                <a:avLst/>
              </a:prstGeom>
              <a:noFill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6553200" y="4800600"/>
                <a:ext cx="990600" cy="38100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7696200" y="4800600"/>
                <a:ext cx="1143000" cy="38100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15" name="Straight Connector 14"/>
            <p:cNvCxnSpPr/>
            <p:nvPr/>
          </p:nvCxnSpPr>
          <p:spPr>
            <a:xfrm>
              <a:off x="6324600" y="3173446"/>
              <a:ext cx="0" cy="315115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Rectangle 16"/>
          <p:cNvSpPr/>
          <p:nvPr/>
        </p:nvSpPr>
        <p:spPr>
          <a:xfrm>
            <a:off x="3988076" y="6218297"/>
            <a:ext cx="5105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GB" sz="1200" dirty="0" smtClean="0"/>
              <a:t>Image source: </a:t>
            </a:r>
            <a:r>
              <a:rPr lang="en-GB" sz="1200" dirty="0" smtClean="0">
                <a:hlinkClick r:id="rId3"/>
              </a:rPr>
              <a:t>http</a:t>
            </a:r>
            <a:r>
              <a:rPr lang="en-GB" sz="1200" dirty="0">
                <a:hlinkClick r:id="rId3"/>
              </a:rPr>
              <a:t>://</a:t>
            </a:r>
            <a:r>
              <a:rPr lang="en-GB" sz="1200" dirty="0" smtClean="0">
                <a:hlinkClick r:id="rId3"/>
              </a:rPr>
              <a:t>en.wikipedia.org/wiki/Model%E2%80%93view%E2%80%93controller</a:t>
            </a:r>
            <a:r>
              <a:rPr lang="en-GB" sz="1200" dirty="0" smtClean="0"/>
              <a:t> 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2232398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The rest of the development</a:t>
            </a:r>
            <a:br>
              <a:rPr lang="da-DK" dirty="0" smtClean="0"/>
            </a:br>
            <a:r>
              <a:rPr lang="da-DK" sz="2200" dirty="0" smtClean="0"/>
              <a:t>(dev diary)</a:t>
            </a:r>
            <a:endParaRPr lang="en-GB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05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i="1" dirty="0" smtClean="0">
                <a:solidFill>
                  <a:srgbClr val="002060"/>
                </a:solidFill>
              </a:rPr>
              <a:t>editor_v1.html</a:t>
            </a:r>
            <a:endParaRPr lang="en-GB" sz="2400" dirty="0" smtClean="0">
              <a:solidFill>
                <a:srgbClr val="002060"/>
              </a:solidFill>
            </a:endParaRPr>
          </a:p>
          <a:p>
            <a:pPr lvl="1"/>
            <a:r>
              <a:rPr lang="en-GB" sz="2000" dirty="0" smtClean="0"/>
              <a:t>setup data structures </a:t>
            </a:r>
          </a:p>
          <a:p>
            <a:pPr lvl="1"/>
            <a:r>
              <a:rPr lang="en-GB" sz="2000" dirty="0" smtClean="0"/>
              <a:t>and add a (minimal) UI</a:t>
            </a:r>
          </a:p>
          <a:p>
            <a:pPr marL="0" indent="0">
              <a:buNone/>
            </a:pPr>
            <a:r>
              <a:rPr lang="en-GB" sz="2400" i="1" dirty="0" smtClean="0">
                <a:solidFill>
                  <a:srgbClr val="002060"/>
                </a:solidFill>
              </a:rPr>
              <a:t>editor_v2.html</a:t>
            </a:r>
            <a:endParaRPr lang="en-GB" sz="2400" dirty="0" smtClean="0">
              <a:solidFill>
                <a:srgbClr val="002060"/>
              </a:solidFill>
            </a:endParaRPr>
          </a:p>
          <a:p>
            <a:pPr lvl="1"/>
            <a:r>
              <a:rPr lang="en-GB" sz="2000" dirty="0" smtClean="0"/>
              <a:t>add a </a:t>
            </a:r>
            <a:r>
              <a:rPr lang="en-GB" sz="2000" b="1" i="1" dirty="0" err="1" smtClean="0"/>
              <a:t>generateTable</a:t>
            </a:r>
            <a:r>
              <a:rPr lang="en-GB" sz="2000" i="1" dirty="0" smtClean="0"/>
              <a:t> </a:t>
            </a:r>
            <a:r>
              <a:rPr lang="en-GB" sz="2000" dirty="0" smtClean="0"/>
              <a:t>function that builds a table based on the data structure that holds the quizzes</a:t>
            </a:r>
          </a:p>
          <a:p>
            <a:pPr lvl="1"/>
            <a:r>
              <a:rPr lang="en-GB" sz="2000" i="1" dirty="0" smtClean="0"/>
              <a:t>REMEMBER: refresh to see the new table</a:t>
            </a:r>
          </a:p>
          <a:p>
            <a:pPr marL="0" indent="0">
              <a:buNone/>
            </a:pPr>
            <a:r>
              <a:rPr lang="en-GB" sz="2400" i="1" dirty="0" smtClean="0">
                <a:solidFill>
                  <a:srgbClr val="002060"/>
                </a:solidFill>
              </a:rPr>
              <a:t>editor_v3.html</a:t>
            </a:r>
            <a:endParaRPr lang="en-GB" sz="2400" dirty="0">
              <a:solidFill>
                <a:srgbClr val="002060"/>
              </a:solidFill>
            </a:endParaRPr>
          </a:p>
          <a:p>
            <a:pPr lvl="1"/>
            <a:r>
              <a:rPr lang="en-GB" sz="2000" dirty="0"/>
              <a:t>r</a:t>
            </a:r>
            <a:r>
              <a:rPr lang="en-GB" sz="2000" dirty="0" smtClean="0"/>
              <a:t>e-generate the table every time a </a:t>
            </a:r>
            <a:r>
              <a:rPr lang="en-GB" sz="2000" b="1" dirty="0" smtClean="0"/>
              <a:t>new quiz </a:t>
            </a:r>
            <a:r>
              <a:rPr lang="en-GB" sz="2000" dirty="0" smtClean="0"/>
              <a:t>is added or a </a:t>
            </a:r>
            <a:r>
              <a:rPr lang="en-GB" sz="2000" b="1" dirty="0" smtClean="0"/>
              <a:t>reset</a:t>
            </a:r>
            <a:r>
              <a:rPr lang="en-GB" sz="2000" dirty="0" smtClean="0"/>
              <a:t> occurs</a:t>
            </a:r>
          </a:p>
          <a:p>
            <a:pPr marL="457200" lvl="1" indent="0">
              <a:buNone/>
            </a:pPr>
            <a:endParaRPr lang="en-GB" sz="2000" dirty="0" smtClean="0"/>
          </a:p>
          <a:p>
            <a:pPr marL="57150" indent="0">
              <a:buNone/>
            </a:pPr>
            <a:r>
              <a:rPr lang="en-GB" sz="2400" dirty="0" smtClean="0"/>
              <a:t>Now it all works… but </a:t>
            </a:r>
            <a:r>
              <a:rPr lang="da-DK" sz="2400" b="1" dirty="0" smtClean="0">
                <a:solidFill>
                  <a:srgbClr val="00B050"/>
                </a:solidFill>
              </a:rPr>
              <a:t>WHAT A MESS OF A PAGE!</a:t>
            </a:r>
            <a:r>
              <a:rPr lang="da-DK" sz="2400" dirty="0" smtClean="0">
                <a:solidFill>
                  <a:srgbClr val="00B050"/>
                </a:solidFill>
              </a:rPr>
              <a:t> </a:t>
            </a:r>
            <a:br>
              <a:rPr lang="da-DK" sz="2400" dirty="0" smtClean="0">
                <a:solidFill>
                  <a:srgbClr val="00B050"/>
                </a:solidFill>
              </a:rPr>
            </a:br>
            <a:r>
              <a:rPr lang="da-DK" sz="2400" dirty="0" smtClean="0">
                <a:solidFill>
                  <a:srgbClr val="00B050"/>
                </a:solidFill>
              </a:rPr>
              <a:t>The code is all over the place, </a:t>
            </a:r>
            <a:br>
              <a:rPr lang="da-DK" sz="2400" dirty="0" smtClean="0">
                <a:solidFill>
                  <a:srgbClr val="00B050"/>
                </a:solidFill>
              </a:rPr>
            </a:br>
            <a:r>
              <a:rPr lang="da-DK" sz="2400" dirty="0" err="1" smtClean="0">
                <a:solidFill>
                  <a:srgbClr val="00B050"/>
                </a:solidFill>
              </a:rPr>
              <a:t>difficult</a:t>
            </a:r>
            <a:r>
              <a:rPr lang="da-DK" sz="2400" dirty="0" smtClean="0">
                <a:solidFill>
                  <a:srgbClr val="00B050"/>
                </a:solidFill>
              </a:rPr>
              <a:t> to read and find functions </a:t>
            </a:r>
            <a:r>
              <a:rPr lang="da-DK" sz="2400" dirty="0" smtClean="0">
                <a:solidFill>
                  <a:srgbClr val="00B050"/>
                </a:solidFill>
                <a:sym typeface="Wingdings" pitchFamily="2" charset="2"/>
              </a:rPr>
              <a:t> </a:t>
            </a:r>
            <a:endParaRPr lang="en-GB" sz="2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4211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Clean-up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sz="2800" dirty="0" smtClean="0">
                <a:solidFill>
                  <a:srgbClr val="00B050"/>
                </a:solidFill>
              </a:rPr>
              <a:t>work Object Oriented!</a:t>
            </a:r>
          </a:p>
          <a:p>
            <a:pPr lvl="1"/>
            <a:r>
              <a:rPr lang="da-DK" sz="2400" dirty="0" smtClean="0"/>
              <a:t>group data and methods into ”classes”</a:t>
            </a:r>
          </a:p>
          <a:p>
            <a:pPr lvl="1"/>
            <a:r>
              <a:rPr lang="da-DK" sz="2400" dirty="0"/>
              <a:t>i</a:t>
            </a:r>
            <a:r>
              <a:rPr lang="da-DK" sz="2400" dirty="0" smtClean="0"/>
              <a:t>n this case even 1 large Data class would do</a:t>
            </a:r>
            <a:br>
              <a:rPr lang="da-DK" sz="2400" dirty="0" smtClean="0"/>
            </a:br>
            <a:r>
              <a:rPr lang="da-DK" sz="2400" dirty="0" smtClean="0"/>
              <a:t>containing all books and actors data and functions</a:t>
            </a:r>
          </a:p>
          <a:p>
            <a:r>
              <a:rPr lang="da-DK" sz="2800" i="1" dirty="0" smtClean="0"/>
              <a:t>Define</a:t>
            </a:r>
            <a:r>
              <a:rPr lang="da-DK" sz="2800" dirty="0" smtClean="0"/>
              <a:t> classes outside </a:t>
            </a:r>
            <a:r>
              <a:rPr lang="da-DK" sz="2800" dirty="0" smtClean="0">
                <a:solidFill>
                  <a:srgbClr val="00B050"/>
                </a:solidFill>
              </a:rPr>
              <a:t>jQuery ready</a:t>
            </a:r>
            <a:r>
              <a:rPr lang="da-DK" sz="2800" dirty="0" smtClean="0"/>
              <a:t>, </a:t>
            </a:r>
            <a:r>
              <a:rPr lang="da-DK" sz="2800" b="1" dirty="0" smtClean="0"/>
              <a:t>but...</a:t>
            </a:r>
          </a:p>
          <a:p>
            <a:r>
              <a:rPr lang="da-DK" sz="2800" i="1" dirty="0" smtClean="0"/>
              <a:t>Use</a:t>
            </a:r>
            <a:r>
              <a:rPr lang="da-DK" sz="2800" dirty="0" smtClean="0"/>
              <a:t> objects and methods </a:t>
            </a:r>
            <a:r>
              <a:rPr lang="da-DK" sz="2800" b="1" dirty="0" smtClean="0"/>
              <a:t>inside</a:t>
            </a:r>
            <a:endParaRPr lang="en-GB" sz="2800" b="1" dirty="0"/>
          </a:p>
          <a:p>
            <a:pPr marL="0" indent="0">
              <a:buNone/>
            </a:pPr>
            <a:endParaRPr lang="en-GB" sz="2800" i="1" dirty="0" smtClean="0"/>
          </a:p>
          <a:p>
            <a:pPr marL="0" indent="0">
              <a:buNone/>
            </a:pPr>
            <a:r>
              <a:rPr lang="en-GB" sz="2800" i="1" dirty="0" smtClean="0"/>
              <a:t>-&gt; See: </a:t>
            </a:r>
            <a:r>
              <a:rPr lang="en-GB" sz="2800" i="1" dirty="0" smtClean="0">
                <a:solidFill>
                  <a:srgbClr val="002060"/>
                </a:solidFill>
              </a:rPr>
              <a:t>editor_v4.html</a:t>
            </a:r>
            <a:endParaRPr lang="en-GB" sz="2800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17739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u="sng" dirty="0" smtClean="0"/>
              <a:t>Other examples</a:t>
            </a:r>
            <a:endParaRPr lang="en-GB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i="1" dirty="0">
                <a:solidFill>
                  <a:srgbClr val="002060"/>
                </a:solidFill>
              </a:rPr>
              <a:t>data+visual+UI(mini</a:t>
            </a:r>
            <a:r>
              <a:rPr lang="en-GB" sz="2800" i="1" dirty="0" smtClean="0">
                <a:solidFill>
                  <a:srgbClr val="002060"/>
                </a:solidFill>
              </a:rPr>
              <a:t>).html</a:t>
            </a:r>
            <a:endParaRPr lang="en-GB" sz="2800" dirty="0" smtClean="0">
              <a:solidFill>
                <a:srgbClr val="002060"/>
              </a:solidFill>
            </a:endParaRPr>
          </a:p>
          <a:p>
            <a:pPr lvl="1"/>
            <a:r>
              <a:rPr lang="en-GB" sz="2400" dirty="0"/>
              <a:t>e</a:t>
            </a:r>
            <a:r>
              <a:rPr lang="en-GB" sz="2400" dirty="0" smtClean="0"/>
              <a:t>xample of MVC: data, visualization &amp; minimal UI (events)</a:t>
            </a:r>
          </a:p>
          <a:p>
            <a:pPr marL="0" indent="0">
              <a:buNone/>
            </a:pPr>
            <a:endParaRPr lang="da-DK" sz="2800" dirty="0"/>
          </a:p>
          <a:p>
            <a:pPr marL="0" indent="0">
              <a:buNone/>
            </a:pPr>
            <a:r>
              <a:rPr lang="en-GB" sz="2800" i="1" dirty="0" smtClean="0">
                <a:solidFill>
                  <a:srgbClr val="002060"/>
                </a:solidFill>
              </a:rPr>
              <a:t>generate_table</a:t>
            </a:r>
            <a:r>
              <a:rPr lang="en-GB" sz="2800" i="1" dirty="0">
                <a:solidFill>
                  <a:srgbClr val="002060"/>
                </a:solidFill>
              </a:rPr>
              <a:t>__</a:t>
            </a:r>
            <a:r>
              <a:rPr lang="en-GB" sz="2800" i="1" dirty="0" smtClean="0">
                <a:solidFill>
                  <a:srgbClr val="002060"/>
                </a:solidFill>
              </a:rPr>
              <a:t>mini-example.html</a:t>
            </a:r>
          </a:p>
          <a:p>
            <a:pPr lvl="1"/>
            <a:r>
              <a:rPr lang="da-DK" sz="2400" dirty="0" smtClean="0"/>
              <a:t>a simple, compact example of how to go from javascript data to a table</a:t>
            </a:r>
          </a:p>
          <a:p>
            <a:pPr lvl="1"/>
            <a:r>
              <a:rPr lang="da-DK" sz="2400" dirty="0"/>
              <a:t>a</a:t>
            </a:r>
            <a:r>
              <a:rPr lang="da-DK" sz="2400" dirty="0" smtClean="0"/>
              <a:t> simple class with </a:t>
            </a:r>
            <a:r>
              <a:rPr lang="da-DK" sz="2400" dirty="0" err="1" smtClean="0"/>
              <a:t>some</a:t>
            </a:r>
            <a:r>
              <a:rPr lang="da-DK" sz="2400" dirty="0" smtClean="0"/>
              <a:t> ”</a:t>
            </a:r>
            <a:r>
              <a:rPr lang="da-DK" sz="2400" dirty="0" err="1" smtClean="0"/>
              <a:t>constant</a:t>
            </a:r>
            <a:r>
              <a:rPr lang="da-DK" sz="2400" dirty="0" smtClean="0"/>
              <a:t>” data</a:t>
            </a:r>
            <a:br>
              <a:rPr lang="da-DK" sz="2400" dirty="0" smtClean="0"/>
            </a:br>
            <a:r>
              <a:rPr lang="da-DK" sz="2400" dirty="0" smtClean="0"/>
              <a:t>+ a table generator methd 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1624998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dirty="0" smtClean="0">
                <a:solidFill>
                  <a:srgbClr val="FF0000"/>
                </a:solidFill>
              </a:rPr>
              <a:t>Table-generation task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a-DK" sz="2400" dirty="0" smtClean="0">
                <a:solidFill>
                  <a:srgbClr val="FF0000"/>
                </a:solidFill>
              </a:rPr>
              <a:t>Modify</a:t>
            </a:r>
            <a:r>
              <a:rPr lang="da-DK" sz="2400" dirty="0" smtClean="0"/>
              <a:t> </a:t>
            </a:r>
            <a:r>
              <a:rPr lang="en-GB" sz="2400" b="1" i="1" dirty="0">
                <a:solidFill>
                  <a:srgbClr val="002060"/>
                </a:solidFill>
              </a:rPr>
              <a:t>generate_table__</a:t>
            </a:r>
            <a:r>
              <a:rPr lang="en-GB" sz="2400" b="1" i="1" dirty="0" smtClean="0">
                <a:solidFill>
                  <a:srgbClr val="002060"/>
                </a:solidFill>
              </a:rPr>
              <a:t>mini-example.html</a:t>
            </a:r>
          </a:p>
          <a:p>
            <a:pPr marL="514350" indent="-514350">
              <a:buFont typeface="+mj-lt"/>
              <a:buAutoNum type="arabicPeriod"/>
            </a:pPr>
            <a:r>
              <a:rPr lang="da-DK" sz="2400" dirty="0" smtClean="0">
                <a:solidFill>
                  <a:srgbClr val="FF0000"/>
                </a:solidFill>
              </a:rPr>
              <a:t>so that the &lt;TD&gt; with </a:t>
            </a:r>
            <a:r>
              <a:rPr lang="da-DK" sz="2400" dirty="0">
                <a:solidFill>
                  <a:srgbClr val="FF0000"/>
                </a:solidFill>
              </a:rPr>
              <a:t>the </a:t>
            </a:r>
            <a:r>
              <a:rPr lang="da-DK" sz="2400" b="1" dirty="0">
                <a:solidFill>
                  <a:srgbClr val="FF0000"/>
                </a:solidFill>
              </a:rPr>
              <a:t>book </a:t>
            </a:r>
            <a:r>
              <a:rPr lang="da-DK" sz="2400" b="1" dirty="0" smtClean="0">
                <a:solidFill>
                  <a:srgbClr val="FF0000"/>
                </a:solidFill>
              </a:rPr>
              <a:t>titles </a:t>
            </a:r>
            <a:r>
              <a:rPr lang="da-DK" sz="2400" dirty="0" smtClean="0">
                <a:solidFill>
                  <a:srgbClr val="FF0000"/>
                </a:solidFill>
              </a:rPr>
              <a:t>have a class ‘theTitle’. </a:t>
            </a:r>
            <a:br>
              <a:rPr lang="da-DK" sz="2400" dirty="0" smtClean="0">
                <a:solidFill>
                  <a:srgbClr val="FF0000"/>
                </a:solidFill>
              </a:rPr>
            </a:br>
            <a:r>
              <a:rPr lang="da-DK" sz="2400" dirty="0" smtClean="0">
                <a:solidFill>
                  <a:srgbClr val="FF0000"/>
                </a:solidFill>
              </a:rPr>
              <a:t>Add the class in the CSS, so that the new class makes the book titles has color white and background blue.</a:t>
            </a:r>
          </a:p>
          <a:p>
            <a:pPr marL="514350" indent="-514350">
              <a:buFont typeface="+mj-lt"/>
              <a:buAutoNum type="arabicPeriod"/>
            </a:pPr>
            <a:r>
              <a:rPr lang="da-DK" sz="2400" dirty="0" smtClean="0">
                <a:solidFill>
                  <a:srgbClr val="FF0000"/>
                </a:solidFill>
              </a:rPr>
              <a:t>Then add price to each book in your data. The first one should have 0 as price (because it is a free book :D ) and the second should cost 15 kr (because it is a very old book).</a:t>
            </a:r>
            <a:br>
              <a:rPr lang="da-DK" sz="2400" dirty="0" smtClean="0">
                <a:solidFill>
                  <a:srgbClr val="FF0000"/>
                </a:solidFill>
              </a:rPr>
            </a:br>
            <a:r>
              <a:rPr lang="da-DK" sz="2400" dirty="0" smtClean="0">
                <a:solidFill>
                  <a:srgbClr val="FF0000"/>
                </a:solidFill>
              </a:rPr>
              <a:t>Change the function that generates the table, so that each row also shows the book’s price. Add also a column header for the price.</a:t>
            </a:r>
            <a:endParaRPr lang="en-GB" sz="2400" dirty="0">
              <a:solidFill>
                <a:srgbClr val="002060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7658100" y="5791200"/>
            <a:ext cx="8382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b="1" dirty="0" smtClean="0"/>
              <a:t>10 </a:t>
            </a:r>
            <a:r>
              <a:rPr lang="da-DK" b="1" dirty="0" smtClean="0"/>
              <a:t>min</a:t>
            </a:r>
            <a:endParaRPr lang="da-DK" b="1" dirty="0"/>
          </a:p>
        </p:txBody>
      </p:sp>
    </p:spTree>
    <p:extLst>
      <p:ext uri="{BB962C8B-B14F-4D97-AF65-F5344CB8AC3E}">
        <p14:creationId xmlns:p14="http://schemas.microsoft.com/office/powerpoint/2010/main" val="1186189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Saving JSON data as a file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Check out folder </a:t>
            </a:r>
            <a:r>
              <a:rPr lang="en-US" sz="2800" b="1" dirty="0" smtClean="0">
                <a:solidFill>
                  <a:schemeClr val="tx2"/>
                </a:solidFill>
              </a:rPr>
              <a:t>/99 </a:t>
            </a:r>
            <a:r>
              <a:rPr lang="en-US" sz="2800" b="1" dirty="0">
                <a:solidFill>
                  <a:schemeClr val="tx2"/>
                </a:solidFill>
              </a:rPr>
              <a:t>save JSON on local </a:t>
            </a:r>
            <a:r>
              <a:rPr lang="en-US" sz="2800" b="1" dirty="0" smtClean="0">
                <a:solidFill>
                  <a:schemeClr val="tx2"/>
                </a:solidFill>
              </a:rPr>
              <a:t>file</a:t>
            </a:r>
          </a:p>
          <a:p>
            <a:r>
              <a:rPr lang="en-GB" sz="2800" dirty="0" smtClean="0"/>
              <a:t>File </a:t>
            </a:r>
            <a:r>
              <a:rPr lang="en-GB" sz="2800" b="1" dirty="0" smtClean="0">
                <a:solidFill>
                  <a:schemeClr val="tx2"/>
                </a:solidFill>
              </a:rPr>
              <a:t>example1.html </a:t>
            </a:r>
            <a:r>
              <a:rPr lang="en-GB" sz="2800" dirty="0" smtClean="0"/>
              <a:t>shows how to save objects in a local file, using JSON. </a:t>
            </a:r>
            <a:br>
              <a:rPr lang="en-GB" sz="2800" dirty="0" smtClean="0"/>
            </a:br>
            <a:r>
              <a:rPr lang="en-GB" sz="2800" i="1" dirty="0" smtClean="0"/>
              <a:t>No server need for this.</a:t>
            </a:r>
          </a:p>
          <a:p>
            <a:r>
              <a:rPr lang="da-DK" sz="2800" dirty="0"/>
              <a:t>File </a:t>
            </a:r>
            <a:r>
              <a:rPr lang="da-DK" sz="2800" b="1" dirty="0" smtClean="0">
                <a:solidFill>
                  <a:schemeClr val="tx2"/>
                </a:solidFill>
              </a:rPr>
              <a:t>example2_editor_v5.html </a:t>
            </a:r>
            <a:r>
              <a:rPr lang="da-DK" sz="2800" dirty="0" smtClean="0"/>
              <a:t>provides a simple GUI for a quiz editor, and saves locally via JSON</a:t>
            </a:r>
          </a:p>
          <a:p>
            <a:r>
              <a:rPr lang="da-DK" sz="2800" b="1" dirty="0" smtClean="0">
                <a:solidFill>
                  <a:srgbClr val="00B050"/>
                </a:solidFill>
              </a:rPr>
              <a:t>Next time </a:t>
            </a:r>
            <a:r>
              <a:rPr lang="da-DK" sz="2800" dirty="0" smtClean="0">
                <a:solidFill>
                  <a:srgbClr val="00B050"/>
                </a:solidFill>
              </a:rPr>
              <a:t>we will see how to use a local server to read JSON data, via AJAX</a:t>
            </a:r>
            <a:endParaRPr lang="en-GB" sz="28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79538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690</TotalTime>
  <Words>700</Words>
  <Application>Microsoft Office PowerPoint</Application>
  <PresentationFormat>On-screen Show (4:3)</PresentationFormat>
  <Paragraphs>106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Dweb Lecture 10</vt:lpstr>
      <vt:lpstr>Today</vt:lpstr>
      <vt:lpstr>How to make a quiz editor page? (… that remembers)</vt:lpstr>
      <vt:lpstr>Localstorage (see folder 01_localstorage\ )</vt:lpstr>
      <vt:lpstr>The rest of the development (dev diary)</vt:lpstr>
      <vt:lpstr>Clean-up</vt:lpstr>
      <vt:lpstr>Other examples</vt:lpstr>
      <vt:lpstr>Table-generation task</vt:lpstr>
      <vt:lpstr>Saving JSON data as a file</vt:lpstr>
      <vt:lpstr>JSON Task</vt:lpstr>
      <vt:lpstr>PowerPoint Presentation</vt:lpstr>
      <vt:lpstr>PowerPoint Presentation</vt:lpstr>
      <vt:lpstr>Assertions</vt:lpstr>
      <vt:lpstr>PowerPoint Presentation</vt:lpstr>
      <vt:lpstr>Task – finish the “quiz editor” (more practice with localstorage)</vt:lpstr>
      <vt:lpstr>Solutions to the exam set</vt:lpstr>
      <vt:lpstr>Next lecture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Andrea</cp:lastModifiedBy>
  <cp:revision>413</cp:revision>
  <dcterms:created xsi:type="dcterms:W3CDTF">2006-08-16T00:00:00Z</dcterms:created>
  <dcterms:modified xsi:type="dcterms:W3CDTF">2017-04-23T16:24:16Z</dcterms:modified>
</cp:coreProperties>
</file>