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6" r:id="rId3"/>
    <p:sldId id="287" r:id="rId4"/>
    <p:sldId id="288" r:id="rId5"/>
    <p:sldId id="268" r:id="rId6"/>
    <p:sldId id="271" r:id="rId7"/>
    <p:sldId id="276" r:id="rId8"/>
    <p:sldId id="290" r:id="rId9"/>
    <p:sldId id="291" r:id="rId10"/>
    <p:sldId id="274" r:id="rId11"/>
    <p:sldId id="258" r:id="rId12"/>
    <p:sldId id="259" r:id="rId13"/>
    <p:sldId id="285" r:id="rId14"/>
    <p:sldId id="279" r:id="rId15"/>
    <p:sldId id="280" r:id="rId16"/>
    <p:sldId id="281" r:id="rId17"/>
    <p:sldId id="282" r:id="rId18"/>
    <p:sldId id="289" r:id="rId19"/>
    <p:sldId id="284" r:id="rId20"/>
    <p:sldId id="264" r:id="rId21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11" autoAdjust="0"/>
  </p:normalViewPr>
  <p:slideViewPr>
    <p:cSldViewPr>
      <p:cViewPr varScale="1">
        <p:scale>
          <a:sx n="65" d="100"/>
          <a:sy n="65" d="100"/>
        </p:scale>
        <p:origin x="-144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7B239-1807-4772-A2C0-F10EEF1D2109}" type="datetimeFigureOut">
              <a:rPr lang="da-DK" smtClean="0"/>
              <a:t>01-02-2017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D6EC4-0B20-440F-8784-5C5DA2D2D67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273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Let’s</a:t>
            </a:r>
            <a:r>
              <a:rPr lang="da-DK" dirty="0" smtClean="0"/>
              <a:t> look</a:t>
            </a:r>
            <a:r>
              <a:rPr lang="da-DK" baseline="0" dirty="0" smtClean="0"/>
              <a:t> at </a:t>
            </a:r>
            <a:r>
              <a:rPr lang="da-DK" sz="1200" i="1" dirty="0" smtClean="0"/>
              <a:t>0_functional_programming_style.html </a:t>
            </a:r>
            <a:r>
              <a:rPr lang="da-DK" sz="1200" i="0" dirty="0" err="1" smtClean="0"/>
              <a:t>example</a:t>
            </a:r>
            <a:r>
              <a:rPr lang="da-DK" sz="1200" i="0" dirty="0" smtClean="0"/>
              <a:t>:</a:t>
            </a:r>
          </a:p>
          <a:p>
            <a:pPr marL="0" indent="0">
              <a:buFontTx/>
              <a:buNone/>
            </a:pPr>
            <a:r>
              <a:rPr lang="da-DK" sz="1200" i="0" dirty="0" smtClean="0"/>
              <a:t>1) it</a:t>
            </a:r>
            <a:r>
              <a:rPr lang="da-DK" sz="1200" i="0" baseline="0" dirty="0" smtClean="0"/>
              <a:t> </a:t>
            </a:r>
            <a:r>
              <a:rPr lang="da-DK" sz="1200" i="0" baseline="0" dirty="0" err="1" smtClean="0"/>
              <a:t>helps</a:t>
            </a:r>
            <a:r>
              <a:rPr lang="da-DK" sz="1200" i="0" baseline="0" dirty="0" smtClean="0"/>
              <a:t> to </a:t>
            </a:r>
            <a:r>
              <a:rPr lang="da-DK" sz="1200" i="0" baseline="0" dirty="0" err="1" smtClean="0"/>
              <a:t>follow</a:t>
            </a:r>
            <a:r>
              <a:rPr lang="da-DK" sz="1200" i="0" baseline="0" dirty="0" smtClean="0"/>
              <a:t> the </a:t>
            </a:r>
            <a:r>
              <a:rPr lang="da-DK" sz="1200" i="0" baseline="0" dirty="0" err="1" smtClean="0"/>
              <a:t>function</a:t>
            </a:r>
            <a:r>
              <a:rPr lang="da-DK" sz="1200" i="0" baseline="0" dirty="0" smtClean="0"/>
              <a:t> </a:t>
            </a:r>
            <a:r>
              <a:rPr lang="da-DK" sz="1200" i="0" baseline="0" dirty="0" err="1" smtClean="0"/>
              <a:t>calls</a:t>
            </a:r>
            <a:r>
              <a:rPr lang="da-DK" sz="1200" i="0" baseline="0" dirty="0" smtClean="0"/>
              <a:t> and ask </a:t>
            </a:r>
            <a:r>
              <a:rPr lang="da-DK" sz="1200" i="0" baseline="0" dirty="0" err="1" smtClean="0"/>
              <a:t>what</a:t>
            </a:r>
            <a:r>
              <a:rPr lang="da-DK" sz="1200" i="0" baseline="0" dirty="0" smtClean="0"/>
              <a:t> is type of data is </a:t>
            </a:r>
            <a:r>
              <a:rPr lang="da-DK" sz="1200" i="0" baseline="0" dirty="0" err="1" smtClean="0"/>
              <a:t>returned</a:t>
            </a:r>
            <a:r>
              <a:rPr lang="da-DK" sz="1200" i="0" baseline="0" dirty="0" smtClean="0"/>
              <a:t> by </a:t>
            </a:r>
            <a:r>
              <a:rPr lang="da-DK" sz="1200" i="0" baseline="0" dirty="0" err="1" smtClean="0"/>
              <a:t>each</a:t>
            </a:r>
            <a:r>
              <a:rPr lang="da-DK" sz="1200" i="0" baseline="0" dirty="0" smtClean="0"/>
              <a:t> </a:t>
            </a:r>
            <a:r>
              <a:rPr lang="da-DK" sz="1200" i="0" baseline="0" dirty="0" err="1" smtClean="0"/>
              <a:t>call</a:t>
            </a:r>
            <a:r>
              <a:rPr lang="da-DK" sz="1200" i="0" baseline="0" dirty="0" smtClean="0"/>
              <a:t>…</a:t>
            </a:r>
          </a:p>
          <a:p>
            <a:pPr marL="0" indent="0">
              <a:buFontTx/>
              <a:buNone/>
            </a:pPr>
            <a:r>
              <a:rPr lang="da-DK" sz="1200" i="0" baseline="0" dirty="0" err="1" smtClean="0"/>
              <a:t>E.g</a:t>
            </a:r>
            <a:r>
              <a:rPr lang="da-DK" sz="1200" i="0" baseline="0" dirty="0" smtClean="0"/>
              <a:t>. </a:t>
            </a:r>
            <a:br>
              <a:rPr lang="da-DK" sz="1200" i="0" baseline="0" dirty="0" smtClean="0"/>
            </a:br>
            <a:r>
              <a:rPr lang="da-DK" sz="1200" i="0" baseline="0" dirty="0" smtClean="0"/>
              <a:t/>
            </a:r>
            <a:br>
              <a:rPr lang="da-DK" sz="1200" i="0" baseline="0" dirty="0" smtClean="0"/>
            </a:br>
            <a:r>
              <a:rPr lang="en-US" sz="1200" i="0" baseline="0" dirty="0" err="1" smtClean="0"/>
              <a:t>var</a:t>
            </a:r>
            <a:r>
              <a:rPr lang="en-US" sz="1200" i="0" baseline="0" dirty="0" smtClean="0"/>
              <a:t> </a:t>
            </a:r>
            <a:r>
              <a:rPr lang="en-US" sz="1200" i="0" baseline="0" dirty="0" err="1" smtClean="0"/>
              <a:t>maleAverage</a:t>
            </a:r>
            <a:r>
              <a:rPr lang="en-US" sz="1200" i="0" baseline="0" dirty="0" smtClean="0"/>
              <a:t> = average( </a:t>
            </a:r>
          </a:p>
          <a:p>
            <a:pPr marL="0" indent="0">
              <a:buFontTx/>
              <a:buNone/>
            </a:pPr>
            <a:r>
              <a:rPr lang="en-US" sz="1200" i="0" baseline="0" dirty="0" smtClean="0"/>
              <a:t>		map( </a:t>
            </a:r>
          </a:p>
          <a:p>
            <a:pPr marL="0" indent="0">
              <a:buFontTx/>
              <a:buNone/>
            </a:pPr>
            <a:r>
              <a:rPr lang="en-US" sz="1200" i="0" baseline="0" dirty="0" smtClean="0"/>
              <a:t>			filter(</a:t>
            </a:r>
            <a:r>
              <a:rPr lang="en-US" sz="1200" i="0" baseline="0" dirty="0" err="1" smtClean="0"/>
              <a:t>ancestry,male</a:t>
            </a:r>
            <a:r>
              <a:rPr lang="en-US" sz="1200" i="0" baseline="0" dirty="0" smtClean="0"/>
              <a:t>), </a:t>
            </a:r>
          </a:p>
          <a:p>
            <a:pPr marL="0" indent="0">
              <a:buFontTx/>
              <a:buNone/>
            </a:pPr>
            <a:r>
              <a:rPr lang="en-US" sz="1200" i="0" baseline="0" dirty="0" smtClean="0"/>
              <a:t>			age ) </a:t>
            </a:r>
          </a:p>
          <a:p>
            <a:pPr marL="0" indent="0">
              <a:buFontTx/>
              <a:buNone/>
            </a:pPr>
            <a:r>
              <a:rPr lang="en-US" sz="1200" i="0" baseline="0" dirty="0" smtClean="0"/>
              <a:t>		);</a:t>
            </a:r>
          </a:p>
          <a:p>
            <a:pPr marL="0" indent="0">
              <a:buFontTx/>
              <a:buNone/>
            </a:pPr>
            <a:endParaRPr lang="en-US" sz="1200" i="0" baseline="0" dirty="0" smtClean="0"/>
          </a:p>
          <a:p>
            <a:pPr marL="0" indent="0">
              <a:buFontTx/>
              <a:buNone/>
            </a:pPr>
            <a:r>
              <a:rPr lang="en-US" sz="1200" i="0" baseline="0" dirty="0" smtClean="0"/>
              <a:t>What type of data (number, object, array…?) comes out of the </a:t>
            </a:r>
            <a:r>
              <a:rPr lang="en-US" sz="1200" b="1" i="0" baseline="0" dirty="0" smtClean="0"/>
              <a:t>filter </a:t>
            </a:r>
            <a:r>
              <a:rPr lang="en-US" sz="1200" i="0" baseline="0" dirty="0" smtClean="0"/>
              <a:t>call?</a:t>
            </a:r>
          </a:p>
          <a:p>
            <a:pPr marL="0" indent="0">
              <a:buFontTx/>
              <a:buNone/>
            </a:pPr>
            <a:endParaRPr lang="en-US" sz="1200" i="0" baseline="0" dirty="0" smtClean="0"/>
          </a:p>
          <a:p>
            <a:pPr marL="0" indent="0">
              <a:buFontTx/>
              <a:buNone/>
            </a:pPr>
            <a:r>
              <a:rPr lang="en-US" sz="1200" i="0" baseline="0" dirty="0" smtClean="0"/>
              <a:t>2) What kind of function is </a:t>
            </a:r>
            <a:r>
              <a:rPr lang="en-US" sz="1200" b="1" i="0" baseline="0" dirty="0" smtClean="0"/>
              <a:t>male</a:t>
            </a:r>
            <a:r>
              <a:rPr lang="en-US" sz="1200" i="0" baseline="0" dirty="0" smtClean="0"/>
              <a:t>? What type of data is sent in as parameter and what type of data comes out?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baseline="0" dirty="0" smtClean="0"/>
              <a:t>3) What kind of function is </a:t>
            </a:r>
            <a:r>
              <a:rPr lang="en-US" sz="1200" b="1" i="0" baseline="0" dirty="0" smtClean="0"/>
              <a:t>filter</a:t>
            </a:r>
            <a:r>
              <a:rPr lang="en-US" sz="1200" i="0" baseline="0" dirty="0" smtClean="0"/>
              <a:t>? What type of data is sent in as parameter and what type of data comes out?</a:t>
            </a:r>
            <a:endParaRPr lang="da-DK" i="0" dirty="0" smtClean="0"/>
          </a:p>
          <a:p>
            <a:pPr marL="0" indent="0">
              <a:buFontTx/>
              <a:buNone/>
            </a:pPr>
            <a:endParaRPr lang="da-DK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D6EC4-0B20-440F-8784-5C5DA2D2D677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6517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function definition is just a regular variable definition where the value given to the variable happens to be a function.”</a:t>
            </a:r>
            <a:endParaRPr lang="da-DK" dirty="0" smtClean="0"/>
          </a:p>
          <a:p>
            <a:r>
              <a:rPr lang="da-DK" dirty="0" smtClean="0"/>
              <a:t>On the </a:t>
            </a:r>
            <a:r>
              <a:rPr lang="da-DK" dirty="0" err="1" smtClean="0"/>
              <a:t>other</a:t>
            </a:r>
            <a:r>
              <a:rPr lang="da-DK" dirty="0" smtClean="0"/>
              <a:t> </a:t>
            </a:r>
            <a:r>
              <a:rPr lang="da-DK" dirty="0" err="1" smtClean="0"/>
              <a:t>hand</a:t>
            </a:r>
            <a:r>
              <a:rPr lang="da-DK" dirty="0" smtClean="0"/>
              <a:t> a ”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a-DK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declaration</a:t>
            </a:r>
            <a:r>
              <a:rPr lang="da-DK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da-DK" b="1" dirty="0" err="1" smtClean="0"/>
              <a:t>function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keyword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da-DK" i="0" dirty="0" smtClean="0"/>
          </a:p>
          <a:p>
            <a:endParaRPr lang="da-DK" dirty="0" smtClean="0"/>
          </a:p>
          <a:p>
            <a:r>
              <a:rPr lang="da-DK" dirty="0" err="1" smtClean="0"/>
              <a:t>Define</a:t>
            </a:r>
            <a:r>
              <a:rPr lang="da-DK" dirty="0" smtClean="0"/>
              <a:t> + </a:t>
            </a:r>
            <a:r>
              <a:rPr lang="da-DK" dirty="0" err="1" smtClean="0"/>
              <a:t>call</a:t>
            </a:r>
            <a:r>
              <a:rPr lang="da-DK" dirty="0" smtClean="0"/>
              <a:t> =&gt; </a:t>
            </a:r>
            <a:r>
              <a:rPr lang="da-DK" dirty="0" err="1" smtClean="0"/>
              <a:t>see</a:t>
            </a:r>
            <a:r>
              <a:rPr lang="da-DK" dirty="0" smtClean="0"/>
              <a:t> </a:t>
            </a:r>
            <a:r>
              <a:rPr lang="da-DK" i="1" dirty="0" smtClean="0"/>
              <a:t>http://eloquentjavascript.net/03_functions.html</a:t>
            </a:r>
            <a:r>
              <a:rPr lang="da-DK" dirty="0" smtClean="0"/>
              <a:t> , the </a:t>
            </a:r>
            <a:r>
              <a:rPr lang="da-DK" b="1" dirty="0" err="1" smtClean="0"/>
              <a:t>square</a:t>
            </a:r>
            <a:r>
              <a:rPr lang="da-DK" b="1" dirty="0" smtClean="0"/>
              <a:t> </a:t>
            </a:r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example</a:t>
            </a:r>
            <a:endParaRPr lang="da-DK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/>
              <a:t>Side-</a:t>
            </a:r>
            <a:r>
              <a:rPr lang="da-DK" dirty="0" err="1" smtClean="0"/>
              <a:t>effect</a:t>
            </a:r>
            <a:r>
              <a:rPr lang="da-DK" baseline="0" dirty="0" smtClean="0"/>
              <a:t> =&gt; </a:t>
            </a:r>
            <a:r>
              <a:rPr lang="da-DK" baseline="0" dirty="0" err="1" smtClean="0"/>
              <a:t>compare</a:t>
            </a:r>
            <a:r>
              <a:rPr lang="da-DK" baseline="0" dirty="0" smtClean="0"/>
              <a:t> </a:t>
            </a:r>
            <a:r>
              <a:rPr lang="da-DK" b="1" dirty="0" err="1" smtClean="0"/>
              <a:t>square</a:t>
            </a:r>
            <a:r>
              <a:rPr lang="da-DK" b="1" dirty="0" smtClean="0"/>
              <a:t> </a:t>
            </a:r>
            <a:r>
              <a:rPr lang="da-DK" dirty="0" err="1" smtClean="0"/>
              <a:t>function</a:t>
            </a:r>
            <a:r>
              <a:rPr lang="da-DK" dirty="0" smtClean="0"/>
              <a:t> with </a:t>
            </a:r>
            <a:r>
              <a:rPr lang="da-DK" b="1" dirty="0" err="1" smtClean="0"/>
              <a:t>makeNoise</a:t>
            </a:r>
            <a:r>
              <a:rPr lang="da-DK" b="1" baseline="0" dirty="0" smtClean="0"/>
              <a:t> </a:t>
            </a:r>
            <a:r>
              <a:rPr lang="da-DK" baseline="0" dirty="0" err="1" smtClean="0"/>
              <a:t>function</a:t>
            </a:r>
            <a:endParaRPr lang="da-DK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err="1" smtClean="0"/>
              <a:t>Outside-inside</a:t>
            </a:r>
            <a:r>
              <a:rPr lang="da-DK" dirty="0" smtClean="0"/>
              <a:t> =&gt;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explain</a:t>
            </a:r>
            <a:r>
              <a:rPr lang="da-DK" dirty="0" smtClean="0"/>
              <a:t> </a:t>
            </a:r>
            <a:r>
              <a:rPr lang="da-DK" dirty="0" err="1" smtClean="0"/>
              <a:t>why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this</a:t>
            </a:r>
            <a:r>
              <a:rPr lang="da-DK" baseline="0" dirty="0" smtClean="0"/>
              <a:t> program console-logs the </a:t>
            </a:r>
            <a:r>
              <a:rPr lang="da-DK" baseline="0" dirty="0" err="1" smtClean="0"/>
              <a:t>values</a:t>
            </a:r>
            <a:r>
              <a:rPr lang="da-DK" baseline="0" dirty="0" smtClean="0"/>
              <a:t> of the variable x in the </a:t>
            </a:r>
            <a:r>
              <a:rPr lang="da-DK" baseline="0" dirty="0" err="1" smtClean="0"/>
              <a:t>way</a:t>
            </a:r>
            <a:r>
              <a:rPr lang="da-DK" baseline="0" dirty="0" smtClean="0"/>
              <a:t> it </a:t>
            </a:r>
            <a:r>
              <a:rPr lang="da-DK" baseline="0" dirty="0" err="1" smtClean="0"/>
              <a:t>does</a:t>
            </a:r>
            <a:r>
              <a:rPr lang="da-DK" baseline="0" dirty="0" smtClean="0"/>
              <a:t>…</a:t>
            </a:r>
            <a:endParaRPr lang="da-DK" dirty="0" smtClean="0"/>
          </a:p>
          <a:p>
            <a:endParaRPr lang="da-DK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/>
              <a:t>How to </a:t>
            </a:r>
            <a:r>
              <a:rPr lang="da-DK" dirty="0" err="1" smtClean="0"/>
              <a:t>read</a:t>
            </a:r>
            <a:r>
              <a:rPr lang="da-DK" dirty="0" smtClean="0"/>
              <a:t>/</a:t>
            </a:r>
            <a:r>
              <a:rPr lang="da-DK" dirty="0" err="1" smtClean="0"/>
              <a:t>make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sense</a:t>
            </a:r>
            <a:r>
              <a:rPr lang="da-DK" baseline="0" dirty="0" smtClean="0"/>
              <a:t> of the </a:t>
            </a:r>
            <a:r>
              <a:rPr lang="da-DK" b="1" dirty="0" smtClean="0">
                <a:solidFill>
                  <a:srgbClr val="00B050"/>
                </a:solidFill>
              </a:rPr>
              <a:t>landscape </a:t>
            </a:r>
            <a:r>
              <a:rPr lang="da-DK" b="1" dirty="0" err="1" smtClean="0">
                <a:solidFill>
                  <a:srgbClr val="00B050"/>
                </a:solidFill>
              </a:rPr>
              <a:t>example</a:t>
            </a:r>
            <a:r>
              <a:rPr lang="da-DK" dirty="0" smtClean="0">
                <a:solidFill>
                  <a:schemeClr val="tx1"/>
                </a:solidFill>
              </a:rPr>
              <a:t>? A </a:t>
            </a:r>
            <a:r>
              <a:rPr lang="da-DK" dirty="0" err="1" smtClean="0">
                <a:solidFill>
                  <a:schemeClr val="tx1"/>
                </a:solidFill>
              </a:rPr>
              <a:t>good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way</a:t>
            </a:r>
            <a:r>
              <a:rPr lang="da-DK" baseline="0" dirty="0" smtClean="0">
                <a:solidFill>
                  <a:schemeClr val="tx1"/>
                </a:solidFill>
              </a:rPr>
              <a:t> is to start from the </a:t>
            </a:r>
            <a:r>
              <a:rPr lang="da-DK" baseline="0" dirty="0" err="1" smtClean="0">
                <a:solidFill>
                  <a:schemeClr val="tx1"/>
                </a:solidFill>
              </a:rPr>
              <a:t>function</a:t>
            </a:r>
            <a:r>
              <a:rPr lang="da-DK" baseline="0" dirty="0" smtClean="0">
                <a:solidFill>
                  <a:schemeClr val="tx1"/>
                </a:solidFill>
              </a:rPr>
              <a:t> </a:t>
            </a:r>
            <a:r>
              <a:rPr lang="da-DK" baseline="0" dirty="0" err="1" smtClean="0">
                <a:solidFill>
                  <a:schemeClr val="tx1"/>
                </a:solidFill>
              </a:rPr>
              <a:t>calls</a:t>
            </a:r>
            <a:r>
              <a:rPr lang="da-DK" baseline="0" dirty="0" smtClean="0">
                <a:solidFill>
                  <a:schemeClr val="tx1"/>
                </a:solidFill>
              </a:rPr>
              <a:t>, and </a:t>
            </a:r>
            <a:r>
              <a:rPr lang="da-DK" baseline="0" dirty="0" err="1" smtClean="0">
                <a:solidFill>
                  <a:schemeClr val="tx1"/>
                </a:solidFill>
              </a:rPr>
              <a:t>then</a:t>
            </a:r>
            <a:r>
              <a:rPr lang="da-DK" baseline="0" dirty="0" smtClean="0">
                <a:solidFill>
                  <a:schemeClr val="tx1"/>
                </a:solidFill>
              </a:rPr>
              <a:t> go back to </a:t>
            </a:r>
            <a:r>
              <a:rPr lang="da-DK" baseline="0" dirty="0" err="1" smtClean="0">
                <a:solidFill>
                  <a:schemeClr val="tx1"/>
                </a:solidFill>
              </a:rPr>
              <a:t>see</a:t>
            </a:r>
            <a:r>
              <a:rPr lang="da-DK" baseline="0" dirty="0" smtClean="0">
                <a:solidFill>
                  <a:schemeClr val="tx1"/>
                </a:solidFill>
              </a:rPr>
              <a:t>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 err="1" smtClean="0">
                <a:solidFill>
                  <a:schemeClr val="tx1"/>
                </a:solidFill>
              </a:rPr>
              <a:t>how</a:t>
            </a:r>
            <a:r>
              <a:rPr lang="da-DK" baseline="0" dirty="0" smtClean="0">
                <a:solidFill>
                  <a:schemeClr val="tx1"/>
                </a:solidFill>
              </a:rPr>
              <a:t> </a:t>
            </a:r>
            <a:r>
              <a:rPr lang="da-DK" baseline="0" dirty="0" err="1" smtClean="0">
                <a:solidFill>
                  <a:schemeClr val="tx1"/>
                </a:solidFill>
              </a:rPr>
              <a:t>those</a:t>
            </a:r>
            <a:r>
              <a:rPr lang="da-DK" baseline="0" dirty="0" smtClean="0">
                <a:solidFill>
                  <a:schemeClr val="tx1"/>
                </a:solidFill>
              </a:rPr>
              <a:t> </a:t>
            </a:r>
            <a:r>
              <a:rPr lang="da-DK" baseline="0" dirty="0" err="1" smtClean="0">
                <a:solidFill>
                  <a:schemeClr val="tx1"/>
                </a:solidFill>
              </a:rPr>
              <a:t>functions</a:t>
            </a:r>
            <a:r>
              <a:rPr lang="da-DK" baseline="0" dirty="0" smtClean="0">
                <a:solidFill>
                  <a:schemeClr val="tx1"/>
                </a:solidFill>
              </a:rPr>
              <a:t> </a:t>
            </a:r>
            <a:r>
              <a:rPr lang="da-DK" baseline="0" dirty="0" err="1" smtClean="0">
                <a:solidFill>
                  <a:schemeClr val="tx1"/>
                </a:solidFill>
              </a:rPr>
              <a:t>were</a:t>
            </a:r>
            <a:r>
              <a:rPr lang="da-DK" baseline="0" dirty="0" smtClean="0">
                <a:solidFill>
                  <a:schemeClr val="tx1"/>
                </a:solidFill>
              </a:rPr>
              <a:t> </a:t>
            </a:r>
            <a:r>
              <a:rPr lang="da-DK" baseline="0" dirty="0" err="1" smtClean="0">
                <a:solidFill>
                  <a:schemeClr val="tx1"/>
                </a:solidFill>
              </a:rPr>
              <a:t>defined</a:t>
            </a:r>
            <a:r>
              <a:rPr lang="da-DK" baseline="0" dirty="0" smtClean="0">
                <a:solidFill>
                  <a:schemeClr val="tx1"/>
                </a:solidFill>
              </a:rPr>
              <a:t>, so from </a:t>
            </a:r>
            <a:r>
              <a:rPr lang="da-DK" baseline="0" dirty="0" err="1" smtClean="0">
                <a:solidFill>
                  <a:schemeClr val="tx1"/>
                </a:solidFill>
              </a:rPr>
              <a:t>call</a:t>
            </a:r>
            <a:r>
              <a:rPr lang="da-DK" baseline="0" dirty="0" smtClean="0">
                <a:solidFill>
                  <a:schemeClr val="tx1"/>
                </a:solidFill>
              </a:rPr>
              <a:t> to definition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dirty="0" err="1" smtClean="0">
                <a:solidFill>
                  <a:srgbClr val="00B050"/>
                </a:solidFill>
              </a:rPr>
              <a:t>where</a:t>
            </a:r>
            <a:r>
              <a:rPr lang="da-DK" dirty="0" smtClean="0">
                <a:solidFill>
                  <a:srgbClr val="00B050"/>
                </a:solidFill>
              </a:rPr>
              <a:t> is variable  </a:t>
            </a:r>
            <a:r>
              <a:rPr lang="da-DK" dirty="0" err="1" smtClean="0">
                <a:solidFill>
                  <a:srgbClr val="00B050"/>
                </a:solidFill>
              </a:rPr>
              <a:t>result</a:t>
            </a:r>
            <a:r>
              <a:rPr lang="da-DK" dirty="0" smtClean="0">
                <a:solidFill>
                  <a:srgbClr val="00B050"/>
                </a:solidFill>
              </a:rPr>
              <a:t>  </a:t>
            </a:r>
            <a:r>
              <a:rPr lang="da-DK" i="1" dirty="0" smtClean="0">
                <a:solidFill>
                  <a:srgbClr val="00B050"/>
                </a:solidFill>
              </a:rPr>
              <a:t>visible</a:t>
            </a:r>
            <a:r>
              <a:rPr lang="da-DK" dirty="0" smtClean="0">
                <a:solidFill>
                  <a:srgbClr val="00B050"/>
                </a:solidFill>
              </a:rPr>
              <a:t>?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a-DK" dirty="0" smtClean="0">
              <a:solidFill>
                <a:srgbClr val="00B050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>
                <a:solidFill>
                  <a:srgbClr val="00B050"/>
                </a:solidFill>
              </a:rPr>
              <a:t>Re-</a:t>
            </a:r>
            <a:r>
              <a:rPr lang="da-DK" dirty="0" err="1" smtClean="0">
                <a:solidFill>
                  <a:srgbClr val="00B050"/>
                </a:solidFill>
              </a:rPr>
              <a:t>assign</a:t>
            </a:r>
            <a:r>
              <a:rPr lang="da-DK" dirty="0" smtClean="0">
                <a:solidFill>
                  <a:srgbClr val="00B050"/>
                </a:solidFill>
              </a:rPr>
              <a:t> a </a:t>
            </a:r>
            <a:r>
              <a:rPr lang="da-DK" dirty="0" err="1" smtClean="0">
                <a:solidFill>
                  <a:srgbClr val="00B050"/>
                </a:solidFill>
              </a:rPr>
              <a:t>function</a:t>
            </a:r>
            <a:r>
              <a:rPr lang="da-DK" dirty="0" smtClean="0">
                <a:solidFill>
                  <a:srgbClr val="00B050"/>
                </a:solidFill>
              </a:rPr>
              <a:t>: if a </a:t>
            </a:r>
            <a:r>
              <a:rPr lang="da-DK" dirty="0" err="1" smtClean="0">
                <a:solidFill>
                  <a:srgbClr val="00B050"/>
                </a:solidFill>
              </a:rPr>
              <a:t>function</a:t>
            </a:r>
            <a:r>
              <a:rPr lang="da-DK" baseline="0" dirty="0" smtClean="0">
                <a:solidFill>
                  <a:srgbClr val="00B050"/>
                </a:solidFill>
              </a:rPr>
              <a:t> is just a </a:t>
            </a:r>
            <a:r>
              <a:rPr lang="da-DK" baseline="0" dirty="0" err="1" smtClean="0">
                <a:solidFill>
                  <a:srgbClr val="00B050"/>
                </a:solidFill>
              </a:rPr>
              <a:t>value</a:t>
            </a:r>
            <a:r>
              <a:rPr lang="da-DK" baseline="0" dirty="0" smtClean="0">
                <a:solidFill>
                  <a:srgbClr val="00B050"/>
                </a:solidFill>
              </a:rPr>
              <a:t>, a variable </a:t>
            </a:r>
            <a:r>
              <a:rPr lang="da-DK" baseline="0" dirty="0" err="1" smtClean="0">
                <a:solidFill>
                  <a:srgbClr val="00B050"/>
                </a:solidFill>
              </a:rPr>
              <a:t>referring</a:t>
            </a:r>
            <a:r>
              <a:rPr lang="da-DK" baseline="0" dirty="0" smtClean="0">
                <a:solidFill>
                  <a:srgbClr val="00B050"/>
                </a:solidFill>
              </a:rPr>
              <a:t> to a </a:t>
            </a:r>
            <a:r>
              <a:rPr lang="da-DK" baseline="0" dirty="0" err="1" smtClean="0">
                <a:solidFill>
                  <a:srgbClr val="00B050"/>
                </a:solidFill>
              </a:rPr>
              <a:t>function</a:t>
            </a:r>
            <a:r>
              <a:rPr lang="da-DK" baseline="0" dirty="0" smtClean="0">
                <a:solidFill>
                  <a:srgbClr val="00B050"/>
                </a:solidFill>
              </a:rPr>
              <a:t> </a:t>
            </a:r>
            <a:r>
              <a:rPr lang="da-DK" baseline="0" dirty="0" err="1" smtClean="0">
                <a:solidFill>
                  <a:srgbClr val="00B050"/>
                </a:solidFill>
              </a:rPr>
              <a:t>can</a:t>
            </a:r>
            <a:r>
              <a:rPr lang="da-DK" baseline="0" dirty="0" smtClean="0">
                <a:solidFill>
                  <a:srgbClr val="00B050"/>
                </a:solidFill>
              </a:rPr>
              <a:t> </a:t>
            </a:r>
            <a:r>
              <a:rPr lang="da-DK" baseline="0" dirty="0" err="1" smtClean="0">
                <a:solidFill>
                  <a:srgbClr val="00B050"/>
                </a:solidFill>
              </a:rPr>
              <a:t>be</a:t>
            </a:r>
            <a:r>
              <a:rPr lang="da-DK" baseline="0" dirty="0" smtClean="0">
                <a:solidFill>
                  <a:srgbClr val="00B050"/>
                </a:solidFill>
              </a:rPr>
              <a:t> re-</a:t>
            </a:r>
            <a:r>
              <a:rPr lang="da-DK" baseline="0" dirty="0" err="1" smtClean="0">
                <a:solidFill>
                  <a:srgbClr val="00B050"/>
                </a:solidFill>
              </a:rPr>
              <a:t>assigned</a:t>
            </a:r>
            <a:r>
              <a:rPr lang="da-DK" baseline="0" dirty="0" smtClean="0">
                <a:solidFill>
                  <a:srgbClr val="00B050"/>
                </a:solidFill>
              </a:rPr>
              <a:t> to a </a:t>
            </a:r>
            <a:r>
              <a:rPr lang="da-DK" baseline="0" dirty="0" err="1" smtClean="0">
                <a:solidFill>
                  <a:srgbClr val="00B050"/>
                </a:solidFill>
              </a:rPr>
              <a:t>different</a:t>
            </a:r>
            <a:r>
              <a:rPr lang="da-DK" baseline="0" dirty="0" smtClean="0">
                <a:solidFill>
                  <a:srgbClr val="00B050"/>
                </a:solidFill>
              </a:rPr>
              <a:t> </a:t>
            </a:r>
            <a:r>
              <a:rPr lang="da-DK" baseline="0" dirty="0" err="1" smtClean="0">
                <a:solidFill>
                  <a:srgbClr val="00B050"/>
                </a:solidFill>
              </a:rPr>
              <a:t>function</a:t>
            </a:r>
            <a:endParaRPr lang="da-DK" baseline="0" dirty="0" smtClean="0">
              <a:solidFill>
                <a:srgbClr val="00B050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baseline="0" dirty="0" smtClean="0">
              <a:solidFill>
                <a:srgbClr val="00B050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>
                <a:solidFill>
                  <a:srgbClr val="00B050"/>
                </a:solidFill>
              </a:rPr>
              <a:t>Call </a:t>
            </a:r>
            <a:r>
              <a:rPr lang="da-DK" dirty="0" err="1" smtClean="0">
                <a:solidFill>
                  <a:srgbClr val="00B050"/>
                </a:solidFill>
              </a:rPr>
              <a:t>stack</a:t>
            </a:r>
            <a:r>
              <a:rPr lang="da-DK" dirty="0" smtClean="0">
                <a:solidFill>
                  <a:srgbClr val="00B050"/>
                </a:solidFill>
              </a:rPr>
              <a:t>: </a:t>
            </a:r>
            <a:r>
              <a:rPr lang="da-DK" dirty="0" err="1" smtClean="0">
                <a:solidFill>
                  <a:srgbClr val="00B050"/>
                </a:solidFill>
              </a:rPr>
              <a:t>see</a:t>
            </a:r>
            <a:r>
              <a:rPr lang="da-DK" dirty="0" smtClean="0">
                <a:solidFill>
                  <a:srgbClr val="00B050"/>
                </a:solidFill>
              </a:rPr>
              <a:t> the </a:t>
            </a:r>
            <a:r>
              <a:rPr lang="da-DK" b="1" dirty="0" err="1" smtClean="0">
                <a:solidFill>
                  <a:srgbClr val="00B050"/>
                </a:solidFill>
              </a:rPr>
              <a:t>greet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  <a:r>
              <a:rPr lang="da-DK" dirty="0" err="1" smtClean="0">
                <a:solidFill>
                  <a:srgbClr val="00B050"/>
                </a:solidFill>
              </a:rPr>
              <a:t>function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  <a:r>
              <a:rPr lang="da-DK" dirty="0" err="1" smtClean="0">
                <a:solidFill>
                  <a:srgbClr val="00B050"/>
                </a:solidFill>
              </a:rPr>
              <a:t>example</a:t>
            </a:r>
            <a:r>
              <a:rPr lang="da-DK" dirty="0" smtClean="0">
                <a:solidFill>
                  <a:srgbClr val="00B050"/>
                </a:solidFill>
              </a:rPr>
              <a:t>,</a:t>
            </a:r>
            <a:r>
              <a:rPr lang="da-DK" baseline="0" dirty="0" smtClean="0">
                <a:solidFill>
                  <a:srgbClr val="00B050"/>
                </a:solidFill>
              </a:rPr>
              <a:t> ELO </a:t>
            </a:r>
            <a:r>
              <a:rPr lang="da-DK" baseline="0" dirty="0" err="1" smtClean="0">
                <a:solidFill>
                  <a:srgbClr val="00B050"/>
                </a:solidFill>
              </a:rPr>
              <a:t>chapter</a:t>
            </a:r>
            <a:r>
              <a:rPr lang="da-DK" baseline="0" dirty="0" smtClean="0">
                <a:solidFill>
                  <a:srgbClr val="00B050"/>
                </a:solidFill>
              </a:rPr>
              <a:t> 3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 smtClean="0">
              <a:solidFill>
                <a:srgbClr val="00B050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err="1" smtClean="0">
                <a:solidFill>
                  <a:srgbClr val="00B050"/>
                </a:solidFill>
              </a:rPr>
              <a:t>Exponential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  <a:r>
              <a:rPr lang="da-DK" dirty="0" err="1" smtClean="0">
                <a:solidFill>
                  <a:srgbClr val="00B050"/>
                </a:solidFill>
              </a:rPr>
              <a:t>function</a:t>
            </a:r>
            <a:r>
              <a:rPr lang="da-DK" baseline="0" dirty="0" smtClean="0">
                <a:solidFill>
                  <a:srgbClr val="00B050"/>
                </a:solidFill>
              </a:rPr>
              <a:t> </a:t>
            </a:r>
            <a:r>
              <a:rPr lang="da-DK" b="1" baseline="0" dirty="0" smtClean="0">
                <a:solidFill>
                  <a:srgbClr val="00B050"/>
                </a:solidFill>
              </a:rPr>
              <a:t>power</a:t>
            </a:r>
            <a:r>
              <a:rPr lang="da-DK" baseline="0" dirty="0" smtClean="0">
                <a:solidFill>
                  <a:srgbClr val="00B050"/>
                </a:solidFill>
              </a:rPr>
              <a:t>: </a:t>
            </a:r>
            <a:r>
              <a:rPr lang="da-DK" baseline="0" dirty="0" err="1" smtClean="0">
                <a:solidFill>
                  <a:srgbClr val="00B050"/>
                </a:solidFill>
              </a:rPr>
              <a:t>does</a:t>
            </a:r>
            <a:r>
              <a:rPr lang="da-DK" baseline="0" dirty="0" smtClean="0">
                <a:solidFill>
                  <a:srgbClr val="00B050"/>
                </a:solidFill>
              </a:rPr>
              <a:t> it </a:t>
            </a:r>
            <a:r>
              <a:rPr lang="da-DK" baseline="0" dirty="0" err="1" smtClean="0">
                <a:solidFill>
                  <a:srgbClr val="00B050"/>
                </a:solidFill>
              </a:rPr>
              <a:t>work</a:t>
            </a:r>
            <a:r>
              <a:rPr lang="da-DK" baseline="0" dirty="0" smtClean="0">
                <a:solidFill>
                  <a:srgbClr val="00B050"/>
                </a:solidFill>
              </a:rPr>
              <a:t>? How </a:t>
            </a:r>
            <a:r>
              <a:rPr lang="da-DK" baseline="0" dirty="0" err="1" smtClean="0">
                <a:solidFill>
                  <a:srgbClr val="00B050"/>
                </a:solidFill>
              </a:rPr>
              <a:t>does</a:t>
            </a:r>
            <a:r>
              <a:rPr lang="da-DK" baseline="0" dirty="0" smtClean="0">
                <a:solidFill>
                  <a:srgbClr val="00B050"/>
                </a:solidFill>
              </a:rPr>
              <a:t> it </a:t>
            </a:r>
            <a:r>
              <a:rPr lang="da-DK" baseline="0" dirty="0" err="1" smtClean="0">
                <a:solidFill>
                  <a:srgbClr val="00B050"/>
                </a:solidFill>
              </a:rPr>
              <a:t>work</a:t>
            </a:r>
            <a:r>
              <a:rPr lang="da-DK" baseline="0" dirty="0" smtClean="0">
                <a:solidFill>
                  <a:srgbClr val="00B050"/>
                </a:solidFill>
              </a:rPr>
              <a:t>?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 smtClean="0">
                <a:solidFill>
                  <a:srgbClr val="00B050"/>
                </a:solidFill>
              </a:rPr>
              <a:t>   </a:t>
            </a:r>
            <a:r>
              <a:rPr lang="da-DK" baseline="0" dirty="0" err="1" smtClean="0">
                <a:solidFill>
                  <a:srgbClr val="00B050"/>
                </a:solidFill>
              </a:rPr>
              <a:t>what</a:t>
            </a:r>
            <a:r>
              <a:rPr lang="da-DK" baseline="0" dirty="0" smtClean="0">
                <a:solidFill>
                  <a:srgbClr val="00B050"/>
                </a:solidFill>
              </a:rPr>
              <a:t> </a:t>
            </a:r>
            <a:r>
              <a:rPr lang="da-DK" baseline="0" dirty="0" err="1" smtClean="0">
                <a:solidFill>
                  <a:srgbClr val="00B050"/>
                </a:solidFill>
              </a:rPr>
              <a:t>happens</a:t>
            </a:r>
            <a:r>
              <a:rPr lang="da-DK" baseline="0" dirty="0" smtClean="0">
                <a:solidFill>
                  <a:srgbClr val="00B050"/>
                </a:solidFill>
              </a:rPr>
              <a:t> </a:t>
            </a:r>
            <a:r>
              <a:rPr lang="da-DK" baseline="0" dirty="0" err="1" smtClean="0">
                <a:solidFill>
                  <a:srgbClr val="00B050"/>
                </a:solidFill>
              </a:rPr>
              <a:t>when</a:t>
            </a:r>
            <a:r>
              <a:rPr lang="da-DK" baseline="0" dirty="0" smtClean="0">
                <a:solidFill>
                  <a:srgbClr val="00B050"/>
                </a:solidFill>
              </a:rPr>
              <a:t> I </a:t>
            </a:r>
            <a:r>
              <a:rPr lang="da-DK" baseline="0" dirty="0" err="1" smtClean="0">
                <a:solidFill>
                  <a:srgbClr val="00B050"/>
                </a:solidFill>
              </a:rPr>
              <a:t>call</a:t>
            </a:r>
            <a:r>
              <a:rPr lang="da-DK" baseline="0" dirty="0" smtClean="0">
                <a:solidFill>
                  <a:srgbClr val="00B050"/>
                </a:solidFill>
              </a:rPr>
              <a:t> </a:t>
            </a:r>
            <a:r>
              <a:rPr lang="da-DK" b="1" baseline="0" dirty="0" smtClean="0">
                <a:solidFill>
                  <a:srgbClr val="00B050"/>
                </a:solidFill>
              </a:rPr>
              <a:t>power(4) </a:t>
            </a:r>
            <a:r>
              <a:rPr lang="da-DK" baseline="0" dirty="0" smtClean="0">
                <a:solidFill>
                  <a:srgbClr val="00B050"/>
                </a:solidFill>
              </a:rPr>
              <a:t> and </a:t>
            </a:r>
            <a:r>
              <a:rPr lang="da-DK" baseline="0" dirty="0" err="1" smtClean="0">
                <a:solidFill>
                  <a:srgbClr val="00B050"/>
                </a:solidFill>
              </a:rPr>
              <a:t>what</a:t>
            </a:r>
            <a:r>
              <a:rPr lang="da-DK" baseline="0" dirty="0" smtClean="0">
                <a:solidFill>
                  <a:srgbClr val="00B050"/>
                </a:solidFill>
              </a:rPr>
              <a:t> </a:t>
            </a:r>
            <a:r>
              <a:rPr lang="da-DK" baseline="0" dirty="0" err="1" smtClean="0">
                <a:solidFill>
                  <a:srgbClr val="00B050"/>
                </a:solidFill>
              </a:rPr>
              <a:t>happens</a:t>
            </a:r>
            <a:r>
              <a:rPr lang="da-DK" baseline="0" dirty="0" smtClean="0">
                <a:solidFill>
                  <a:srgbClr val="00B050"/>
                </a:solidFill>
              </a:rPr>
              <a:t> </a:t>
            </a:r>
            <a:r>
              <a:rPr lang="da-DK" baseline="0" dirty="0" err="1" smtClean="0">
                <a:solidFill>
                  <a:srgbClr val="00B050"/>
                </a:solidFill>
              </a:rPr>
              <a:t>when</a:t>
            </a:r>
            <a:r>
              <a:rPr lang="da-DK" baseline="0" dirty="0" smtClean="0">
                <a:solidFill>
                  <a:srgbClr val="00B050"/>
                </a:solidFill>
              </a:rPr>
              <a:t> I </a:t>
            </a:r>
            <a:r>
              <a:rPr lang="da-DK" baseline="0" dirty="0" err="1" smtClean="0">
                <a:solidFill>
                  <a:srgbClr val="00B050"/>
                </a:solidFill>
              </a:rPr>
              <a:t>call</a:t>
            </a:r>
            <a:r>
              <a:rPr lang="da-DK" baseline="0" dirty="0" smtClean="0">
                <a:solidFill>
                  <a:srgbClr val="00B050"/>
                </a:solidFill>
              </a:rPr>
              <a:t>  </a:t>
            </a:r>
            <a:r>
              <a:rPr lang="da-DK" b="1" baseline="0" dirty="0" smtClean="0">
                <a:solidFill>
                  <a:srgbClr val="00B050"/>
                </a:solidFill>
              </a:rPr>
              <a:t>power(4, </a:t>
            </a:r>
            <a:r>
              <a:rPr lang="da-DK" b="1" baseline="0" smtClean="0">
                <a:solidFill>
                  <a:srgbClr val="00B050"/>
                </a:solidFill>
              </a:rPr>
              <a:t>3) </a:t>
            </a:r>
            <a:r>
              <a:rPr lang="da-DK" b="0" baseline="0" smtClean="0">
                <a:solidFill>
                  <a:srgbClr val="00B050"/>
                </a:solidFill>
              </a:rPr>
              <a:t>?</a:t>
            </a:r>
            <a:endParaRPr lang="da-DK" b="1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D6EC4-0B20-440F-8784-5C5DA2D2D677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4623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01-02-2017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01-02-2017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01-02-2017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01-02-2017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01-02-2017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01-02-2017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01-02-2017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01-02-2017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01-02-2017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01-02-2017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01-02-2017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01-02-2017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loquentjavascript.net/00_intro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loquentjavascript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loquentjavascript.net/03_function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otepad-plus-plus.org/" TargetMode="External"/><Relationship Id="rId2" Type="http://schemas.openxmlformats.org/officeDocument/2006/relationships/hyperlink" Target="http://bracket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ptana.com/products/studio3/download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cktpub.com/web-development/learning-jquery-fourth-edition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://eloquentjavascript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packtpub.com/web-development/responsive-web-design-jquer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Distributed Programming</a:t>
            </a:r>
            <a:r>
              <a:rPr lang="da-DK" dirty="0"/>
              <a:t/>
            </a:r>
            <a:br>
              <a:rPr lang="da-DK" dirty="0"/>
            </a:br>
            <a:r>
              <a:rPr lang="da-DK" dirty="0"/>
              <a:t>- introduction -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Andrea Valente</a:t>
            </a:r>
          </a:p>
          <a:p>
            <a:r>
              <a:rPr lang="da-DK" dirty="0" smtClean="0"/>
              <a:t>anva@mmmi.sdu.dk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41690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JavaScript </a:t>
            </a:r>
            <a:r>
              <a:rPr lang="da-DK" dirty="0" err="1" smtClean="0"/>
              <a:t>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dirty="0" smtClean="0"/>
              <a:t>JavaScript…</a:t>
            </a:r>
            <a:endParaRPr lang="da-DK" dirty="0"/>
          </a:p>
          <a:p>
            <a:pPr marL="0" indent="0" algn="ctr">
              <a:buNone/>
            </a:pPr>
            <a:r>
              <a:rPr lang="da-DK" dirty="0" err="1" smtClean="0"/>
              <a:t>glue</a:t>
            </a:r>
            <a:r>
              <a:rPr lang="da-DK" dirty="0" smtClean="0"/>
              <a:t> for dynamic HTML pages </a:t>
            </a:r>
            <a:br>
              <a:rPr lang="da-DK" dirty="0" smtClean="0"/>
            </a:br>
            <a:r>
              <a:rPr lang="da-DK" b="1" dirty="0" smtClean="0"/>
              <a:t>AND</a:t>
            </a:r>
          </a:p>
          <a:p>
            <a:pPr marL="0" indent="0" algn="ctr">
              <a:buNone/>
            </a:pPr>
            <a:r>
              <a:rPr lang="da-DK" dirty="0"/>
              <a:t>f</a:t>
            </a:r>
            <a:r>
              <a:rPr lang="da-DK" dirty="0" smtClean="0"/>
              <a:t>ully fledged programming language</a:t>
            </a:r>
          </a:p>
          <a:p>
            <a:pPr marL="0" indent="0" algn="ctr">
              <a:buNone/>
            </a:pPr>
            <a:endParaRPr lang="da-DK" dirty="0" smtClean="0"/>
          </a:p>
          <a:p>
            <a:pPr marL="0" indent="0">
              <a:buNone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There are those who will say </a:t>
            </a:r>
            <a:r>
              <a:rPr lang="en-US" sz="3000" i="1" dirty="0">
                <a:solidFill>
                  <a:schemeClr val="accent6">
                    <a:lumMod val="75000"/>
                  </a:schemeClr>
                </a:solidFill>
              </a:rPr>
              <a:t>terrible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 things about the JavaScript language. Many of these things are true. 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[…] 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JavaScript is ridiculously liberal in what it allows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. 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0070C0"/>
                </a:solidFill>
              </a:rPr>
              <a:t>[…] flexibility </a:t>
            </a:r>
            <a:r>
              <a:rPr lang="en-US" sz="3000" dirty="0">
                <a:solidFill>
                  <a:srgbClr val="0070C0"/>
                </a:solidFill>
              </a:rPr>
              <a:t>also has its advantages, though</a:t>
            </a:r>
            <a:r>
              <a:rPr lang="en-US" sz="3000" dirty="0" smtClean="0">
                <a:solidFill>
                  <a:srgbClr val="0070C0"/>
                </a:solidFill>
              </a:rPr>
              <a:t>. […] </a:t>
            </a:r>
            <a:r>
              <a:rPr lang="en-US" sz="3000" dirty="0">
                <a:solidFill>
                  <a:srgbClr val="0070C0"/>
                </a:solidFill>
              </a:rPr>
              <a:t>After learning the language properly and working with it for a while, I have learned to actually </a:t>
            </a:r>
            <a:r>
              <a:rPr lang="en-US" sz="3000" i="1" dirty="0">
                <a:solidFill>
                  <a:srgbClr val="0070C0"/>
                </a:solidFill>
              </a:rPr>
              <a:t>like</a:t>
            </a:r>
            <a:r>
              <a:rPr lang="en-US" sz="3000" dirty="0">
                <a:solidFill>
                  <a:srgbClr val="0070C0"/>
                </a:solidFill>
              </a:rPr>
              <a:t> JavaScript.</a:t>
            </a:r>
            <a:endParaRPr lang="en-GB" sz="30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80112" y="6309320"/>
            <a:ext cx="33943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From: </a:t>
            </a:r>
            <a:r>
              <a:rPr lang="en-GB" sz="1200" dirty="0" smtClean="0">
                <a:hlinkClick r:id="rId2"/>
              </a:rPr>
              <a:t>http</a:t>
            </a:r>
            <a:r>
              <a:rPr lang="en-GB" sz="1200" dirty="0">
                <a:hlinkClick r:id="rId2"/>
              </a:rPr>
              <a:t>://</a:t>
            </a:r>
            <a:r>
              <a:rPr lang="en-GB" sz="1200" dirty="0" smtClean="0">
                <a:hlinkClick r:id="rId2"/>
              </a:rPr>
              <a:t>eloquentjavascript.net/00_intro.html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23528" y="3717032"/>
            <a:ext cx="8496944" cy="2448272"/>
            <a:chOff x="323528" y="3573016"/>
            <a:chExt cx="8496944" cy="244827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23528" y="3573016"/>
              <a:ext cx="8496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3528" y="6021288"/>
              <a:ext cx="8496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795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JavaScript review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dirty="0" smtClean="0"/>
              <a:t>Let’s start with where we want to go!</a:t>
            </a:r>
          </a:p>
          <a:p>
            <a:pPr lvl="1"/>
            <a:r>
              <a:rPr lang="da-DK" sz="2400" i="1" dirty="0" err="1" smtClean="0"/>
              <a:t>code</a:t>
            </a:r>
            <a:r>
              <a:rPr lang="da-DK" sz="2400" i="1" dirty="0" smtClean="0"/>
              <a:t>/0_functional_programming_style.html</a:t>
            </a:r>
            <a:endParaRPr lang="da-DK" sz="2400" dirty="0" smtClean="0"/>
          </a:p>
          <a:p>
            <a:endParaRPr lang="da-DK" sz="2800" dirty="0" smtClean="0"/>
          </a:p>
          <a:p>
            <a:r>
              <a:rPr lang="da-DK" sz="2800" dirty="0" smtClean="0"/>
              <a:t>… to </a:t>
            </a:r>
            <a:r>
              <a:rPr lang="da-DK" sz="2800" dirty="0" err="1" smtClean="0"/>
              <a:t>get</a:t>
            </a:r>
            <a:r>
              <a:rPr lang="da-DK" sz="2800" dirty="0" smtClean="0"/>
              <a:t> </a:t>
            </a:r>
            <a:r>
              <a:rPr lang="da-DK" sz="2800" b="1" dirty="0" err="1" smtClean="0"/>
              <a:t>there</a:t>
            </a:r>
            <a:r>
              <a:rPr lang="da-DK" sz="2800" dirty="0" smtClean="0"/>
              <a:t>:</a:t>
            </a:r>
          </a:p>
          <a:p>
            <a:pPr lvl="1"/>
            <a:r>
              <a:rPr lang="da-DK" sz="2400" dirty="0" smtClean="0"/>
              <a:t>go (</a:t>
            </a:r>
            <a:r>
              <a:rPr lang="da-DK" sz="2400" dirty="0" err="1" smtClean="0"/>
              <a:t>quickly</a:t>
            </a:r>
            <a:r>
              <a:rPr lang="da-DK" sz="2400" dirty="0" smtClean="0"/>
              <a:t>) </a:t>
            </a:r>
            <a:r>
              <a:rPr lang="da-DK" sz="2400" dirty="0" err="1" smtClean="0"/>
              <a:t>thru</a:t>
            </a:r>
            <a:r>
              <a:rPr lang="da-DK" sz="2400" dirty="0"/>
              <a:t> JavaScript -&gt; </a:t>
            </a:r>
            <a:r>
              <a:rPr lang="da-DK" sz="1600" dirty="0">
                <a:hlinkClick r:id="rId3"/>
              </a:rPr>
              <a:t>http://eloquentjavascript.net</a:t>
            </a:r>
            <a:r>
              <a:rPr lang="da-DK" sz="1600" dirty="0" smtClean="0">
                <a:hlinkClick r:id="rId3"/>
              </a:rPr>
              <a:t>/</a:t>
            </a:r>
            <a:r>
              <a:rPr lang="da-DK" sz="1600" dirty="0" smtClean="0"/>
              <a:t> </a:t>
            </a:r>
            <a:endParaRPr lang="da-DK" sz="2400" dirty="0" smtClean="0"/>
          </a:p>
          <a:p>
            <a:pPr lvl="1"/>
            <a:r>
              <a:rPr lang="da-DK" sz="2400" dirty="0" err="1"/>
              <a:t>r</a:t>
            </a:r>
            <a:r>
              <a:rPr lang="da-DK" sz="2400" dirty="0" err="1" smtClean="0"/>
              <a:t>eview</a:t>
            </a:r>
            <a:r>
              <a:rPr lang="da-DK" sz="2400" dirty="0" smtClean="0"/>
              <a:t> </a:t>
            </a:r>
            <a:r>
              <a:rPr lang="da-DK" sz="2400" dirty="0" err="1" smtClean="0"/>
              <a:t>interesting</a:t>
            </a:r>
            <a:r>
              <a:rPr lang="da-DK" sz="2400" dirty="0" smtClean="0"/>
              <a:t> features</a:t>
            </a:r>
          </a:p>
          <a:p>
            <a:pPr lvl="1"/>
            <a:r>
              <a:rPr lang="da-DK" sz="2400" dirty="0" err="1"/>
              <a:t>w</a:t>
            </a:r>
            <a:r>
              <a:rPr lang="da-DK" sz="2400" dirty="0" err="1" smtClean="0"/>
              <a:t>ork</a:t>
            </a:r>
            <a:r>
              <a:rPr lang="da-DK" sz="2400" dirty="0" smtClean="0"/>
              <a:t> with </a:t>
            </a:r>
            <a:r>
              <a:rPr lang="da-DK" sz="2400" dirty="0" err="1" smtClean="0"/>
              <a:t>objects</a:t>
            </a:r>
            <a:r>
              <a:rPr lang="da-DK" sz="2400" dirty="0" smtClean="0"/>
              <a:t> and </a:t>
            </a:r>
            <a:r>
              <a:rPr lang="da-DK" sz="2400" dirty="0" err="1" smtClean="0"/>
              <a:t>functions</a:t>
            </a:r>
            <a:r>
              <a:rPr lang="da-DK" sz="2400" dirty="0" smtClean="0"/>
              <a:t> in more ”fancy” </a:t>
            </a:r>
            <a:r>
              <a:rPr lang="da-DK" sz="2400" dirty="0" err="1" smtClean="0"/>
              <a:t>ways</a:t>
            </a:r>
            <a:endParaRPr lang="da-DK" sz="2400" dirty="0" smtClean="0"/>
          </a:p>
        </p:txBody>
      </p:sp>
    </p:spTree>
    <p:extLst>
      <p:ext uri="{BB962C8B-B14F-4D97-AF65-F5344CB8AC3E}">
        <p14:creationId xmlns:p14="http://schemas.microsoft.com/office/powerpoint/2010/main" val="18715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Let’s</a:t>
            </a:r>
            <a:r>
              <a:rPr lang="da-DK" dirty="0" smtClean="0"/>
              <a:t> skip </a:t>
            </a:r>
            <a:r>
              <a:rPr lang="da-DK" dirty="0" err="1" smtClean="0"/>
              <a:t>chapters</a:t>
            </a:r>
            <a:r>
              <a:rPr lang="da-DK" dirty="0" smtClean="0"/>
              <a:t> 1 and 2 (ELO)…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da-DK" sz="2800" dirty="0" smtClean="0">
                <a:solidFill>
                  <a:srgbClr val="FF0000"/>
                </a:solidFill>
              </a:rPr>
              <a:t>Start from the </a:t>
            </a:r>
            <a:r>
              <a:rPr lang="da-DK" sz="2800" dirty="0" err="1" smtClean="0">
                <a:solidFill>
                  <a:srgbClr val="FF0000"/>
                </a:solidFill>
              </a:rPr>
              <a:t>first</a:t>
            </a:r>
            <a:r>
              <a:rPr lang="da-DK" sz="2800" dirty="0" smtClean="0">
                <a:solidFill>
                  <a:srgbClr val="FF0000"/>
                </a:solidFill>
              </a:rPr>
              <a:t> 2 </a:t>
            </a:r>
            <a:r>
              <a:rPr lang="da-DK" sz="2800" dirty="0" err="1" smtClean="0">
                <a:solidFill>
                  <a:srgbClr val="FF0000"/>
                </a:solidFill>
              </a:rPr>
              <a:t>exercises</a:t>
            </a:r>
            <a:r>
              <a:rPr lang="da-DK" sz="2800" dirty="0" smtClean="0">
                <a:solidFill>
                  <a:srgbClr val="FF0000"/>
                </a:solidFill>
              </a:rPr>
              <a:t> page 55 (</a:t>
            </a:r>
            <a:r>
              <a:rPr lang="da-DK" sz="2000" i="1" dirty="0">
                <a:solidFill>
                  <a:srgbClr val="FF0000"/>
                </a:solidFill>
              </a:rPr>
              <a:t>ELO </a:t>
            </a:r>
            <a:r>
              <a:rPr lang="da-DK" sz="2000" i="1" dirty="0" err="1">
                <a:solidFill>
                  <a:srgbClr val="FF0000"/>
                </a:solidFill>
              </a:rPr>
              <a:t>Chapter</a:t>
            </a:r>
            <a:r>
              <a:rPr lang="da-DK" sz="2000" i="1" dirty="0">
                <a:solidFill>
                  <a:srgbClr val="FF0000"/>
                </a:solidFill>
              </a:rPr>
              <a:t> </a:t>
            </a:r>
            <a:r>
              <a:rPr lang="da-DK" sz="2000" i="1" dirty="0" smtClean="0">
                <a:solidFill>
                  <a:srgbClr val="FF0000"/>
                </a:solidFill>
              </a:rPr>
              <a:t>2</a:t>
            </a:r>
            <a:r>
              <a:rPr lang="da-DK" sz="2800" dirty="0" smtClean="0">
                <a:solidFill>
                  <a:srgbClr val="FF0000"/>
                </a:solidFill>
              </a:rPr>
              <a:t>) and </a:t>
            </a:r>
            <a:r>
              <a:rPr lang="da-DK" sz="2800" dirty="0" err="1" smtClean="0">
                <a:solidFill>
                  <a:srgbClr val="FF0000"/>
                </a:solidFill>
              </a:rPr>
              <a:t>after</a:t>
            </a:r>
            <a:endParaRPr lang="da-DK" sz="2800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a-DK" sz="2400" dirty="0" smtClean="0"/>
              <a:t>Looping triangle -&gt; if too easy, solve it with a WHILE loop</a:t>
            </a:r>
          </a:p>
          <a:p>
            <a:pPr marL="914400" lvl="1" indent="-457200">
              <a:buFont typeface="+mj-lt"/>
              <a:buAutoNum type="arabicPeriod"/>
            </a:pPr>
            <a:r>
              <a:rPr lang="da-DK" sz="2400" dirty="0" err="1" smtClean="0"/>
              <a:t>FizzBuzz</a:t>
            </a:r>
            <a:r>
              <a:rPr lang="da-DK" sz="2400" dirty="0" smtClean="0"/>
              <a:t> a) and b)    </a:t>
            </a:r>
            <a:r>
              <a:rPr lang="da-DK" sz="2400" b="1" i="1" dirty="0" smtClean="0"/>
              <a:t>[a </a:t>
            </a:r>
            <a:r>
              <a:rPr lang="da-DK" sz="2400" b="1" i="1" dirty="0" err="1" smtClean="0"/>
              <a:t>very</a:t>
            </a:r>
            <a:r>
              <a:rPr lang="da-DK" sz="2400" b="1" i="1" dirty="0" smtClean="0"/>
              <a:t> </a:t>
            </a:r>
            <a:r>
              <a:rPr lang="da-DK" sz="2400" b="1" i="1" dirty="0" err="1" smtClean="0"/>
              <a:t>nice</a:t>
            </a:r>
            <a:r>
              <a:rPr lang="da-DK" sz="2400" b="1" i="1" dirty="0" smtClean="0"/>
              <a:t> </a:t>
            </a:r>
            <a:r>
              <a:rPr lang="da-DK" sz="2400" b="1" i="1" dirty="0" err="1" smtClean="0"/>
              <a:t>exercise</a:t>
            </a:r>
            <a:r>
              <a:rPr lang="da-DK" sz="2400" b="1" i="1" dirty="0" smtClean="0"/>
              <a:t>]</a:t>
            </a:r>
            <a:endParaRPr lang="da-DK" sz="2400" b="1" i="1" dirty="0"/>
          </a:p>
          <a:p>
            <a:pPr lvl="1"/>
            <a:endParaRPr lang="da-DK" sz="2400" dirty="0" smtClean="0"/>
          </a:p>
          <a:p>
            <a:pPr lvl="1"/>
            <a:endParaRPr lang="da-DK" sz="2400" dirty="0"/>
          </a:p>
          <a:p>
            <a:pPr lvl="1"/>
            <a:endParaRPr lang="da-DK" sz="2400" dirty="0" smtClean="0"/>
          </a:p>
          <a:p>
            <a:pPr lvl="1"/>
            <a:endParaRPr lang="da-DK" sz="2400" dirty="0"/>
          </a:p>
          <a:p>
            <a:r>
              <a:rPr lang="da-DK" sz="2800" dirty="0" smtClean="0"/>
              <a:t>Now: continue with </a:t>
            </a:r>
            <a:r>
              <a:rPr lang="da-DK" sz="2800" b="1" dirty="0" smtClean="0"/>
              <a:t>functions</a:t>
            </a:r>
            <a:r>
              <a:rPr lang="da-DK" sz="2800" dirty="0" smtClean="0"/>
              <a:t> (ELO chpt 3)</a:t>
            </a:r>
          </a:p>
        </p:txBody>
      </p:sp>
    </p:spTree>
    <p:extLst>
      <p:ext uri="{BB962C8B-B14F-4D97-AF65-F5344CB8AC3E}">
        <p14:creationId xmlns:p14="http://schemas.microsoft.com/office/powerpoint/2010/main" val="27306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Chpt</a:t>
            </a:r>
            <a:r>
              <a:rPr lang="da-DK" dirty="0" smtClean="0"/>
              <a:t> 3 (ELO): </a:t>
            </a:r>
            <a:r>
              <a:rPr lang="da-DK" dirty="0" err="1" smtClean="0"/>
              <a:t>functions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a-DK" dirty="0"/>
              <a:t>a</a:t>
            </a:r>
            <a:r>
              <a:rPr lang="da-DK" dirty="0" smtClean="0"/>
              <a:t> function is a value</a:t>
            </a:r>
          </a:p>
          <a:p>
            <a:pPr lvl="1"/>
            <a:r>
              <a:rPr lang="da-DK" i="1" dirty="0"/>
              <a:t>v</a:t>
            </a:r>
            <a:r>
              <a:rPr lang="da-DK" i="1" dirty="0" smtClean="0"/>
              <a:t>ar f = function( </a:t>
            </a:r>
            <a:r>
              <a:rPr lang="da-DK" b="1" i="1" dirty="0" smtClean="0"/>
              <a:t>params</a:t>
            </a:r>
            <a:r>
              <a:rPr lang="da-DK" i="1" dirty="0" smtClean="0"/>
              <a:t> ){ </a:t>
            </a:r>
            <a:r>
              <a:rPr lang="da-DK" b="1" i="1" dirty="0" smtClean="0"/>
              <a:t>BODY</a:t>
            </a:r>
            <a:r>
              <a:rPr lang="da-DK" i="1" dirty="0" smtClean="0"/>
              <a:t> }</a:t>
            </a:r>
            <a:endParaRPr lang="da-DK" i="1" dirty="0"/>
          </a:p>
          <a:p>
            <a:pPr lvl="1"/>
            <a:r>
              <a:rPr lang="da-DK" dirty="0" smtClean="0"/>
              <a:t>define + call</a:t>
            </a:r>
          </a:p>
          <a:p>
            <a:r>
              <a:rPr lang="da-DK" dirty="0" smtClean="0"/>
              <a:t>side-effect =&gt; return a value (or not)</a:t>
            </a:r>
          </a:p>
          <a:p>
            <a:r>
              <a:rPr lang="da-DK" dirty="0" smtClean="0"/>
              <a:t>parameters and scope</a:t>
            </a:r>
          </a:p>
          <a:p>
            <a:pPr lvl="1"/>
            <a:r>
              <a:rPr lang="da-DK" dirty="0">
                <a:hlinkClick r:id="rId3"/>
              </a:rPr>
              <a:t>http://</a:t>
            </a:r>
            <a:r>
              <a:rPr lang="da-DK" dirty="0" smtClean="0">
                <a:hlinkClick r:id="rId3"/>
              </a:rPr>
              <a:t>eloquentjavascript.net/03_functions.html</a:t>
            </a:r>
            <a:r>
              <a:rPr lang="da-DK" dirty="0" smtClean="0"/>
              <a:t> </a:t>
            </a:r>
            <a:r>
              <a:rPr lang="da-DK" i="1" dirty="0" smtClean="0">
                <a:solidFill>
                  <a:srgbClr val="00B050"/>
                </a:solidFill>
              </a:rPr>
              <a:t>outside-inside</a:t>
            </a:r>
            <a:r>
              <a:rPr lang="da-DK" dirty="0" smtClean="0">
                <a:solidFill>
                  <a:srgbClr val="00B050"/>
                </a:solidFill>
              </a:rPr>
              <a:t> example</a:t>
            </a:r>
          </a:p>
          <a:p>
            <a:pPr lvl="1"/>
            <a:r>
              <a:rPr lang="da-DK" dirty="0" smtClean="0"/>
              <a:t>nested scope: </a:t>
            </a:r>
            <a:r>
              <a:rPr lang="da-DK" dirty="0" smtClean="0">
                <a:solidFill>
                  <a:srgbClr val="00B050"/>
                </a:solidFill>
              </a:rPr>
              <a:t>landscape example</a:t>
            </a:r>
          </a:p>
          <a:p>
            <a:r>
              <a:rPr lang="da-DK" dirty="0"/>
              <a:t>r</a:t>
            </a:r>
            <a:r>
              <a:rPr lang="da-DK" dirty="0" smtClean="0"/>
              <a:t>e-</a:t>
            </a:r>
            <a:r>
              <a:rPr lang="da-DK" dirty="0" err="1" smtClean="0"/>
              <a:t>assign</a:t>
            </a:r>
            <a:r>
              <a:rPr lang="da-DK" dirty="0" smtClean="0"/>
              <a:t> a </a:t>
            </a:r>
            <a:r>
              <a:rPr lang="da-DK" dirty="0" err="1" smtClean="0"/>
              <a:t>function</a:t>
            </a:r>
            <a:endParaRPr lang="da-DK" dirty="0" smtClean="0"/>
          </a:p>
          <a:p>
            <a:r>
              <a:rPr lang="da-DK" dirty="0"/>
              <a:t>c</a:t>
            </a:r>
            <a:r>
              <a:rPr lang="da-DK" dirty="0" smtClean="0"/>
              <a:t>all </a:t>
            </a:r>
            <a:r>
              <a:rPr lang="da-DK" dirty="0"/>
              <a:t>stack -&gt; </a:t>
            </a:r>
            <a:r>
              <a:rPr lang="da-DK" dirty="0" err="1" smtClean="0"/>
              <a:t>see</a:t>
            </a:r>
            <a:r>
              <a:rPr lang="da-DK" dirty="0" smtClean="0"/>
              <a:t> ELO </a:t>
            </a:r>
            <a:r>
              <a:rPr lang="da-DK" dirty="0" err="1" smtClean="0"/>
              <a:t>chpt</a:t>
            </a:r>
            <a:r>
              <a:rPr lang="da-DK" dirty="0" smtClean="0"/>
              <a:t> 3</a:t>
            </a:r>
          </a:p>
          <a:p>
            <a:r>
              <a:rPr lang="en-GB" dirty="0"/>
              <a:t>o</a:t>
            </a:r>
            <a:r>
              <a:rPr lang="en-GB" dirty="0" smtClean="0"/>
              <a:t>ptional arguments -&gt; exponential example</a:t>
            </a:r>
          </a:p>
          <a:p>
            <a:pPr lvl="1"/>
            <a:r>
              <a:rPr lang="en-US" dirty="0"/>
              <a:t>a function body </a:t>
            </a:r>
            <a:r>
              <a:rPr lang="en-US" dirty="0" smtClean="0"/>
              <a:t>can see the </a:t>
            </a:r>
            <a:r>
              <a:rPr lang="en-US" dirty="0"/>
              <a:t>exact list of arguments that were </a:t>
            </a:r>
            <a:r>
              <a:rPr lang="en-US" dirty="0" smtClean="0"/>
              <a:t>passed </a:t>
            </a:r>
            <a:r>
              <a:rPr lang="en-US" i="1" dirty="0" smtClean="0"/>
              <a:t>(more next time!)</a:t>
            </a:r>
            <a:endParaRPr lang="da-DK" i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45832" y="44624"/>
            <a:ext cx="37981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hlinkClick r:id="rId3"/>
              </a:rPr>
              <a:t>http://</a:t>
            </a:r>
            <a:r>
              <a:rPr lang="en-GB" sz="1400" dirty="0" smtClean="0">
                <a:hlinkClick r:id="rId3"/>
              </a:rPr>
              <a:t>eloquentjavascript.net/03_functions.html</a:t>
            </a:r>
            <a:r>
              <a:rPr lang="en-GB" sz="1400" dirty="0" smtClean="0"/>
              <a:t>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48182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111610" y="651199"/>
            <a:ext cx="914185" cy="926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How to find out functions (and data)?</a:t>
            </a:r>
            <a:br>
              <a:rPr lang="da-DK" dirty="0"/>
            </a:br>
            <a:r>
              <a:rPr lang="da-DK" i="1" dirty="0"/>
              <a:t>Top-down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There </a:t>
            </a:r>
            <a:r>
              <a:rPr lang="en-US" sz="2800" dirty="0"/>
              <a:t>are 3 quiz creators in the Quiz-R-Us system,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called </a:t>
            </a:r>
            <a:r>
              <a:rPr lang="en-US" sz="2800" b="1" dirty="0"/>
              <a:t>Alex</a:t>
            </a:r>
            <a:r>
              <a:rPr lang="en-US" sz="2800" dirty="0"/>
              <a:t>, </a:t>
            </a:r>
            <a:r>
              <a:rPr lang="en-US" sz="2800" b="1" dirty="0"/>
              <a:t>Bob</a:t>
            </a:r>
            <a:r>
              <a:rPr lang="en-US" sz="2800" dirty="0"/>
              <a:t> and </a:t>
            </a:r>
            <a:r>
              <a:rPr lang="en-US" sz="2800" b="1" dirty="0"/>
              <a:t>Clint</a:t>
            </a:r>
          </a:p>
          <a:p>
            <a:pPr lvl="1"/>
            <a:r>
              <a:rPr lang="en-US" sz="2400" dirty="0" smtClean="0"/>
              <a:t>Alex is 45 years old, is female and has created 8 quizzes so far, and she got a total of 150 likes </a:t>
            </a:r>
          </a:p>
          <a:p>
            <a:pPr lvl="1"/>
            <a:r>
              <a:rPr lang="en-US" sz="2400" dirty="0" smtClean="0"/>
              <a:t>Bob (male) is 21, has created 13 quizzes and got a total of 230 likes</a:t>
            </a:r>
          </a:p>
          <a:p>
            <a:pPr lvl="1"/>
            <a:r>
              <a:rPr lang="en-US" sz="2400" dirty="0" smtClean="0"/>
              <a:t>Clint </a:t>
            </a:r>
            <a:r>
              <a:rPr lang="en-US" sz="2400" dirty="0"/>
              <a:t>(male) is 32, has 4 quizzes and a total of 69 likes</a:t>
            </a:r>
          </a:p>
          <a:p>
            <a:r>
              <a:rPr lang="en-US" sz="2800" dirty="0" smtClean="0"/>
              <a:t>A quiz </a:t>
            </a:r>
            <a:r>
              <a:rPr lang="en-US" sz="2800" dirty="0"/>
              <a:t>creator </a:t>
            </a:r>
            <a:r>
              <a:rPr lang="en-US" sz="2800" dirty="0" smtClean="0"/>
              <a:t>is successful </a:t>
            </a:r>
            <a:r>
              <a:rPr lang="en-US" sz="2800" dirty="0"/>
              <a:t>if he/she has many </a:t>
            </a:r>
            <a:r>
              <a:rPr lang="en-US" sz="2800" dirty="0" smtClean="0"/>
              <a:t>likes, relative to how many quizzes he/she has created</a:t>
            </a:r>
          </a:p>
          <a:p>
            <a:r>
              <a:rPr lang="en-US" sz="2800" dirty="0" smtClean="0"/>
              <a:t>You need to find </a:t>
            </a:r>
            <a:r>
              <a:rPr lang="en-US" sz="2800" dirty="0"/>
              <a:t>who among the 3 creators is </a:t>
            </a:r>
            <a:r>
              <a:rPr lang="en-US" sz="2800" dirty="0" smtClean="0"/>
              <a:t>second-best</a:t>
            </a:r>
          </a:p>
          <a:p>
            <a:r>
              <a:rPr lang="da-DK" sz="2800" dirty="0" smtClean="0">
                <a:solidFill>
                  <a:srgbClr val="FF0000"/>
                </a:solidFill>
              </a:rPr>
              <a:t>Discuss </a:t>
            </a:r>
            <a:r>
              <a:rPr lang="da-DK" sz="2800" b="1" dirty="0" smtClean="0">
                <a:solidFill>
                  <a:srgbClr val="FF0000"/>
                </a:solidFill>
              </a:rPr>
              <a:t>(in </a:t>
            </a:r>
            <a:r>
              <a:rPr lang="da-DK" sz="2800" b="1" dirty="0">
                <a:solidFill>
                  <a:srgbClr val="FF0000"/>
                </a:solidFill>
              </a:rPr>
              <a:t>pairs) </a:t>
            </a:r>
            <a:endParaRPr lang="da-DK" sz="2800" dirty="0" smtClean="0">
              <a:solidFill>
                <a:srgbClr val="FF0000"/>
              </a:solidFill>
            </a:endParaRPr>
          </a:p>
          <a:p>
            <a:pPr lvl="1"/>
            <a:r>
              <a:rPr lang="da-DK" sz="2400" dirty="0" smtClean="0">
                <a:solidFill>
                  <a:srgbClr val="FF0000"/>
                </a:solidFill>
              </a:rPr>
              <a:t>what variables can represent the state of each creator</a:t>
            </a:r>
          </a:p>
          <a:p>
            <a:pPr lvl="1"/>
            <a:r>
              <a:rPr lang="da-DK" sz="2400" dirty="0" smtClean="0">
                <a:solidFill>
                  <a:srgbClr val="FF0000"/>
                </a:solidFill>
              </a:rPr>
              <a:t>write down the steps one has to take to decide which creator is the second-best</a:t>
            </a:r>
          </a:p>
        </p:txBody>
      </p:sp>
    </p:spTree>
    <p:extLst>
      <p:ext uri="{BB962C8B-B14F-4D97-AF65-F5344CB8AC3E}">
        <p14:creationId xmlns:p14="http://schemas.microsoft.com/office/powerpoint/2010/main" val="191981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Top-</a:t>
            </a:r>
            <a:r>
              <a:rPr lang="da-DK" dirty="0" err="1" smtClean="0"/>
              <a:t>down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a-DK" dirty="0" smtClean="0"/>
              <a:t>find the likes per quiz, for each creator </a:t>
            </a:r>
          </a:p>
          <a:p>
            <a:pPr marL="400050" lvl="1" indent="0">
              <a:buNone/>
            </a:pPr>
            <a:r>
              <a:rPr lang="da-DK" i="1" dirty="0" smtClean="0"/>
              <a:t>	...use variables to store the data...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compare the </a:t>
            </a:r>
            <a:r>
              <a:rPr lang="da-DK" i="1" dirty="0" smtClean="0"/>
              <a:t>likes per quiz</a:t>
            </a:r>
            <a:r>
              <a:rPr lang="da-DK" dirty="0" smtClean="0"/>
              <a:t> and find out who has the second highest value</a:t>
            </a:r>
          </a:p>
          <a:p>
            <a:pPr marL="514350" indent="-514350">
              <a:buFont typeface="+mj-lt"/>
              <a:buAutoNum type="arabicPeriod"/>
            </a:pPr>
            <a:r>
              <a:rPr lang="da-DK" b="1" dirty="0" smtClean="0"/>
              <a:t>that is our ”second-best” creator</a:t>
            </a:r>
            <a:endParaRPr lang="da-DK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1835696" y="5293761"/>
            <a:ext cx="5616624" cy="1569936"/>
            <a:chOff x="2051720" y="5293761"/>
            <a:chExt cx="5616624" cy="1569936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5293761"/>
              <a:ext cx="2088232" cy="998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2051720" y="5560616"/>
              <a:ext cx="2926556" cy="1303081"/>
              <a:chOff x="1475656" y="5585568"/>
              <a:chExt cx="2926556" cy="1303081"/>
            </a:xfrm>
          </p:grpSpPr>
          <p:pic>
            <p:nvPicPr>
              <p:cNvPr id="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656" y="5585568"/>
                <a:ext cx="864096" cy="12906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11760" y="5733173"/>
                <a:ext cx="1095375" cy="1143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35896" y="5645340"/>
                <a:ext cx="766316" cy="1243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3054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Top-</a:t>
            </a:r>
            <a:r>
              <a:rPr lang="da-DK" dirty="0" err="1" smtClean="0"/>
              <a:t>down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a-DK" dirty="0"/>
              <a:t>find the likes per quiz, for each creator</a:t>
            </a:r>
          </a:p>
          <a:p>
            <a:pPr marL="914400" lvl="1" indent="-514350">
              <a:buFont typeface="+mj-lt"/>
              <a:buAutoNum type="arabicPeriod"/>
            </a:pPr>
            <a:r>
              <a:rPr lang="da-DK" dirty="0" smtClean="0">
                <a:solidFill>
                  <a:srgbClr val="0070C0"/>
                </a:solidFill>
              </a:rPr>
              <a:t>How? =&gt; </a:t>
            </a:r>
            <a:r>
              <a:rPr lang="da-DK" sz="24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lpqA = likesA / quizzesA </a:t>
            </a:r>
            <a:r>
              <a:rPr lang="da-DK" dirty="0" smtClean="0">
                <a:solidFill>
                  <a:srgbClr val="0070C0"/>
                </a:solidFill>
              </a:rPr>
              <a:t>, …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compare the </a:t>
            </a:r>
            <a:r>
              <a:rPr lang="da-DK" i="1" dirty="0" smtClean="0"/>
              <a:t>likes per quiz</a:t>
            </a:r>
            <a:r>
              <a:rPr lang="da-DK" dirty="0" smtClean="0"/>
              <a:t> and find out who has the second highest value</a:t>
            </a:r>
          </a:p>
          <a:p>
            <a:pPr marL="514350" indent="-514350">
              <a:buFont typeface="+mj-lt"/>
              <a:buAutoNum type="arabicPeriod"/>
            </a:pPr>
            <a:r>
              <a:rPr lang="da-DK" b="1" dirty="0" smtClean="0"/>
              <a:t>that </a:t>
            </a:r>
            <a:r>
              <a:rPr lang="da-DK" b="1" dirty="0"/>
              <a:t>is our ”second-best” creator</a:t>
            </a:r>
          </a:p>
        </p:txBody>
      </p:sp>
    </p:spTree>
    <p:extLst>
      <p:ext uri="{BB962C8B-B14F-4D97-AF65-F5344CB8AC3E}">
        <p14:creationId xmlns:p14="http://schemas.microsoft.com/office/powerpoint/2010/main" val="354882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Top-</a:t>
            </a:r>
            <a:r>
              <a:rPr lang="da-DK" dirty="0" err="1" smtClean="0"/>
              <a:t>down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a-DK" dirty="0"/>
              <a:t>find the likes per quiz, for each creator</a:t>
            </a:r>
          </a:p>
          <a:p>
            <a:pPr marL="914400" lvl="1" indent="-514350">
              <a:buFont typeface="+mj-lt"/>
              <a:buAutoNum type="arabicPeriod"/>
            </a:pPr>
            <a:r>
              <a:rPr lang="da-DK" dirty="0"/>
              <a:t>How? =&gt; </a:t>
            </a:r>
            <a:r>
              <a:rPr lang="da-DK" sz="2400" dirty="0">
                <a:latin typeface="Lucida Console" panose="020B0609040504020204" pitchFamily="49" charset="0"/>
              </a:rPr>
              <a:t>lpqA = likesA / quizzesA </a:t>
            </a:r>
            <a:r>
              <a:rPr lang="da-DK" dirty="0"/>
              <a:t>, …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compare the </a:t>
            </a:r>
            <a:r>
              <a:rPr lang="da-DK" i="1" dirty="0"/>
              <a:t>likes per quiz</a:t>
            </a:r>
            <a:r>
              <a:rPr lang="da-DK" dirty="0"/>
              <a:t> and find out who has the second highest value</a:t>
            </a:r>
          </a:p>
          <a:p>
            <a:pPr marL="914400" lvl="1" indent="-514350">
              <a:buFont typeface="+mj-lt"/>
              <a:buAutoNum type="arabicPeriod"/>
            </a:pPr>
            <a:r>
              <a:rPr lang="da-DK" dirty="0" smtClean="0">
                <a:solidFill>
                  <a:srgbClr val="0070C0"/>
                </a:solidFill>
              </a:rPr>
              <a:t>Find the creator with the </a:t>
            </a:r>
            <a:r>
              <a:rPr lang="da-DK" b="1" dirty="0" smtClean="0">
                <a:solidFill>
                  <a:srgbClr val="0070C0"/>
                </a:solidFill>
              </a:rPr>
              <a:t>lowest </a:t>
            </a:r>
            <a:r>
              <a:rPr lang="da-DK" dirty="0" smtClean="0">
                <a:solidFill>
                  <a:srgbClr val="0070C0"/>
                </a:solidFill>
              </a:rPr>
              <a:t>lpq among 3</a:t>
            </a:r>
          </a:p>
          <a:p>
            <a:pPr marL="914400" lvl="1" indent="-514350">
              <a:buFont typeface="+mj-lt"/>
              <a:buAutoNum type="arabicPeriod"/>
            </a:pPr>
            <a:r>
              <a:rPr lang="da-DK" dirty="0">
                <a:solidFill>
                  <a:srgbClr val="0070C0"/>
                </a:solidFill>
              </a:rPr>
              <a:t>Find the creator with the </a:t>
            </a:r>
            <a:r>
              <a:rPr lang="da-DK" b="1" dirty="0">
                <a:solidFill>
                  <a:srgbClr val="0070C0"/>
                </a:solidFill>
              </a:rPr>
              <a:t>highest</a:t>
            </a:r>
            <a:r>
              <a:rPr lang="da-DK" dirty="0">
                <a:solidFill>
                  <a:srgbClr val="0070C0"/>
                </a:solidFill>
              </a:rPr>
              <a:t> </a:t>
            </a:r>
            <a:r>
              <a:rPr lang="da-DK" dirty="0" smtClean="0">
                <a:solidFill>
                  <a:srgbClr val="0070C0"/>
                </a:solidFill>
              </a:rPr>
              <a:t>lqp among 3</a:t>
            </a:r>
            <a:endParaRPr lang="da-DK" dirty="0">
              <a:solidFill>
                <a:srgbClr val="0070C0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da-DK" dirty="0" smtClean="0">
                <a:solidFill>
                  <a:srgbClr val="0070C0"/>
                </a:solidFill>
              </a:rPr>
              <a:t>Exclude the 2 above =&gt; the other creator wins!</a:t>
            </a:r>
          </a:p>
          <a:p>
            <a:pPr marL="514350" indent="-514350">
              <a:buFont typeface="+mj-lt"/>
              <a:buAutoNum type="arabicPeriod"/>
            </a:pPr>
            <a:r>
              <a:rPr lang="da-DK" b="1" dirty="0"/>
              <a:t>that is our ”second-best” creator</a:t>
            </a:r>
          </a:p>
        </p:txBody>
      </p:sp>
    </p:spTree>
    <p:extLst>
      <p:ext uri="{BB962C8B-B14F-4D97-AF65-F5344CB8AC3E}">
        <p14:creationId xmlns:p14="http://schemas.microsoft.com/office/powerpoint/2010/main" val="315856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Top-</a:t>
            </a:r>
            <a:r>
              <a:rPr lang="da-DK" dirty="0" err="1" smtClean="0"/>
              <a:t>down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a-DK" dirty="0"/>
              <a:t>find the likes per quiz, for each creator</a:t>
            </a:r>
          </a:p>
          <a:p>
            <a:pPr marL="914400" lvl="1" indent="-514350">
              <a:buFont typeface="+mj-lt"/>
              <a:buAutoNum type="arabicPeriod"/>
            </a:pPr>
            <a:r>
              <a:rPr lang="da-DK" dirty="0"/>
              <a:t>How? =&gt; </a:t>
            </a:r>
            <a:r>
              <a:rPr lang="da-DK" sz="2400" dirty="0">
                <a:latin typeface="Lucida Console" panose="020B0609040504020204" pitchFamily="49" charset="0"/>
              </a:rPr>
              <a:t>lpqA = likesA / quizzesA </a:t>
            </a:r>
            <a:r>
              <a:rPr lang="da-DK" dirty="0"/>
              <a:t>, …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compare the </a:t>
            </a:r>
            <a:r>
              <a:rPr lang="da-DK" i="1" dirty="0"/>
              <a:t>likes per quiz</a:t>
            </a:r>
            <a:r>
              <a:rPr lang="da-DK" dirty="0"/>
              <a:t> and find out who has the second highest value</a:t>
            </a:r>
          </a:p>
          <a:p>
            <a:pPr marL="914400" lvl="1" indent="-514350">
              <a:buFont typeface="+mj-lt"/>
              <a:buAutoNum type="arabicPeriod"/>
            </a:pPr>
            <a:r>
              <a:rPr lang="da-DK" dirty="0" smtClean="0"/>
              <a:t>Find the creator with the </a:t>
            </a:r>
            <a:r>
              <a:rPr lang="da-DK" b="1" dirty="0" smtClean="0"/>
              <a:t>lowest </a:t>
            </a:r>
            <a:r>
              <a:rPr lang="da-DK" dirty="0" smtClean="0"/>
              <a:t>lpq among 3</a:t>
            </a:r>
          </a:p>
          <a:p>
            <a:pPr marL="1314450" lvl="2" indent="-514350">
              <a:buFont typeface="+mj-lt"/>
              <a:buAutoNum type="arabicPeriod"/>
            </a:pPr>
            <a:r>
              <a:rPr lang="da-DK" b="1" dirty="0">
                <a:solidFill>
                  <a:srgbClr val="0070C0"/>
                </a:solidFill>
              </a:rPr>
              <a:t>How? </a:t>
            </a:r>
            <a:r>
              <a:rPr lang="da-DK" b="1" dirty="0" smtClean="0">
                <a:solidFill>
                  <a:srgbClr val="0070C0"/>
                </a:solidFill>
              </a:rPr>
              <a:t>…</a:t>
            </a:r>
            <a:endParaRPr lang="da-DK" dirty="0" smtClean="0"/>
          </a:p>
          <a:p>
            <a:pPr marL="914400" lvl="1" indent="-514350">
              <a:buFont typeface="+mj-lt"/>
              <a:buAutoNum type="arabicPeriod"/>
            </a:pPr>
            <a:r>
              <a:rPr lang="da-DK" dirty="0"/>
              <a:t>Find the creator with the </a:t>
            </a:r>
            <a:r>
              <a:rPr lang="da-DK" b="1" dirty="0"/>
              <a:t>highest</a:t>
            </a:r>
            <a:r>
              <a:rPr lang="da-DK" dirty="0"/>
              <a:t> </a:t>
            </a:r>
            <a:r>
              <a:rPr lang="da-DK" dirty="0" smtClean="0"/>
              <a:t>lqp among 3</a:t>
            </a:r>
          </a:p>
          <a:p>
            <a:pPr marL="1314450" lvl="2" indent="-514350">
              <a:buFont typeface="+mj-lt"/>
              <a:buAutoNum type="arabicPeriod"/>
            </a:pPr>
            <a:r>
              <a:rPr lang="da-DK" b="1" dirty="0">
                <a:solidFill>
                  <a:srgbClr val="0070C0"/>
                </a:solidFill>
              </a:rPr>
              <a:t>How? </a:t>
            </a:r>
            <a:r>
              <a:rPr lang="da-DK" b="1" dirty="0" smtClean="0">
                <a:solidFill>
                  <a:srgbClr val="0070C0"/>
                </a:solidFill>
              </a:rPr>
              <a:t>…</a:t>
            </a:r>
            <a:endParaRPr lang="da-DK" dirty="0"/>
          </a:p>
          <a:p>
            <a:pPr marL="914400" lvl="1" indent="-514350">
              <a:buFont typeface="+mj-lt"/>
              <a:buAutoNum type="arabicPeriod"/>
            </a:pPr>
            <a:r>
              <a:rPr lang="da-DK" dirty="0" smtClean="0"/>
              <a:t>Exclude the 2 above =&gt; the other creator wins!</a:t>
            </a:r>
          </a:p>
          <a:p>
            <a:pPr marL="1314450" lvl="2" indent="-514350">
              <a:buFont typeface="+mj-lt"/>
              <a:buAutoNum type="arabicPeriod"/>
            </a:pPr>
            <a:r>
              <a:rPr lang="da-DK" b="1" dirty="0">
                <a:solidFill>
                  <a:srgbClr val="0070C0"/>
                </a:solidFill>
              </a:rPr>
              <a:t>How? </a:t>
            </a:r>
            <a:r>
              <a:rPr lang="da-DK" b="1" dirty="0" smtClean="0">
                <a:solidFill>
                  <a:srgbClr val="0070C0"/>
                </a:solidFill>
              </a:rPr>
              <a:t>…</a:t>
            </a:r>
            <a:endParaRPr lang="da-DK" dirty="0" smtClean="0"/>
          </a:p>
          <a:p>
            <a:pPr marL="514350" indent="-514350">
              <a:buFont typeface="+mj-lt"/>
              <a:buAutoNum type="arabicPeriod"/>
            </a:pPr>
            <a:r>
              <a:rPr lang="da-DK" b="1" dirty="0"/>
              <a:t>that is our ”second-best” creator</a:t>
            </a:r>
          </a:p>
        </p:txBody>
      </p:sp>
    </p:spTree>
    <p:extLst>
      <p:ext uri="{BB962C8B-B14F-4D97-AF65-F5344CB8AC3E}">
        <p14:creationId xmlns:p14="http://schemas.microsoft.com/office/powerpoint/2010/main" val="74161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How to find out </a:t>
            </a:r>
            <a:r>
              <a:rPr lang="da-DK" dirty="0"/>
              <a:t>functions </a:t>
            </a:r>
            <a:r>
              <a:rPr lang="da-DK" dirty="0" smtClean="0"/>
              <a:t>(and data)?</a:t>
            </a:r>
            <a:br>
              <a:rPr lang="da-DK" dirty="0" smtClean="0"/>
            </a:br>
            <a:r>
              <a:rPr lang="da-DK" i="1" dirty="0" smtClean="0"/>
              <a:t>Top-down analysis</a:t>
            </a:r>
            <a:endParaRPr lang="da-DK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dirty="0" smtClean="0">
                <a:solidFill>
                  <a:srgbClr val="FF0000"/>
                </a:solidFill>
              </a:rPr>
              <a:t>Now: </a:t>
            </a:r>
            <a:r>
              <a:rPr lang="da-DK" sz="2800" dirty="0" err="1" smtClean="0">
                <a:solidFill>
                  <a:srgbClr val="FF0000"/>
                </a:solidFill>
              </a:rPr>
              <a:t>implement</a:t>
            </a:r>
            <a:r>
              <a:rPr lang="da-DK" sz="2800" dirty="0" smtClean="0">
                <a:solidFill>
                  <a:srgbClr val="FF0000"/>
                </a:solidFill>
              </a:rPr>
              <a:t> </a:t>
            </a:r>
            <a:r>
              <a:rPr lang="da-DK" sz="2800" dirty="0" err="1" smtClean="0">
                <a:solidFill>
                  <a:srgbClr val="FF0000"/>
                </a:solidFill>
              </a:rPr>
              <a:t>your</a:t>
            </a:r>
            <a:r>
              <a:rPr lang="da-DK" sz="2800" dirty="0" smtClean="0">
                <a:solidFill>
                  <a:srgbClr val="FF0000"/>
                </a:solidFill>
              </a:rPr>
              <a:t> solution in </a:t>
            </a:r>
            <a:r>
              <a:rPr lang="da-DK" sz="2800" dirty="0" err="1" smtClean="0">
                <a:solidFill>
                  <a:srgbClr val="FF0000"/>
                </a:solidFill>
              </a:rPr>
              <a:t>Javascript</a:t>
            </a:r>
            <a:endParaRPr lang="da-DK" sz="2800" dirty="0" smtClean="0">
              <a:solidFill>
                <a:srgbClr val="FF0000"/>
              </a:solidFill>
            </a:endParaRPr>
          </a:p>
          <a:p>
            <a:pPr lvl="1"/>
            <a:r>
              <a:rPr lang="da-DK" sz="2400" dirty="0" err="1" smtClean="0">
                <a:solidFill>
                  <a:srgbClr val="FF0000"/>
                </a:solidFill>
              </a:rPr>
              <a:t>using</a:t>
            </a:r>
            <a:r>
              <a:rPr lang="da-DK" sz="2400" dirty="0" smtClean="0">
                <a:solidFill>
                  <a:srgbClr val="FF0000"/>
                </a:solidFill>
              </a:rPr>
              <a:t> a </a:t>
            </a:r>
            <a:r>
              <a:rPr lang="da-DK" sz="2400" dirty="0" err="1" smtClean="0">
                <a:solidFill>
                  <a:srgbClr val="FF0000"/>
                </a:solidFill>
              </a:rPr>
              <a:t>function</a:t>
            </a:r>
            <a:r>
              <a:rPr lang="da-DK" sz="2400" dirty="0" smtClean="0">
                <a:solidFill>
                  <a:srgbClr val="FF0000"/>
                </a:solidFill>
              </a:rPr>
              <a:t> for </a:t>
            </a:r>
            <a:r>
              <a:rPr lang="da-DK" sz="2400" dirty="0" err="1" smtClean="0">
                <a:solidFill>
                  <a:srgbClr val="FF0000"/>
                </a:solidFill>
              </a:rPr>
              <a:t>each</a:t>
            </a:r>
            <a:r>
              <a:rPr lang="da-DK" sz="2400" dirty="0" smtClean="0">
                <a:solidFill>
                  <a:srgbClr val="FF0000"/>
                </a:solidFill>
              </a:rPr>
              <a:t> step of the top-</a:t>
            </a:r>
            <a:r>
              <a:rPr lang="da-DK" sz="2400" dirty="0" err="1" smtClean="0">
                <a:solidFill>
                  <a:srgbClr val="FF0000"/>
                </a:solidFill>
              </a:rPr>
              <a:t>down</a:t>
            </a:r>
            <a:r>
              <a:rPr lang="da-DK" sz="2400" dirty="0" smtClean="0">
                <a:solidFill>
                  <a:srgbClr val="FF0000"/>
                </a:solidFill>
              </a:rPr>
              <a:t> </a:t>
            </a:r>
            <a:r>
              <a:rPr lang="da-DK" sz="2400" dirty="0" err="1" smtClean="0">
                <a:solidFill>
                  <a:srgbClr val="FF0000"/>
                </a:solidFill>
              </a:rPr>
              <a:t>analysis</a:t>
            </a:r>
            <a:r>
              <a:rPr lang="da-DK" sz="2400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da-DK" sz="2400" dirty="0" smtClean="0">
                <a:solidFill>
                  <a:srgbClr val="FF0000"/>
                </a:solidFill>
              </a:rPr>
              <a:t>and sub-functions for the internal steps</a:t>
            </a:r>
          </a:p>
          <a:p>
            <a:pPr marL="0" indent="0">
              <a:buNone/>
            </a:pPr>
            <a:r>
              <a:rPr lang="da-DK" sz="2800" dirty="0" smtClean="0"/>
              <a:t>… and find out who was the second-best creator </a:t>
            </a:r>
            <a:r>
              <a:rPr lang="da-DK" sz="2800" dirty="0" smtClean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da-DK" sz="2000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Suggestions:</a:t>
            </a:r>
            <a:r>
              <a:rPr lang="da-DK" sz="2000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da-DK" sz="2000" i="1" dirty="0">
                <a:solidFill>
                  <a:srgbClr val="0070C0"/>
                </a:solidFill>
                <a:sym typeface="Wingdings" panose="05000000000000000000" pitchFamily="2" charset="2"/>
              </a:rPr>
              <a:t>u</a:t>
            </a:r>
            <a:r>
              <a:rPr lang="da-DK" sz="2000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se global variables to represent the data about creators</a:t>
            </a:r>
          </a:p>
          <a:p>
            <a:r>
              <a:rPr lang="da-DK" sz="2000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try to write your code so it runs from the beginning </a:t>
            </a:r>
            <a:br>
              <a:rPr lang="da-DK" sz="2000" i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da-DK" sz="2000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=&gt; i.e. when you declare a function, put a </a:t>
            </a:r>
            <a:r>
              <a:rPr lang="da-DK" sz="2000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dummy body </a:t>
            </a:r>
            <a:r>
              <a:rPr lang="da-DK" sz="2000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in it, so the program runs from the very first version</a:t>
            </a:r>
            <a:endParaRPr lang="da-DK" sz="1800" i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da-DK" sz="2800" dirty="0" smtClean="0">
              <a:sym typeface="Wingdings" panose="05000000000000000000" pitchFamily="2" charset="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51720" y="5293761"/>
            <a:ext cx="5616624" cy="1569936"/>
            <a:chOff x="2051720" y="5293761"/>
            <a:chExt cx="5616624" cy="156993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5293761"/>
              <a:ext cx="2088232" cy="998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8" name="Group 7"/>
            <p:cNvGrpSpPr/>
            <p:nvPr/>
          </p:nvGrpSpPr>
          <p:grpSpPr>
            <a:xfrm>
              <a:off x="2051720" y="5560616"/>
              <a:ext cx="2926556" cy="1303081"/>
              <a:chOff x="1475656" y="5585568"/>
              <a:chExt cx="2926556" cy="1303081"/>
            </a:xfrm>
          </p:grpSpPr>
          <p:pic>
            <p:nvPicPr>
              <p:cNvPr id="307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656" y="5585568"/>
                <a:ext cx="864096" cy="12906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76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11760" y="5733173"/>
                <a:ext cx="1095375" cy="1143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77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35896" y="5645340"/>
                <a:ext cx="766316" cy="1243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62264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2 teachers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Javascript-half of the lectures</a:t>
            </a:r>
          </a:p>
          <a:p>
            <a:pPr lvl="1"/>
            <a:r>
              <a:rPr lang="da-DK" sz="2000" dirty="0" smtClean="0"/>
              <a:t>Responsive </a:t>
            </a:r>
            <a:r>
              <a:rPr lang="da-DK" sz="2000" dirty="0"/>
              <a:t>web design</a:t>
            </a:r>
          </a:p>
          <a:p>
            <a:pPr lvl="1"/>
            <a:r>
              <a:rPr lang="da-DK" sz="2000" dirty="0" smtClean="0"/>
              <a:t>Review </a:t>
            </a:r>
            <a:r>
              <a:rPr lang="da-DK" sz="2000" dirty="0"/>
              <a:t>+ advanced </a:t>
            </a:r>
            <a:r>
              <a:rPr lang="da-DK" sz="2000" dirty="0" smtClean="0"/>
              <a:t>javascript</a:t>
            </a:r>
          </a:p>
          <a:p>
            <a:pPr lvl="2"/>
            <a:r>
              <a:rPr lang="da-DK" sz="1600" dirty="0" smtClean="0"/>
              <a:t>Make JQuery work together with javascript</a:t>
            </a:r>
          </a:p>
          <a:p>
            <a:pPr lvl="2"/>
            <a:r>
              <a:rPr lang="da-DK" sz="1600" dirty="0" smtClean="0"/>
              <a:t>AJAX</a:t>
            </a:r>
            <a:endParaRPr lang="da-DK" sz="1600" dirty="0"/>
          </a:p>
          <a:p>
            <a:pPr lvl="1"/>
            <a:r>
              <a:rPr lang="da-DK" sz="2000" dirty="0" smtClean="0"/>
              <a:t>Do more </a:t>
            </a:r>
            <a:r>
              <a:rPr lang="da-DK" sz="2000" dirty="0"/>
              <a:t>with </a:t>
            </a:r>
            <a:r>
              <a:rPr lang="da-DK" sz="2000" dirty="0" smtClean="0"/>
              <a:t>JQuery</a:t>
            </a:r>
            <a:endParaRPr lang="da-DK" sz="1600" dirty="0"/>
          </a:p>
          <a:p>
            <a:pPr lvl="1"/>
            <a:r>
              <a:rPr lang="da-DK" sz="2000" dirty="0" smtClean="0"/>
              <a:t>A </a:t>
            </a:r>
            <a:r>
              <a:rPr lang="da-DK" sz="2000" dirty="0"/>
              <a:t>quick look at </a:t>
            </a:r>
            <a:r>
              <a:rPr lang="da-DK" sz="2000" dirty="0" smtClean="0"/>
              <a:t>angularJS, ...</a:t>
            </a:r>
            <a:endParaRPr lang="da-DK" sz="2000" dirty="0"/>
          </a:p>
          <a:p>
            <a:pPr marL="457200" lvl="1" indent="0">
              <a:buNone/>
            </a:pPr>
            <a:endParaRPr lang="da-DK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da-DK" dirty="0" smtClean="0"/>
              <a:t>other </a:t>
            </a:r>
            <a:r>
              <a:rPr lang="da-DK" dirty="0" smtClean="0"/>
              <a:t>half</a:t>
            </a:r>
          </a:p>
          <a:p>
            <a:pPr marL="742950" lvl="2" indent="-342900"/>
            <a:r>
              <a:rPr lang="da-DK" sz="1600" dirty="0" smtClean="0"/>
              <a:t>Graphics</a:t>
            </a:r>
          </a:p>
          <a:p>
            <a:pPr marL="742950" lvl="2" indent="-342900"/>
            <a:r>
              <a:rPr lang="en-GB" sz="1600" dirty="0"/>
              <a:t>Google </a:t>
            </a:r>
            <a:r>
              <a:rPr lang="en-GB" sz="1600" dirty="0" smtClean="0"/>
              <a:t>Maps</a:t>
            </a:r>
          </a:p>
          <a:p>
            <a:pPr marL="742950" lvl="2" indent="-342900"/>
            <a:r>
              <a:rPr lang="da-DK" sz="1600" b="1" dirty="0" smtClean="0"/>
              <a:t>...</a:t>
            </a:r>
            <a:endParaRPr lang="da-DK" sz="16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777" y="1371600"/>
            <a:ext cx="1198923" cy="1491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5220072" y="4952999"/>
            <a:ext cx="16764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867400" y="1905000"/>
            <a:ext cx="9144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775" y="4043862"/>
            <a:ext cx="1198926" cy="1818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8348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FF0000"/>
                </a:solidFill>
              </a:rPr>
              <a:t>Next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finish today’s “3 creator” tasks</a:t>
            </a:r>
          </a:p>
          <a:p>
            <a:endParaRPr lang="en-US" i="1" dirty="0"/>
          </a:p>
          <a:p>
            <a:r>
              <a:rPr lang="en-US" i="1" dirty="0" smtClean="0"/>
              <a:t>For next time:</a:t>
            </a:r>
          </a:p>
          <a:p>
            <a:pPr lvl="1"/>
            <a:r>
              <a:rPr lang="en-US" dirty="0" smtClean="0"/>
              <a:t>read ELO </a:t>
            </a:r>
            <a:r>
              <a:rPr lang="en-US" dirty="0"/>
              <a:t>chapter </a:t>
            </a:r>
            <a:r>
              <a:rPr lang="en-US" dirty="0" smtClean="0"/>
              <a:t>4 -&gt; objects and arrays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93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Practical info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Slides and communication thru </a:t>
            </a:r>
            <a:r>
              <a:rPr lang="da-DK" b="1" dirty="0" smtClean="0"/>
              <a:t>BlackBoard</a:t>
            </a:r>
          </a:p>
          <a:p>
            <a:pPr lvl="0"/>
            <a:r>
              <a:rPr lang="da-DK" dirty="0" smtClean="0"/>
              <a:t>Useful tools:</a:t>
            </a:r>
            <a:endParaRPr lang="en-GB" dirty="0" smtClean="0"/>
          </a:p>
          <a:p>
            <a:pPr lvl="1"/>
            <a:r>
              <a:rPr lang="da-DK" dirty="0" smtClean="0"/>
              <a:t>Editors:</a:t>
            </a:r>
            <a:endParaRPr lang="en-GB" dirty="0" smtClean="0"/>
          </a:p>
          <a:p>
            <a:pPr lvl="2"/>
            <a:r>
              <a:rPr lang="en-GB" dirty="0">
                <a:hlinkClick r:id="rId2"/>
              </a:rPr>
              <a:t>http://brackets.io/</a:t>
            </a:r>
            <a:r>
              <a:rPr lang="en-GB" dirty="0"/>
              <a:t> </a:t>
            </a:r>
            <a:endParaRPr lang="en-GB" dirty="0" smtClean="0"/>
          </a:p>
          <a:p>
            <a:pPr lvl="2"/>
            <a:r>
              <a:rPr lang="en-GB" dirty="0" smtClean="0"/>
              <a:t>(windows) </a:t>
            </a:r>
            <a:r>
              <a:rPr lang="en-GB" b="1" dirty="0" smtClean="0"/>
              <a:t>NOTEPAD++</a:t>
            </a:r>
            <a:r>
              <a:rPr lang="en-GB" dirty="0" smtClean="0"/>
              <a:t> </a:t>
            </a:r>
            <a:r>
              <a:rPr lang="en-GB" u="sng" dirty="0" smtClean="0">
                <a:hlinkClick r:id="rId3"/>
              </a:rPr>
              <a:t>http://notepad-plus-plus.org/</a:t>
            </a:r>
            <a:endParaRPr lang="en-GB" u="sng" dirty="0" smtClean="0"/>
          </a:p>
          <a:p>
            <a:pPr lvl="2"/>
            <a:r>
              <a:rPr lang="en-GB" b="1" dirty="0" err="1" smtClean="0"/>
              <a:t>Aptana</a:t>
            </a:r>
            <a:r>
              <a:rPr lang="en-GB" b="1" dirty="0" smtClean="0"/>
              <a:t> studio 3 </a:t>
            </a:r>
            <a:r>
              <a:rPr lang="en-GB" u="sng" dirty="0">
                <a:hlinkClick r:id="rId4"/>
              </a:rPr>
              <a:t>http://</a:t>
            </a:r>
            <a:r>
              <a:rPr lang="en-GB" u="sng" dirty="0" smtClean="0">
                <a:hlinkClick r:id="rId4"/>
              </a:rPr>
              <a:t>www.aptana.com/products/studio3/download.html</a:t>
            </a:r>
            <a:r>
              <a:rPr lang="en-GB" dirty="0" smtClean="0"/>
              <a:t>  (multiplatform, free)</a:t>
            </a:r>
          </a:p>
          <a:p>
            <a:pPr marL="0" lvl="0" indent="0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22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Practical info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Literature:	</a:t>
            </a:r>
            <a:r>
              <a:rPr lang="en-GB" sz="2000" b="1" dirty="0"/>
              <a:t> </a:t>
            </a:r>
            <a:endParaRPr lang="en-GB" sz="2000" b="1" dirty="0" smtClean="0"/>
          </a:p>
          <a:p>
            <a:pPr lvl="1"/>
            <a:r>
              <a:rPr lang="en-GB" sz="2100" dirty="0" smtClean="0"/>
              <a:t>(FREE)</a:t>
            </a:r>
            <a:r>
              <a:rPr lang="en-GB" sz="2100" b="1" dirty="0" smtClean="0"/>
              <a:t> Eloquent JavaScript second edition </a:t>
            </a:r>
            <a:r>
              <a:rPr lang="da-DK" sz="2100" dirty="0" smtClean="0">
                <a:hlinkClick r:id="rId2"/>
              </a:rPr>
              <a:t>http</a:t>
            </a:r>
            <a:r>
              <a:rPr lang="da-DK" sz="2100" dirty="0">
                <a:hlinkClick r:id="rId2"/>
              </a:rPr>
              <a:t>://eloquentjavascript.net/</a:t>
            </a:r>
            <a:r>
              <a:rPr lang="da-DK" sz="2100" dirty="0"/>
              <a:t>  (ELO</a:t>
            </a:r>
            <a:r>
              <a:rPr lang="da-DK" sz="2100" dirty="0" smtClean="0"/>
              <a:t>)</a:t>
            </a:r>
          </a:p>
          <a:p>
            <a:pPr lvl="1"/>
            <a:r>
              <a:rPr lang="en-GB" sz="2100" b="1" dirty="0"/>
              <a:t>Learning jQuery, </a:t>
            </a:r>
            <a:r>
              <a:rPr lang="en-GB" sz="2100" b="1" dirty="0" smtClean="0"/>
              <a:t>Forth </a:t>
            </a:r>
            <a:r>
              <a:rPr lang="en-GB" sz="2100" b="1" dirty="0"/>
              <a:t>Edition </a:t>
            </a:r>
            <a:r>
              <a:rPr lang="en-GB" sz="2100" dirty="0">
                <a:hlinkClick r:id="rId3"/>
              </a:rPr>
              <a:t>https://</a:t>
            </a:r>
            <a:r>
              <a:rPr lang="en-GB" sz="2100" dirty="0" smtClean="0">
                <a:hlinkClick r:id="rId3"/>
              </a:rPr>
              <a:t>www.packtpub.com/web-development/learning-jquery-fourth-edition</a:t>
            </a:r>
            <a:r>
              <a:rPr lang="en-GB" sz="2100" dirty="0" smtClean="0"/>
              <a:t> </a:t>
            </a:r>
            <a:endParaRPr lang="en-GB" sz="2100" dirty="0"/>
          </a:p>
          <a:p>
            <a:pPr lvl="1"/>
            <a:r>
              <a:rPr lang="en-US" sz="2100" b="1" dirty="0" smtClean="0"/>
              <a:t>Responsive </a:t>
            </a:r>
            <a:r>
              <a:rPr lang="en-US" sz="2100" b="1" dirty="0"/>
              <a:t>Web Design with </a:t>
            </a:r>
            <a:r>
              <a:rPr lang="en-US" sz="2100" b="1" dirty="0" smtClean="0"/>
              <a:t>jQuery</a:t>
            </a:r>
            <a:r>
              <a:rPr lang="en-US" sz="2100" b="1" dirty="0"/>
              <a:t> </a:t>
            </a:r>
            <a:r>
              <a:rPr lang="en-US" sz="2100" dirty="0">
                <a:hlinkClick r:id="rId4"/>
              </a:rPr>
              <a:t>https://</a:t>
            </a:r>
            <a:r>
              <a:rPr lang="en-US" sz="2100" dirty="0" smtClean="0">
                <a:hlinkClick r:id="rId4"/>
              </a:rPr>
              <a:t>www.packtpub.com/web-development/responsive-web-design-jquery</a:t>
            </a:r>
            <a:r>
              <a:rPr lang="en-US" sz="2100" dirty="0" smtClean="0"/>
              <a:t> </a:t>
            </a:r>
            <a:endParaRPr lang="da-DK" sz="2000" dirty="0" smtClean="0"/>
          </a:p>
          <a:p>
            <a:r>
              <a:rPr lang="da-DK" sz="2800" dirty="0" smtClean="0"/>
              <a:t>Communication</a:t>
            </a:r>
            <a:r>
              <a:rPr lang="da-DK" sz="2800" dirty="0"/>
              <a:t>: </a:t>
            </a:r>
            <a:r>
              <a:rPr lang="da-DK" sz="2800" dirty="0" smtClean="0"/>
              <a:t>(on top of BlackBoard)</a:t>
            </a:r>
            <a:endParaRPr lang="da-DK" sz="2800" dirty="0"/>
          </a:p>
          <a:p>
            <a:pPr lvl="1"/>
            <a:r>
              <a:rPr lang="da-DK" sz="2100" dirty="0">
                <a:solidFill>
                  <a:srgbClr val="FF0000"/>
                </a:solidFill>
              </a:rPr>
              <a:t>… </a:t>
            </a:r>
            <a:r>
              <a:rPr lang="da-DK" sz="2100" b="1" dirty="0" smtClean="0">
                <a:solidFill>
                  <a:srgbClr val="FF0000"/>
                </a:solidFill>
              </a:rPr>
              <a:t>dropbox?</a:t>
            </a:r>
            <a:endParaRPr lang="da-DK" sz="2100" dirty="0" smtClean="0">
              <a:solidFill>
                <a:srgbClr val="FF0000"/>
              </a:solidFill>
            </a:endParaRPr>
          </a:p>
          <a:p>
            <a:r>
              <a:rPr lang="da-DK" sz="2800" dirty="0" smtClean="0">
                <a:solidFill>
                  <a:srgbClr val="00B050"/>
                </a:solidFill>
              </a:rPr>
              <a:t>Other </a:t>
            </a:r>
            <a:r>
              <a:rPr lang="da-DK" sz="2800" dirty="0">
                <a:solidFill>
                  <a:srgbClr val="00B050"/>
                </a:solidFill>
              </a:rPr>
              <a:t>stuff / questions? ;)</a:t>
            </a:r>
          </a:p>
          <a:p>
            <a:endParaRPr lang="da-DK" sz="2500" dirty="0"/>
          </a:p>
          <a:p>
            <a:endParaRPr lang="da-DK" sz="2400" dirty="0"/>
          </a:p>
          <a:p>
            <a:pPr lvl="0"/>
            <a:endParaRPr lang="en-GB" dirty="0" smtClean="0"/>
          </a:p>
          <a:p>
            <a:pPr lvl="1"/>
            <a:endParaRPr lang="en-GB" dirty="0" smtClean="0"/>
          </a:p>
          <a:p>
            <a:pPr lvl="0"/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35" y="3645024"/>
            <a:ext cx="4762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950" y="1844824"/>
            <a:ext cx="430935" cy="561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950" y="2666236"/>
            <a:ext cx="4699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304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Tasks, delivery and exam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37392"/>
            <a:ext cx="8229600" cy="4525963"/>
          </a:xfrm>
        </p:spPr>
        <p:txBody>
          <a:bodyPr>
            <a:normAutofit/>
          </a:bodyPr>
          <a:lstStyle/>
          <a:p>
            <a:r>
              <a:rPr lang="da-DK" sz="2800" dirty="0" smtClean="0"/>
              <a:t>Tasks during the course: 1 delivery </a:t>
            </a:r>
            <a:r>
              <a:rPr lang="da-DK" sz="2800" dirty="0" smtClean="0"/>
              <a:t>(in May)</a:t>
            </a:r>
            <a:endParaRPr lang="da-DK" sz="2800" dirty="0" smtClean="0"/>
          </a:p>
          <a:p>
            <a:r>
              <a:rPr lang="da-DK" sz="2800" dirty="0" smtClean="0"/>
              <a:t>Individual oral exam with external censor. Graded.</a:t>
            </a:r>
          </a:p>
          <a:p>
            <a:endParaRPr lang="da-DK" sz="2800" dirty="0"/>
          </a:p>
          <a:p>
            <a:endParaRPr lang="da-DK" sz="2800" dirty="0" smtClean="0"/>
          </a:p>
          <a:p>
            <a:endParaRPr lang="da-DK" sz="2800" dirty="0"/>
          </a:p>
          <a:p>
            <a:r>
              <a:rPr lang="da-DK" sz="2800" i="1" dirty="0" smtClean="0"/>
              <a:t>We will use an </a:t>
            </a:r>
            <a:r>
              <a:rPr lang="da-DK" sz="2800" b="1" i="1" dirty="0" smtClean="0"/>
              <a:t>ongoing exercise </a:t>
            </a:r>
            <a:r>
              <a:rPr lang="da-DK" sz="2800" i="1" dirty="0" smtClean="0"/>
              <a:t>as </a:t>
            </a:r>
            <a:r>
              <a:rPr lang="da-DK" sz="2800" b="1" i="1" dirty="0" smtClean="0"/>
              <a:t>theme</a:t>
            </a:r>
            <a:r>
              <a:rPr lang="da-DK" sz="2800" i="1" dirty="0" smtClean="0"/>
              <a:t>:</a:t>
            </a:r>
          </a:p>
          <a:p>
            <a:pPr marL="0" indent="0">
              <a:buNone/>
            </a:pPr>
            <a:r>
              <a:rPr lang="en-GB" sz="2800" i="1" dirty="0" smtClean="0"/>
              <a:t>	</a:t>
            </a:r>
            <a:r>
              <a:rPr lang="en-GB" sz="2400" dirty="0" smtClean="0"/>
              <a:t>see the </a:t>
            </a:r>
            <a:r>
              <a:rPr lang="en-GB" sz="2400" dirty="0" err="1" smtClean="0">
                <a:solidFill>
                  <a:schemeClr val="tx2"/>
                </a:solidFill>
              </a:rPr>
              <a:t>Quiz_R_Us</a:t>
            </a:r>
            <a:r>
              <a:rPr lang="en-GB" sz="2400" dirty="0"/>
              <a:t> </a:t>
            </a:r>
            <a:r>
              <a:rPr lang="en-GB" sz="2400" dirty="0" smtClean="0"/>
              <a:t>folder</a:t>
            </a:r>
            <a:endParaRPr lang="en-GB" sz="2400" dirty="0"/>
          </a:p>
        </p:txBody>
      </p:sp>
      <p:sp>
        <p:nvSpPr>
          <p:cNvPr id="4" name="Down Arrow 3"/>
          <p:cNvSpPr/>
          <p:nvPr/>
        </p:nvSpPr>
        <p:spPr>
          <a:xfrm>
            <a:off x="3657600" y="2819400"/>
            <a:ext cx="685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797152"/>
            <a:ext cx="259080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101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delivery and the exam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/>
              <a:t>Will be:</a:t>
            </a:r>
          </a:p>
          <a:p>
            <a:pPr lvl="1"/>
            <a:r>
              <a:rPr lang="da-DK" dirty="0" smtClean="0"/>
              <a:t>1 delivery of few tasks</a:t>
            </a:r>
          </a:p>
          <a:p>
            <a:pPr lvl="2"/>
            <a:r>
              <a:rPr lang="da-DK" dirty="0" smtClean="0"/>
              <a:t>late </a:t>
            </a:r>
            <a:r>
              <a:rPr lang="da-DK" dirty="0" smtClean="0"/>
              <a:t>May, </a:t>
            </a:r>
            <a:r>
              <a:rPr lang="da-DK" dirty="0" smtClean="0"/>
              <a:t>all related to the </a:t>
            </a:r>
            <a:r>
              <a:rPr lang="en-US" dirty="0" smtClean="0"/>
              <a:t>ongoing problem</a:t>
            </a:r>
          </a:p>
          <a:p>
            <a:pPr lvl="2"/>
            <a:r>
              <a:rPr lang="en-US" dirty="0" smtClean="0"/>
              <a:t>deliver </a:t>
            </a:r>
            <a:r>
              <a:rPr lang="en-US" dirty="0"/>
              <a:t>your </a:t>
            </a:r>
            <a:r>
              <a:rPr lang="en-US" i="1" dirty="0"/>
              <a:t>individual</a:t>
            </a:r>
            <a:r>
              <a:rPr lang="en-US" b="1" dirty="0"/>
              <a:t> </a:t>
            </a:r>
            <a:r>
              <a:rPr lang="en-US" dirty="0"/>
              <a:t>set </a:t>
            </a:r>
            <a:r>
              <a:rPr lang="en-US" dirty="0"/>
              <a:t>of </a:t>
            </a:r>
            <a:r>
              <a:rPr lang="en-US" dirty="0" smtClean="0"/>
              <a:t>tasks, get it approved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-&gt; </a:t>
            </a:r>
            <a:r>
              <a:rPr lang="en-US" dirty="0"/>
              <a:t>access to </a:t>
            </a:r>
            <a:r>
              <a:rPr lang="en-US" dirty="0" smtClean="0"/>
              <a:t>exam</a:t>
            </a:r>
          </a:p>
          <a:p>
            <a:pPr lvl="2"/>
            <a:r>
              <a:rPr lang="da-DK" dirty="0"/>
              <a:t>I will provide </a:t>
            </a:r>
            <a:r>
              <a:rPr lang="da-DK" dirty="0" smtClean="0"/>
              <a:t>few minimal requirements that each task should contain to be OK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xam: </a:t>
            </a:r>
          </a:p>
          <a:p>
            <a:pPr lvl="2"/>
            <a:r>
              <a:rPr lang="en-US" dirty="0" smtClean="0"/>
              <a:t>20 minutes (including exam, decision over the mark)</a:t>
            </a:r>
          </a:p>
          <a:p>
            <a:pPr lvl="2"/>
            <a:r>
              <a:rPr lang="en-US" dirty="0" smtClean="0"/>
              <a:t>students receive 3 questions 1 week before the exam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ach student selects 1 question (randomly) at the exam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tudents should use their approved tasks to answer the question (as examples)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146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My part of </a:t>
            </a:r>
            <a:r>
              <a:rPr lang="da-DK" dirty="0" smtClean="0"/>
              <a:t>the contents</a:t>
            </a:r>
            <a:endParaRPr lang="en-GB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5969739" y="1349307"/>
            <a:ext cx="1085659" cy="1719653"/>
            <a:chOff x="7010400" y="1295010"/>
            <a:chExt cx="1085659" cy="171965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1676400"/>
              <a:ext cx="1085659" cy="1338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7075714" y="1295010"/>
              <a:ext cx="769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 smtClean="0"/>
                <a:t>server</a:t>
              </a:r>
              <a:endParaRPr lang="en-GB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1929" y="1434548"/>
            <a:ext cx="2264141" cy="1310018"/>
            <a:chOff x="304800" y="1337099"/>
            <a:chExt cx="2264141" cy="1310018"/>
          </a:xfrm>
        </p:grpSpPr>
        <p:sp>
          <p:nvSpPr>
            <p:cNvPr id="5" name="TextBox 4"/>
            <p:cNvSpPr txBox="1"/>
            <p:nvPr/>
          </p:nvSpPr>
          <p:spPr>
            <a:xfrm>
              <a:off x="823680" y="1337099"/>
              <a:ext cx="700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 smtClean="0"/>
                <a:t>client</a:t>
              </a:r>
              <a:endParaRPr lang="en-GB" dirty="0"/>
            </a:p>
          </p:txBody>
        </p:sp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631684"/>
              <a:ext cx="2264141" cy="1015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304800" y="3016111"/>
            <a:ext cx="441608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a-DK" sz="1600" i="1" dirty="0" smtClean="0"/>
              <a:t>HTML5, CSS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a-DK" sz="1600" dirty="0" smtClean="0"/>
              <a:t>Javascript, </a:t>
            </a:r>
            <a:r>
              <a:rPr lang="da-DK" sz="1600" i="1" dirty="0" smtClean="0"/>
              <a:t>DOM</a:t>
            </a:r>
            <a:endParaRPr lang="da-DK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a-DK" sz="1600" dirty="0"/>
              <a:t>Responsive design =&gt; multiple clients &amp; devices</a:t>
            </a:r>
          </a:p>
          <a:p>
            <a:pPr marL="285750" indent="-285750">
              <a:buFont typeface="Arial" pitchFamily="34" charset="0"/>
              <a:buChar char="•"/>
            </a:pPr>
            <a:endParaRPr lang="da-DK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a-DK" sz="1600" dirty="0" smtClean="0"/>
              <a:t>Events/Callbacks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a-DK" sz="1600" dirty="0" smtClean="0"/>
              <a:t>Persistence: JSON and localstorage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a-DK" sz="1600" dirty="0" smtClean="0"/>
              <a:t>JQuery =&gt; </a:t>
            </a:r>
            <a:r>
              <a:rPr lang="da-DK" sz="1600" i="1" dirty="0" smtClean="0"/>
              <a:t>fancy </a:t>
            </a:r>
            <a:r>
              <a:rPr lang="da-DK" sz="1600" dirty="0" smtClean="0"/>
              <a:t>DOM manipulations</a:t>
            </a:r>
          </a:p>
          <a:p>
            <a:endParaRPr lang="da-DK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a-DK" sz="1600" dirty="0" smtClean="0"/>
              <a:t>Data exchange c/s , Ajax </a:t>
            </a:r>
            <a:r>
              <a:rPr lang="da-DK" sz="1600" dirty="0"/>
              <a:t>and </a:t>
            </a:r>
            <a:r>
              <a:rPr lang="da-DK" sz="1600" dirty="0" smtClean="0"/>
              <a:t>serialization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a-DK" sz="1600" dirty="0" smtClean="0"/>
              <a:t>Unit </a:t>
            </a:r>
            <a:r>
              <a:rPr lang="da-DK" sz="1600" dirty="0"/>
              <a:t>testing, </a:t>
            </a:r>
            <a:r>
              <a:rPr lang="da-DK" sz="1600" dirty="0" smtClean="0"/>
              <a:t>assertions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a-DK" sz="1600" dirty="0" smtClean="0"/>
              <a:t>Design patterns (e.g. Model-View-Controller)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15000" y="3113673"/>
            <a:ext cx="18094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a-DK" sz="1600" dirty="0" smtClean="0">
                <a:solidFill>
                  <a:srgbClr val="FF0000"/>
                </a:solidFill>
              </a:rPr>
              <a:t>Apache / Wamp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a-DK" sz="1600" dirty="0" smtClean="0">
                <a:solidFill>
                  <a:srgbClr val="FF0000"/>
                </a:solidFill>
              </a:rPr>
              <a:t>PHP5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a-DK" sz="1600" dirty="0" smtClean="0">
                <a:solidFill>
                  <a:srgbClr val="FF0000"/>
                </a:solidFill>
              </a:rPr>
              <a:t>DB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a-DK" sz="1600" dirty="0" smtClean="0">
                <a:solidFill>
                  <a:srgbClr val="FF0000"/>
                </a:solidFill>
              </a:rPr>
              <a:t>Java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a-DK" sz="1600" dirty="0">
                <a:solidFill>
                  <a:srgbClr val="FF0000"/>
                </a:solidFill>
              </a:rPr>
              <a:t>n</a:t>
            </a:r>
            <a:r>
              <a:rPr lang="da-DK" sz="1600" dirty="0" smtClean="0">
                <a:solidFill>
                  <a:srgbClr val="FF0000"/>
                </a:solidFill>
              </a:rPr>
              <a:t>ode.js</a:t>
            </a:r>
            <a:endParaRPr lang="da-DK" sz="1600" dirty="0">
              <a:solidFill>
                <a:srgbClr val="FF0000"/>
              </a:solidFill>
            </a:endParaRPr>
          </a:p>
        </p:txBody>
      </p:sp>
      <p:sp>
        <p:nvSpPr>
          <p:cNvPr id="3" name="Left-Right Arrow 2"/>
          <p:cNvSpPr/>
          <p:nvPr/>
        </p:nvSpPr>
        <p:spPr>
          <a:xfrm>
            <a:off x="3275856" y="2050351"/>
            <a:ext cx="2160240" cy="504056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9" y="25287"/>
            <a:ext cx="599461" cy="745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686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Lectures</a:t>
            </a:r>
            <a:br>
              <a:rPr lang="da-DK" dirty="0" smtClean="0"/>
            </a:br>
            <a:r>
              <a:rPr lang="da-DK" sz="2700" dirty="0" smtClean="0"/>
              <a:t>(more or less)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intro - </a:t>
            </a:r>
            <a:r>
              <a:rPr lang="en-US" sz="2000" dirty="0" err="1"/>
              <a:t>pensum</a:t>
            </a:r>
            <a:r>
              <a:rPr lang="en-US" sz="2000" dirty="0"/>
              <a:t>, recall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, Quiz-R-Us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javascript</a:t>
            </a:r>
            <a:r>
              <a:rPr lang="en-US" sz="2000" dirty="0" smtClean="0"/>
              <a:t> </a:t>
            </a:r>
            <a:r>
              <a:rPr lang="en-US" sz="2000" dirty="0"/>
              <a:t>- strings, array, objects, arrays of </a:t>
            </a:r>
            <a:r>
              <a:rPr lang="en-US" sz="2000" dirty="0" smtClean="0"/>
              <a:t>objects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responsive1 - mobile first, wireframes, flex grids, navigation, fonts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responsive2 - tables, optimization for mobile pages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j</a:t>
            </a:r>
            <a:r>
              <a:rPr lang="en-US" sz="2000" dirty="0" err="1" smtClean="0"/>
              <a:t>avascript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DOM, </a:t>
            </a:r>
            <a:r>
              <a:rPr lang="en-US" sz="2000" dirty="0" err="1" smtClean="0"/>
              <a:t>jQuery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jQuery</a:t>
            </a:r>
            <a:r>
              <a:rPr lang="en-US" sz="2000" dirty="0" smtClean="0"/>
              <a:t> and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</a:t>
            </a:r>
            <a:r>
              <a:rPr lang="en-US" sz="2000" dirty="0"/>
              <a:t>-</a:t>
            </a:r>
            <a:r>
              <a:rPr lang="en-US" sz="2000" dirty="0" smtClean="0"/>
              <a:t> persistency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advanced </a:t>
            </a:r>
            <a:r>
              <a:rPr lang="en-US" sz="2000" dirty="0" err="1" smtClean="0"/>
              <a:t>jQuery</a:t>
            </a:r>
            <a:r>
              <a:rPr lang="en-US" sz="2000" dirty="0" smtClean="0"/>
              <a:t> - DOM traversing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advanced </a:t>
            </a:r>
            <a:r>
              <a:rPr lang="en-US" sz="2000" dirty="0" err="1" smtClean="0"/>
              <a:t>jQuery</a:t>
            </a:r>
            <a:r>
              <a:rPr lang="en-US" sz="2000" dirty="0" smtClean="0"/>
              <a:t> – animations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advanced </a:t>
            </a:r>
            <a:r>
              <a:rPr lang="en-US" sz="2000" dirty="0" err="1"/>
              <a:t>jQuery</a:t>
            </a:r>
            <a:r>
              <a:rPr lang="en-US" sz="2000" dirty="0"/>
              <a:t> – </a:t>
            </a:r>
            <a:r>
              <a:rPr lang="en-US" sz="2000" dirty="0" smtClean="0"/>
              <a:t>AJAX, deferred objects, promises </a:t>
            </a:r>
            <a:r>
              <a:rPr lang="en-US" sz="2000" b="1" dirty="0" smtClean="0"/>
              <a:t>[ </a:t>
            </a:r>
            <a:r>
              <a:rPr lang="en-US" sz="2000" b="1" dirty="0"/>
              <a:t>+ task set delivery]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MVC - intro to angular</a:t>
            </a:r>
            <a:endParaRPr lang="en-US" sz="20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i="1" dirty="0" smtClean="0"/>
              <a:t>Preparation for the exam</a:t>
            </a:r>
            <a:endParaRPr lang="en-US" sz="2000" i="1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9038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m.cdn.blog.hu/fu/fuggohirugynokseg/image/fishlappingdance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764" y="2042048"/>
            <a:ext cx="3878460" cy="299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476672"/>
            <a:ext cx="4206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b="1" dirty="0" smtClean="0"/>
              <a:t>And now for something ... </a:t>
            </a:r>
            <a:r>
              <a:rPr lang="da-DK" sz="2000" b="1" dirty="0"/>
              <a:t>d</a:t>
            </a:r>
            <a:r>
              <a:rPr lang="da-DK" sz="2000" b="1" dirty="0" smtClean="0"/>
              <a:t>ifferent ;) 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48955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853</Words>
  <Application>Microsoft Office PowerPoint</Application>
  <PresentationFormat>On-screen Show (4:3)</PresentationFormat>
  <Paragraphs>209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Kontortema</vt:lpstr>
      <vt:lpstr>Distributed Programming - introduction -</vt:lpstr>
      <vt:lpstr>2 teachers</vt:lpstr>
      <vt:lpstr>Practical info</vt:lpstr>
      <vt:lpstr>Practical info</vt:lpstr>
      <vt:lpstr>Tasks, delivery and exam</vt:lpstr>
      <vt:lpstr>The delivery and the exam</vt:lpstr>
      <vt:lpstr>My part of the contents</vt:lpstr>
      <vt:lpstr>Lectures (more or less)</vt:lpstr>
      <vt:lpstr>PowerPoint Presentation</vt:lpstr>
      <vt:lpstr>JavaScript review</vt:lpstr>
      <vt:lpstr>JavaScript review</vt:lpstr>
      <vt:lpstr>Let’s skip chapters 1 and 2 (ELO)…</vt:lpstr>
      <vt:lpstr>Chpt 3 (ELO): functions</vt:lpstr>
      <vt:lpstr>How to find out functions (and data)? Top-down analysis</vt:lpstr>
      <vt:lpstr>Top-down</vt:lpstr>
      <vt:lpstr>Top-down</vt:lpstr>
      <vt:lpstr>Top-down</vt:lpstr>
      <vt:lpstr>Top-down</vt:lpstr>
      <vt:lpstr>How to find out functions (and data)? Top-down analysis</vt:lpstr>
      <vt:lpstr>Next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Valente</dc:creator>
  <cp:lastModifiedBy>Andrea</cp:lastModifiedBy>
  <cp:revision>302</cp:revision>
  <dcterms:created xsi:type="dcterms:W3CDTF">2015-08-17T09:37:08Z</dcterms:created>
  <dcterms:modified xsi:type="dcterms:W3CDTF">2017-02-01T13:14:14Z</dcterms:modified>
</cp:coreProperties>
</file>