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61" r:id="rId9"/>
    <p:sldId id="262" r:id="rId10"/>
    <p:sldId id="266" r:id="rId11"/>
    <p:sldId id="267" r:id="rId12"/>
    <p:sldId id="268" r:id="rId13"/>
    <p:sldId id="276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forin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Programming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i="1" dirty="0" smtClean="0"/>
              <a:t>lecture 2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1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400" b="1" dirty="0" smtClean="0">
                <a:latin typeface="+mj-lt"/>
                <a:cs typeface="Arial" pitchFamily="34" charset="0"/>
              </a:rPr>
              <a:t>Heterogeneous</a:t>
            </a:r>
            <a:r>
              <a:rPr lang="en-US" sz="4400" dirty="0" smtClean="0">
                <a:latin typeface="+mj-lt"/>
                <a:cs typeface="Arial" pitchFamily="34" charset="0"/>
              </a:rPr>
              <a:t> and </a:t>
            </a:r>
            <a:r>
              <a:rPr lang="en-US" sz="4400" b="1" dirty="0" smtClean="0">
                <a:latin typeface="+mj-lt"/>
                <a:cs typeface="Arial" pitchFamily="34" charset="0"/>
              </a:rPr>
              <a:t>nested arrays</a:t>
            </a:r>
            <a:br>
              <a:rPr lang="en-US" sz="4400" b="1" dirty="0" smtClean="0">
                <a:latin typeface="+mj-lt"/>
                <a:cs typeface="Arial" pitchFamily="34" charset="0"/>
              </a:rPr>
            </a:br>
            <a:r>
              <a:rPr lang="en-US" sz="2400" dirty="0" smtClean="0">
                <a:latin typeface="+mj-lt"/>
                <a:cs typeface="Arial" pitchFamily="34" charset="0"/>
              </a:rPr>
              <a:t>(for data modeling)</a:t>
            </a:r>
            <a:endParaRPr lang="en-GB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sz="2400" dirty="0" smtClean="0">
                <a:solidFill>
                  <a:schemeClr val="tx2"/>
                </a:solidFill>
              </a:rPr>
              <a:t>heterogenoeus</a:t>
            </a:r>
            <a:r>
              <a:rPr lang="da-DK" sz="2400" dirty="0" smtClean="0"/>
              <a:t> arrays: elements are of different type </a:t>
            </a:r>
          </a:p>
          <a:p>
            <a:pPr lvl="1"/>
            <a:r>
              <a:rPr lang="da-DK" sz="2000" dirty="0" smtClean="0"/>
              <a:t>see </a:t>
            </a:r>
            <a:r>
              <a:rPr lang="da-DK" sz="2000" b="1" dirty="0" smtClean="0"/>
              <a:t>example02_3.html</a:t>
            </a:r>
            <a:endParaRPr lang="da-DK" sz="2000" dirty="0" smtClean="0"/>
          </a:p>
          <a:p>
            <a:pPr lvl="1"/>
            <a:r>
              <a:rPr lang="da-DK" sz="2000" dirty="0" smtClean="0"/>
              <a:t>1 element of an array can be even another array! (</a:t>
            </a:r>
            <a:r>
              <a:rPr lang="da-DK" sz="2000" b="1" dirty="0" smtClean="0"/>
              <a:t>nested</a:t>
            </a:r>
            <a:r>
              <a:rPr lang="da-DK" sz="2000" dirty="0" smtClean="0"/>
              <a:t> arrays)</a:t>
            </a:r>
          </a:p>
          <a:p>
            <a:r>
              <a:rPr lang="da-DK" sz="2400" b="1" dirty="0" smtClean="0"/>
              <a:t>Using arrays to model data. Example: </a:t>
            </a:r>
            <a:r>
              <a:rPr lang="da-DK" sz="2400" dirty="0" smtClean="0"/>
              <a:t>A person has many dogs, each dog has a name and </a:t>
            </a:r>
            <a:r>
              <a:rPr lang="da-DK" sz="2400" dirty="0"/>
              <a:t>a </a:t>
            </a:r>
            <a:r>
              <a:rPr lang="da-DK" sz="2400" dirty="0" smtClean="0"/>
              <a:t>breed. There are many people, and each person has a name and a birthday.</a:t>
            </a:r>
          </a:p>
          <a:p>
            <a:endParaRPr lang="da-DK" sz="2400" dirty="0" smtClean="0"/>
          </a:p>
          <a:p>
            <a:pPr marL="457200" lvl="1" indent="0">
              <a:buNone/>
            </a:pPr>
            <a:r>
              <a:rPr lang="da-DK" sz="1600" dirty="0" smtClean="0">
                <a:latin typeface="Lucida Console" pitchFamily="49" charset="0"/>
              </a:rPr>
              <a:t>var </a:t>
            </a:r>
            <a:r>
              <a:rPr lang="da-DK" sz="1600" dirty="0">
                <a:latin typeface="Lucida Console" pitchFamily="49" charset="0"/>
              </a:rPr>
              <a:t>aDog = </a:t>
            </a:r>
            <a:r>
              <a:rPr lang="da-DK" sz="1600" dirty="0" smtClean="0">
                <a:solidFill>
                  <a:srgbClr val="FF0000"/>
                </a:solidFill>
                <a:latin typeface="Lucida Console" pitchFamily="49" charset="0"/>
              </a:rPr>
              <a:t>["</a:t>
            </a:r>
            <a:r>
              <a:rPr lang="da-DK" sz="1600" dirty="0">
                <a:solidFill>
                  <a:srgbClr val="FF0000"/>
                </a:solidFill>
                <a:latin typeface="Lucida Console" pitchFamily="49" charset="0"/>
              </a:rPr>
              <a:t>fido","cocker"]</a:t>
            </a:r>
            <a:r>
              <a:rPr lang="da-DK" sz="1600" dirty="0">
                <a:latin typeface="Lucida Console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a-DK" sz="1600" dirty="0">
                <a:latin typeface="Lucida Console" pitchFamily="49" charset="0"/>
              </a:rPr>
              <a:t>var aPerson = </a:t>
            </a:r>
            <a:r>
              <a:rPr lang="da-DK" sz="1600" dirty="0">
                <a:solidFill>
                  <a:schemeClr val="accent1"/>
                </a:solidFill>
                <a:latin typeface="Lucida Console" pitchFamily="49" charset="0"/>
              </a:rPr>
              <a:t>["Andrea",[27,08], [ aDog ] ]</a:t>
            </a:r>
            <a:r>
              <a:rPr lang="da-DK" sz="1600" dirty="0">
                <a:latin typeface="Lucida Console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da-DK" sz="1600" dirty="0">
                <a:latin typeface="Lucida Console" pitchFamily="49" charset="0"/>
              </a:rPr>
              <a:t>var people = </a:t>
            </a:r>
            <a:r>
              <a:rPr lang="da-DK" sz="1600" dirty="0" smtClean="0">
                <a:latin typeface="Lucida Console" pitchFamily="49" charset="0"/>
              </a:rPr>
              <a:t>[ </a:t>
            </a:r>
            <a:r>
              <a:rPr lang="da-DK" sz="1600" dirty="0" smtClean="0">
                <a:solidFill>
                  <a:schemeClr val="accent1"/>
                </a:solidFill>
                <a:latin typeface="Lucida Console" pitchFamily="49" charset="0"/>
              </a:rPr>
              <a:t>aPerson</a:t>
            </a:r>
            <a:r>
              <a:rPr lang="da-DK" sz="1600" dirty="0">
                <a:latin typeface="Lucida Console" pitchFamily="49" charset="0"/>
              </a:rPr>
              <a:t>, </a:t>
            </a:r>
            <a:r>
              <a:rPr lang="da-DK" sz="1600" dirty="0">
                <a:solidFill>
                  <a:schemeClr val="accent1"/>
                </a:solidFill>
                <a:latin typeface="Lucida Console" pitchFamily="49" charset="0"/>
              </a:rPr>
              <a:t>["Alex",[21,12], </a:t>
            </a:r>
            <a:r>
              <a:rPr lang="da-DK" sz="1600" dirty="0" smtClean="0">
                <a:solidFill>
                  <a:schemeClr val="accent1"/>
                </a:solidFill>
                <a:latin typeface="Lucida Console" pitchFamily="49" charset="0"/>
              </a:rPr>
              <a:t/>
            </a:r>
            <a:br>
              <a:rPr lang="da-DK" sz="1600" dirty="0" smtClean="0">
                <a:solidFill>
                  <a:schemeClr val="accent1"/>
                </a:solidFill>
                <a:latin typeface="Lucida Console" pitchFamily="49" charset="0"/>
              </a:rPr>
            </a:br>
            <a:r>
              <a:rPr lang="da-DK" sz="1600" dirty="0" smtClean="0">
                <a:solidFill>
                  <a:schemeClr val="accent1"/>
                </a:solidFill>
                <a:latin typeface="Lucida Console" pitchFamily="49" charset="0"/>
              </a:rPr>
              <a:t>   </a:t>
            </a:r>
            <a:r>
              <a:rPr lang="da-DK" sz="1600" dirty="0" smtClean="0">
                <a:solidFill>
                  <a:schemeClr val="accent6"/>
                </a:solidFill>
                <a:latin typeface="Lucida Console" pitchFamily="49" charset="0"/>
              </a:rPr>
              <a:t>[</a:t>
            </a:r>
            <a:r>
              <a:rPr lang="da-DK" sz="16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Lucida Console" pitchFamily="49" charset="0"/>
              </a:rPr>
              <a:t>["fuffi","terrier"]</a:t>
            </a:r>
            <a:r>
              <a:rPr lang="da-DK" sz="1600" dirty="0">
                <a:solidFill>
                  <a:schemeClr val="accent1"/>
                </a:solidFill>
                <a:latin typeface="Lucida Console" pitchFamily="49" charset="0"/>
              </a:rPr>
              <a:t>,</a:t>
            </a:r>
            <a:r>
              <a:rPr lang="da-DK" sz="1600" dirty="0">
                <a:solidFill>
                  <a:srgbClr val="FF0000"/>
                </a:solidFill>
                <a:latin typeface="Lucida Console" pitchFamily="49" charset="0"/>
              </a:rPr>
              <a:t>["bob","boxer"]</a:t>
            </a:r>
            <a:r>
              <a:rPr lang="da-DK" sz="16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da-DK" sz="1600" dirty="0">
                <a:solidFill>
                  <a:schemeClr val="accent6"/>
                </a:solidFill>
                <a:latin typeface="Lucida Console" pitchFamily="49" charset="0"/>
              </a:rPr>
              <a:t>]</a:t>
            </a:r>
            <a:r>
              <a:rPr lang="da-DK" sz="1600" dirty="0">
                <a:solidFill>
                  <a:schemeClr val="accent1"/>
                </a:solidFill>
                <a:latin typeface="Lucida Console" pitchFamily="49" charset="0"/>
              </a:rPr>
              <a:t> ]</a:t>
            </a:r>
            <a:r>
              <a:rPr lang="da-DK" sz="1600" dirty="0">
                <a:latin typeface="Lucida Console" pitchFamily="49" charset="0"/>
              </a:rPr>
              <a:t> </a:t>
            </a:r>
            <a:r>
              <a:rPr lang="da-DK" sz="1600" dirty="0" smtClean="0">
                <a:latin typeface="Lucida Console" pitchFamily="49" charset="0"/>
              </a:rPr>
              <a:t>];</a:t>
            </a:r>
          </a:p>
          <a:p>
            <a:pPr marL="457200" lvl="1" indent="0">
              <a:buNone/>
            </a:pPr>
            <a:endParaRPr lang="da-DK" sz="1600" dirty="0" smtClean="0">
              <a:latin typeface="Lucida Console" pitchFamily="49" charset="0"/>
            </a:endParaRPr>
          </a:p>
          <a:p>
            <a:r>
              <a:rPr lang="da-DK" sz="2400" dirty="0" smtClean="0"/>
              <a:t>How to </a:t>
            </a:r>
            <a:r>
              <a:rPr lang="da-DK" sz="2400" b="1" dirty="0" smtClean="0"/>
              <a:t>access and process the data</a:t>
            </a:r>
            <a:r>
              <a:rPr lang="da-DK" sz="2400" dirty="0" smtClean="0"/>
              <a:t> in these nested arrays?</a:t>
            </a:r>
          </a:p>
          <a:p>
            <a:pPr lvl="1"/>
            <a:r>
              <a:rPr lang="da-DK" sz="2000" dirty="0" smtClean="0"/>
              <a:t>see </a:t>
            </a:r>
            <a:r>
              <a:rPr lang="da-DK" sz="2000" b="1" dirty="0" smtClean="0"/>
              <a:t>example02_4.html</a:t>
            </a:r>
          </a:p>
          <a:p>
            <a:pPr lvl="1"/>
            <a:r>
              <a:rPr lang="da-DK" sz="2000" dirty="0" smtClean="0"/>
              <a:t>before </a:t>
            </a:r>
            <a:r>
              <a:rPr lang="da-DK" sz="2000" dirty="0" smtClean="0"/>
              <a:t>Object-Orientation this was a common way to model data</a:t>
            </a:r>
          </a:p>
        </p:txBody>
      </p:sp>
    </p:spTree>
    <p:extLst>
      <p:ext uri="{BB962C8B-B14F-4D97-AF65-F5344CB8AC3E}">
        <p14:creationId xmlns:p14="http://schemas.microsoft.com/office/powerpoint/2010/main" val="90995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Arrays</a:t>
            </a:r>
            <a:r>
              <a:rPr lang="da-DK" dirty="0" smtClean="0">
                <a:solidFill>
                  <a:srgbClr val="FF0000"/>
                </a:solidFill>
              </a:rPr>
              <a:t/>
            </a:r>
            <a:br>
              <a:rPr lang="da-DK" dirty="0" smtClean="0">
                <a:solidFill>
                  <a:srgbClr val="FF0000"/>
                </a:solidFill>
              </a:rPr>
            </a:br>
            <a:r>
              <a:rPr lang="da-DK" sz="3100" dirty="0" smtClean="0">
                <a:solidFill>
                  <a:srgbClr val="FF0000"/>
                </a:solidFill>
              </a:rPr>
              <a:t>- exercise -</a:t>
            </a:r>
            <a:endParaRPr lang="en-GB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  <a:latin typeface="+mj-lt"/>
              </a:rPr>
              <a:t>Work in pairs on a copy of the file</a:t>
            </a:r>
          </a:p>
          <a:p>
            <a:pPr marL="0" indent="0">
              <a:buNone/>
            </a:pPr>
            <a:r>
              <a:rPr lang="en-GB" sz="2800" i="1" dirty="0" smtClean="0">
                <a:solidFill>
                  <a:srgbClr val="FF0000"/>
                </a:solidFill>
                <a:latin typeface="+mj-lt"/>
              </a:rPr>
              <a:t>   </a:t>
            </a:r>
            <a:r>
              <a:rPr lang="en-GB" sz="2800" i="1" dirty="0" smtClean="0">
                <a:solidFill>
                  <a:schemeClr val="tx2"/>
                </a:solidFill>
                <a:latin typeface="+mj-lt"/>
              </a:rPr>
              <a:t>example02_4.html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FF0000"/>
                </a:solidFill>
                <a:latin typeface="+mj-lt"/>
              </a:rPr>
              <a:t>A) Change the code to represent the fact that each dog has a weight in kilograms:</a:t>
            </a:r>
          </a:p>
          <a:p>
            <a:pPr lvl="1"/>
            <a:r>
              <a:rPr lang="da-DK" sz="2400" b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da-DK" sz="2400" b="1" dirty="0" smtClean="0">
                <a:solidFill>
                  <a:srgbClr val="FF0000"/>
                </a:solidFill>
                <a:latin typeface="+mj-lt"/>
              </a:rPr>
              <a:t>ido</a:t>
            </a:r>
            <a:r>
              <a:rPr lang="da-DK" sz="2400" dirty="0" smtClean="0">
                <a:solidFill>
                  <a:srgbClr val="FF0000"/>
                </a:solidFill>
                <a:latin typeface="+mj-lt"/>
              </a:rPr>
              <a:t> weights 22 kg</a:t>
            </a:r>
          </a:p>
          <a:p>
            <a:pPr lvl="1"/>
            <a:r>
              <a:rPr lang="da-DK" sz="2400" b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da-DK" sz="2400" b="1" dirty="0" smtClean="0">
                <a:solidFill>
                  <a:srgbClr val="FF0000"/>
                </a:solidFill>
                <a:latin typeface="+mj-lt"/>
              </a:rPr>
              <a:t>uffi</a:t>
            </a:r>
            <a:r>
              <a:rPr lang="da-DK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a-DK" sz="2400" dirty="0">
                <a:solidFill>
                  <a:srgbClr val="FF0000"/>
                </a:solidFill>
                <a:latin typeface="+mj-lt"/>
              </a:rPr>
              <a:t>weights </a:t>
            </a:r>
            <a:r>
              <a:rPr lang="da-DK" sz="2400" dirty="0" smtClean="0">
                <a:solidFill>
                  <a:srgbClr val="FF0000"/>
                </a:solidFill>
                <a:latin typeface="+mj-lt"/>
              </a:rPr>
              <a:t>34 </a:t>
            </a:r>
            <a:r>
              <a:rPr lang="da-DK" sz="2400" dirty="0">
                <a:solidFill>
                  <a:srgbClr val="FF0000"/>
                </a:solidFill>
                <a:latin typeface="+mj-lt"/>
              </a:rPr>
              <a:t>kg</a:t>
            </a:r>
          </a:p>
          <a:p>
            <a:pPr lvl="1"/>
            <a:r>
              <a:rPr lang="da-DK" sz="2400" dirty="0" smtClean="0">
                <a:solidFill>
                  <a:srgbClr val="FF0000"/>
                </a:solidFill>
                <a:latin typeface="+mj-lt"/>
              </a:rPr>
              <a:t>and </a:t>
            </a:r>
            <a:r>
              <a:rPr lang="da-DK" sz="2400" b="1" dirty="0" smtClean="0">
                <a:solidFill>
                  <a:srgbClr val="FF0000"/>
                </a:solidFill>
                <a:latin typeface="+mj-lt"/>
              </a:rPr>
              <a:t>bob</a:t>
            </a:r>
            <a:r>
              <a:rPr lang="da-DK" sz="2400" dirty="0" smtClean="0">
                <a:solidFill>
                  <a:srgbClr val="FF0000"/>
                </a:solidFill>
                <a:latin typeface="+mj-lt"/>
              </a:rPr>
              <a:t> weights 18 kg</a:t>
            </a:r>
          </a:p>
          <a:p>
            <a:pPr marL="0" indent="0">
              <a:buNone/>
            </a:pPr>
            <a:r>
              <a:rPr lang="da-DK" sz="2800" dirty="0">
                <a:solidFill>
                  <a:srgbClr val="FF0000"/>
                </a:solidFill>
                <a:latin typeface="+mj-lt"/>
              </a:rPr>
              <a:t>a</a:t>
            </a:r>
            <a:r>
              <a:rPr lang="da-DK" sz="2800" dirty="0" smtClean="0">
                <a:solidFill>
                  <a:srgbClr val="FF0000"/>
                </a:solidFill>
                <a:latin typeface="+mj-lt"/>
              </a:rPr>
              <a:t>ssign each dog in your array its own weight.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FF0000"/>
                </a:solidFill>
                <a:latin typeface="+mj-lt"/>
              </a:rPr>
              <a:t>B) Change the inner for loop to print the weight of each dog, together with their name and breed</a:t>
            </a:r>
            <a:endParaRPr lang="da-DK" sz="28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9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“Values </a:t>
            </a:r>
            <a:r>
              <a:rPr lang="en-US" sz="2400" dirty="0">
                <a:solidFill>
                  <a:schemeClr val="tx2"/>
                </a:solidFill>
              </a:rPr>
              <a:t>of the type </a:t>
            </a:r>
            <a:r>
              <a:rPr lang="en-US" sz="2400" i="1" dirty="0">
                <a:solidFill>
                  <a:schemeClr val="tx2"/>
                </a:solidFill>
              </a:rPr>
              <a:t>object</a:t>
            </a:r>
            <a:r>
              <a:rPr lang="en-US" sz="2400" dirty="0">
                <a:solidFill>
                  <a:schemeClr val="tx2"/>
                </a:solidFill>
              </a:rPr>
              <a:t> are arbitrary collections of properties, and we can add or remove these properties as we please</a:t>
            </a:r>
            <a:r>
              <a:rPr lang="en-US" sz="2400" dirty="0" smtClean="0">
                <a:solidFill>
                  <a:schemeClr val="tx2"/>
                </a:solidFill>
              </a:rPr>
              <a:t>.” [ELO </a:t>
            </a:r>
            <a:r>
              <a:rPr lang="en-US" sz="2400" dirty="0" err="1" smtClean="0">
                <a:solidFill>
                  <a:schemeClr val="tx2"/>
                </a:solidFill>
              </a:rPr>
              <a:t>chpt</a:t>
            </a:r>
            <a:r>
              <a:rPr lang="en-US" sz="2400" dirty="0" smtClean="0">
                <a:solidFill>
                  <a:schemeClr val="tx2"/>
                </a:solidFill>
              </a:rPr>
              <a:t> 4]</a:t>
            </a:r>
          </a:p>
          <a:p>
            <a:r>
              <a:rPr lang="en-US" sz="2400" dirty="0" smtClean="0"/>
              <a:t>Declare/initialize an object</a:t>
            </a:r>
          </a:p>
          <a:p>
            <a:r>
              <a:rPr lang="en-US" sz="2400" dirty="0" smtClean="0"/>
              <a:t>Add and remove properties</a:t>
            </a:r>
          </a:p>
          <a:p>
            <a:pPr lvl="1"/>
            <a:r>
              <a:rPr lang="en-US" sz="1800" dirty="0" smtClean="0"/>
              <a:t>What about non-existing properties?</a:t>
            </a:r>
          </a:p>
          <a:p>
            <a:pPr lvl="1"/>
            <a:r>
              <a:rPr lang="en-US" sz="1800" dirty="0" smtClean="0"/>
              <a:t>See </a:t>
            </a:r>
            <a:r>
              <a:rPr lang="en-US" sz="1800" dirty="0" smtClean="0">
                <a:solidFill>
                  <a:schemeClr val="tx2"/>
                </a:solidFill>
              </a:rPr>
              <a:t>example03_1.html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Mutability -&gt; </a:t>
            </a:r>
            <a:r>
              <a:rPr lang="en-US" sz="2400" b="1" dirty="0" smtClean="0"/>
              <a:t>aliasing</a:t>
            </a:r>
            <a:r>
              <a:rPr lang="en-US" sz="2400" dirty="0" smtClean="0"/>
              <a:t> or “2 variables referring to the same object” </a:t>
            </a:r>
            <a:r>
              <a:rPr lang="en-US" sz="1800" dirty="0" smtClean="0">
                <a:solidFill>
                  <a:schemeClr val="tx2"/>
                </a:solidFill>
              </a:rPr>
              <a:t>example03_2.html</a:t>
            </a:r>
            <a:endParaRPr lang="en-US" sz="2400" dirty="0" smtClean="0"/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JavaScript’s</a:t>
            </a:r>
            <a:r>
              <a:rPr lang="en-US" sz="1800" dirty="0">
                <a:solidFill>
                  <a:schemeClr val="tx2"/>
                </a:solidFill>
              </a:rPr>
              <a:t> == operator, when comparing objects, will return true only if both objects are precisely the same </a:t>
            </a:r>
            <a:r>
              <a:rPr lang="en-US" sz="1800" dirty="0" smtClean="0">
                <a:solidFill>
                  <a:schemeClr val="tx2"/>
                </a:solidFill>
              </a:rPr>
              <a:t>piece of data in the memory</a:t>
            </a:r>
          </a:p>
        </p:txBody>
      </p:sp>
    </p:spTree>
    <p:extLst>
      <p:ext uri="{BB962C8B-B14F-4D97-AF65-F5344CB8AC3E}">
        <p14:creationId xmlns:p14="http://schemas.microsoft.com/office/powerpoint/2010/main" val="219782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2400" i="1" dirty="0" err="1" smtClean="0"/>
              <a:t>typeof</a:t>
            </a:r>
            <a:r>
              <a:rPr lang="en-GB" sz="2400" i="1" dirty="0" smtClean="0"/>
              <a:t> </a:t>
            </a:r>
            <a:r>
              <a:rPr lang="en-GB" sz="2400" dirty="0" smtClean="0"/>
              <a:t>operator -&gt; </a:t>
            </a:r>
            <a:r>
              <a:rPr lang="en-US" sz="2400" dirty="0" smtClean="0">
                <a:solidFill>
                  <a:schemeClr val="tx2"/>
                </a:solidFill>
              </a:rPr>
              <a:t>example03_3.html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Initialize and apply functions to objects </a:t>
            </a:r>
          </a:p>
          <a:p>
            <a:pPr marL="742950" lvl="2" indent="-342900"/>
            <a:r>
              <a:rPr lang="en-US" sz="2000" dirty="0" smtClean="0"/>
              <a:t>a </a:t>
            </a:r>
            <a:r>
              <a:rPr lang="en-US" sz="2000" dirty="0"/>
              <a:t>banana has a color and a </a:t>
            </a:r>
            <a:r>
              <a:rPr lang="en-US" sz="2000" dirty="0" smtClean="0"/>
              <a:t>price: I use an object to model a banana, and a few functions to print and modify the bananas in my program</a:t>
            </a:r>
            <a:br>
              <a:rPr lang="en-US" sz="2000" dirty="0" smtClean="0"/>
            </a:br>
            <a:r>
              <a:rPr lang="en-US" sz="2000" dirty="0" smtClean="0"/>
              <a:t>	-&gt; </a:t>
            </a:r>
            <a:r>
              <a:rPr lang="en-US" sz="2000" dirty="0" smtClean="0">
                <a:solidFill>
                  <a:schemeClr val="tx2"/>
                </a:solidFill>
              </a:rPr>
              <a:t>example03_4.html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8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Objects as </a:t>
            </a:r>
            <a:r>
              <a:rPr lang="da-DK" i="1" dirty="0" smtClean="0"/>
              <a:t>maps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“Objects </a:t>
            </a:r>
            <a:r>
              <a:rPr lang="en-US" sz="2400" dirty="0">
                <a:solidFill>
                  <a:schemeClr val="tx2"/>
                </a:solidFill>
              </a:rPr>
              <a:t>can also serve as </a:t>
            </a:r>
            <a:r>
              <a:rPr lang="en-US" sz="2400" b="1" dirty="0">
                <a:solidFill>
                  <a:schemeClr val="tx2"/>
                </a:solidFill>
              </a:rPr>
              <a:t>maps, associating values with names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in</a:t>
            </a:r>
            <a:r>
              <a:rPr lang="en-US" sz="2400" dirty="0">
                <a:solidFill>
                  <a:schemeClr val="tx2"/>
                </a:solidFill>
              </a:rPr>
              <a:t> operator can be used to find out whether an object contains a property with a given name. 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chemeClr val="tx2"/>
                </a:solidFill>
              </a:rPr>
              <a:t>same keyword can also be used in a for loop (</a:t>
            </a:r>
            <a:r>
              <a:rPr lang="en-US" sz="2400" i="1" dirty="0">
                <a:solidFill>
                  <a:schemeClr val="tx2"/>
                </a:solidFill>
              </a:rPr>
              <a:t>for (</a:t>
            </a:r>
            <a:r>
              <a:rPr lang="en-US" sz="2400" i="1" dirty="0" err="1">
                <a:solidFill>
                  <a:schemeClr val="tx2"/>
                </a:solidFill>
              </a:rPr>
              <a:t>var</a:t>
            </a:r>
            <a:r>
              <a:rPr lang="en-US" sz="2400" i="1" dirty="0">
                <a:solidFill>
                  <a:schemeClr val="tx2"/>
                </a:solidFill>
              </a:rPr>
              <a:t> name in object)</a:t>
            </a:r>
            <a:r>
              <a:rPr lang="en-US" sz="2400" dirty="0">
                <a:solidFill>
                  <a:schemeClr val="tx2"/>
                </a:solidFill>
              </a:rPr>
              <a:t>) to loop over an object’s properties</a:t>
            </a:r>
            <a:r>
              <a:rPr lang="en-US" sz="2400" dirty="0" smtClean="0">
                <a:solidFill>
                  <a:schemeClr val="tx2"/>
                </a:solidFill>
              </a:rPr>
              <a:t>.” </a:t>
            </a:r>
            <a:r>
              <a:rPr lang="en-US" sz="2400" dirty="0" smtClean="0"/>
              <a:t>[ELO]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See </a:t>
            </a:r>
            <a:r>
              <a:rPr lang="en-US" sz="2400" dirty="0" smtClean="0">
                <a:solidFill>
                  <a:schemeClr val="tx2"/>
                </a:solidFill>
              </a:rPr>
              <a:t>example03_5.html</a:t>
            </a:r>
          </a:p>
          <a:p>
            <a:pPr marL="742950" lvl="2" indent="-342900"/>
            <a:r>
              <a:rPr lang="en-US" sz="2000" dirty="0" smtClean="0"/>
              <a:t>Note: this program uses the</a:t>
            </a:r>
            <a:r>
              <a:rPr lang="en-US" sz="2000" b="1" dirty="0" smtClean="0"/>
              <a:t> for-in </a:t>
            </a:r>
            <a:r>
              <a:rPr lang="en-US" sz="2000" dirty="0" smtClean="0"/>
              <a:t>statement </a:t>
            </a:r>
            <a:r>
              <a:rPr lang="en-US" sz="20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sz="2000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chemeClr val="tx2"/>
                </a:solidFill>
                <a:hlinkClick r:id="rId2"/>
              </a:rPr>
              <a:t>www.w3schools.com/jsref/jsref_forin.asp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</a:p>
          <a:p>
            <a:pPr marL="742950" lvl="2" indent="-342900"/>
            <a:endParaRPr lang="en-US" sz="2000" dirty="0">
              <a:solidFill>
                <a:schemeClr val="tx2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How would you add the new pair “</a:t>
            </a:r>
            <a:r>
              <a:rPr lang="en-US" dirty="0" err="1" smtClean="0">
                <a:solidFill>
                  <a:srgbClr val="FF0000"/>
                </a:solidFill>
              </a:rPr>
              <a:t>hi”,”ciao</a:t>
            </a:r>
            <a:r>
              <a:rPr lang="en-US" dirty="0" smtClean="0">
                <a:solidFill>
                  <a:srgbClr val="FF0000"/>
                </a:solidFill>
              </a:rPr>
              <a:t>” to the dictionary?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2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Modeling and processing </a:t>
            </a:r>
            <a:r>
              <a:rPr lang="da-DK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Arrays of </a:t>
            </a:r>
            <a:r>
              <a:rPr lang="da-DK" sz="2800" dirty="0" smtClean="0"/>
              <a:t>objects -&gt; see ELO squirrel example: </a:t>
            </a:r>
          </a:p>
          <a:p>
            <a:pPr lvl="1"/>
            <a:r>
              <a:rPr lang="da-DK" sz="2400" dirty="0" smtClean="0">
                <a:solidFill>
                  <a:schemeClr val="tx2"/>
                </a:solidFill>
              </a:rPr>
              <a:t>example04_1.html</a:t>
            </a:r>
          </a:p>
          <a:p>
            <a:pPr lvl="1"/>
            <a:r>
              <a:rPr lang="da-DK" sz="2400" dirty="0" smtClean="0">
                <a:solidFill>
                  <a:schemeClr val="tx2"/>
                </a:solidFill>
              </a:rPr>
              <a:t>example04_2.html</a:t>
            </a:r>
            <a:endParaRPr lang="en-GB" sz="2400" dirty="0" smtClean="0">
              <a:solidFill>
                <a:schemeClr val="tx2"/>
              </a:solidFill>
            </a:endParaRPr>
          </a:p>
          <a:p>
            <a:pPr lvl="1"/>
            <a:endParaRPr lang="da-DK" sz="2000" dirty="0">
              <a:solidFill>
                <a:schemeClr val="tx2"/>
              </a:solidFill>
            </a:endParaRPr>
          </a:p>
          <a:p>
            <a:r>
              <a:rPr lang="da-DK" sz="2800" dirty="0" smtClean="0"/>
              <a:t>A simpler example: an array of car objects</a:t>
            </a:r>
          </a:p>
          <a:p>
            <a:pPr lvl="1"/>
            <a:r>
              <a:rPr lang="da-DK" sz="2400" dirty="0" smtClean="0">
                <a:solidFill>
                  <a:schemeClr val="tx2"/>
                </a:solidFill>
              </a:rPr>
              <a:t>example04_3.html</a:t>
            </a:r>
            <a:endParaRPr lang="en-GB" sz="2400" dirty="0">
              <a:solidFill>
                <a:schemeClr val="tx2"/>
              </a:solidFill>
            </a:endParaRPr>
          </a:p>
          <a:p>
            <a:pPr lvl="1"/>
            <a:endParaRPr lang="da-DK" sz="24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2146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Today’s task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rgbClr val="FF0000"/>
                </a:solidFill>
              </a:rPr>
              <a:t>Work in pairs on</a:t>
            </a:r>
            <a:r>
              <a:rPr lang="en-GB" sz="2800" dirty="0" smtClean="0"/>
              <a:t> </a:t>
            </a:r>
            <a:r>
              <a:rPr lang="en-GB" sz="2800" dirty="0" err="1" smtClean="0"/>
              <a:t>QuizzesTask</a:t>
            </a:r>
            <a:r>
              <a:rPr lang="en-GB" sz="2800" dirty="0" smtClean="0"/>
              <a:t> </a:t>
            </a:r>
            <a:r>
              <a:rPr lang="en-GB" sz="2800" dirty="0"/>
              <a:t>(folder </a:t>
            </a:r>
            <a:r>
              <a:rPr lang="en-GB" sz="2000" dirty="0">
                <a:solidFill>
                  <a:schemeClr val="tx2"/>
                </a:solidFill>
              </a:rPr>
              <a:t>05 </a:t>
            </a:r>
            <a:r>
              <a:rPr lang="en-GB" sz="2000" dirty="0" err="1" smtClean="0">
                <a:solidFill>
                  <a:schemeClr val="tx2"/>
                </a:solidFill>
              </a:rPr>
              <a:t>quizzes_task</a:t>
            </a:r>
            <a:r>
              <a:rPr lang="en-GB" sz="2800" dirty="0" smtClean="0"/>
              <a:t>)</a:t>
            </a:r>
            <a:endParaRPr lang="en-US" sz="2800" b="1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254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lecture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</a:t>
            </a:r>
            <a:r>
              <a:rPr lang="da-DK" dirty="0" smtClean="0"/>
              <a:t>inish </a:t>
            </a:r>
            <a:r>
              <a:rPr lang="da-DK" dirty="0" err="1" smtClean="0"/>
              <a:t>today’s</a:t>
            </a:r>
            <a:r>
              <a:rPr lang="da-DK" dirty="0" smtClean="0"/>
              <a:t> </a:t>
            </a:r>
            <a:r>
              <a:rPr lang="da-DK" dirty="0" err="1" smtClean="0"/>
              <a:t>task</a:t>
            </a:r>
            <a:endParaRPr lang="da-DK" dirty="0" smtClean="0"/>
          </a:p>
          <a:p>
            <a:r>
              <a:rPr lang="da-DK" dirty="0" smtClean="0">
                <a:solidFill>
                  <a:srgbClr val="FF0000"/>
                </a:solidFill>
              </a:rPr>
              <a:t>Read from </a:t>
            </a:r>
            <a:r>
              <a:rPr lang="en-US" dirty="0" smtClean="0">
                <a:solidFill>
                  <a:srgbClr val="FF0000"/>
                </a:solidFill>
              </a:rPr>
              <a:t>book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i="1" dirty="0">
                <a:solidFill>
                  <a:srgbClr val="FF0000"/>
                </a:solidFill>
              </a:rPr>
              <a:t>"Responsive Web Design with jQuery</a:t>
            </a:r>
            <a:r>
              <a:rPr lang="en-US" i="1" dirty="0" smtClean="0">
                <a:solidFill>
                  <a:srgbClr val="FF0000"/>
                </a:solidFill>
              </a:rPr>
              <a:t>"</a:t>
            </a:r>
            <a:endParaRPr lang="da-DK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chapters </a:t>
            </a:r>
            <a:r>
              <a:rPr lang="en-US" dirty="0">
                <a:solidFill>
                  <a:srgbClr val="FF0000"/>
                </a:solidFill>
              </a:rPr>
              <a:t>1,2 and 3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(and we will only cover the intro of chapters </a:t>
            </a:r>
            <a:r>
              <a:rPr lang="en-US" dirty="0">
                <a:solidFill>
                  <a:srgbClr val="FF0000"/>
                </a:solidFill>
              </a:rPr>
              <a:t>4 and </a:t>
            </a:r>
            <a:r>
              <a:rPr lang="en-US" dirty="0" smtClean="0">
                <a:solidFill>
                  <a:srgbClr val="FF0000"/>
                </a:solidFill>
              </a:rPr>
              <a:t>5)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48989"/>
            <a:ext cx="1695450" cy="208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21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Modeling data</a:t>
            </a:r>
          </a:p>
          <a:p>
            <a:r>
              <a:rPr lang="da-DK" dirty="0" smtClean="0"/>
              <a:t>Strings, mutable/immutable types</a:t>
            </a:r>
          </a:p>
          <a:p>
            <a:r>
              <a:rPr lang="da-DK" dirty="0" smtClean="0"/>
              <a:t>Array</a:t>
            </a:r>
          </a:p>
          <a:p>
            <a:r>
              <a:rPr lang="da-DK" dirty="0" smtClean="0"/>
              <a:t>Objects</a:t>
            </a:r>
          </a:p>
          <a:p>
            <a:r>
              <a:rPr lang="da-DK" dirty="0" smtClean="0"/>
              <a:t>Modeling and </a:t>
            </a:r>
            <a:r>
              <a:rPr lang="da-DK" dirty="0" err="1" smtClean="0"/>
              <a:t>processing</a:t>
            </a:r>
            <a:r>
              <a:rPr lang="da-DK" dirty="0" smtClean="0"/>
              <a:t> data </a:t>
            </a:r>
          </a:p>
          <a:p>
            <a:pPr lvl="1"/>
            <a:r>
              <a:rPr lang="da-DK" dirty="0"/>
              <a:t>a</a:t>
            </a:r>
            <a:r>
              <a:rPr lang="da-DK" dirty="0" smtClean="0"/>
              <a:t>nd arrays of </a:t>
            </a:r>
            <a:r>
              <a:rPr lang="da-DK" dirty="0" err="1" smtClean="0"/>
              <a:t>objects</a:t>
            </a:r>
            <a:endParaRPr lang="da-DK" dirty="0" smtClean="0"/>
          </a:p>
          <a:p>
            <a:endParaRPr lang="da-DK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7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Modeling </a:t>
            </a:r>
            <a:r>
              <a:rPr lang="da-DK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da-DK" sz="2800" dirty="0" smtClean="0"/>
              <a:t>Example: the were-squirrel in ELO chpt 4</a:t>
            </a:r>
          </a:p>
          <a:p>
            <a:pPr lvl="1"/>
            <a:r>
              <a:rPr lang="da-DK" sz="2400" dirty="0"/>
              <a:t>h</a:t>
            </a:r>
            <a:r>
              <a:rPr lang="da-DK" sz="2400" dirty="0" smtClean="0"/>
              <a:t>ow to represent the journal?</a:t>
            </a:r>
          </a:p>
          <a:p>
            <a:pPr lvl="1"/>
            <a:r>
              <a:rPr lang="da-DK" sz="2400" dirty="0" smtClean="0"/>
              <a:t>(so that it is eays to extract information later</a:t>
            </a:r>
            <a:r>
              <a:rPr lang="da-DK" sz="2400" dirty="0" smtClean="0"/>
              <a:t>? </a:t>
            </a:r>
            <a:r>
              <a:rPr lang="da-DK" sz="2400" i="1" u="sng" dirty="0" smtClean="0"/>
              <a:t>See later on</a:t>
            </a:r>
            <a:r>
              <a:rPr lang="da-DK" sz="2400" dirty="0" smtClean="0"/>
              <a:t>)</a:t>
            </a:r>
            <a:endParaRPr lang="da-DK" sz="2400" dirty="0" smtClean="0"/>
          </a:p>
          <a:p>
            <a:r>
              <a:rPr lang="da-DK" sz="2800" b="1" dirty="0" smtClean="0"/>
              <a:t>Central question in data modeling:</a:t>
            </a:r>
          </a:p>
          <a:p>
            <a:pPr lvl="1"/>
            <a:r>
              <a:rPr lang="da-DK" sz="2400" dirty="0" smtClean="0"/>
              <a:t>what type of values to use to represent my problem’s variables?</a:t>
            </a:r>
          </a:p>
          <a:p>
            <a:r>
              <a:rPr lang="da-DK" sz="2800" dirty="0" smtClean="0">
                <a:solidFill>
                  <a:srgbClr val="00B050"/>
                </a:solidFill>
              </a:rPr>
              <a:t>So far we know: </a:t>
            </a:r>
            <a:r>
              <a:rPr lang="da-DK" sz="2800" b="1" dirty="0" smtClean="0"/>
              <a:t>numbers</a:t>
            </a:r>
            <a:r>
              <a:rPr lang="da-DK" sz="2800" dirty="0" smtClean="0"/>
              <a:t> (int and float), </a:t>
            </a:r>
            <a:r>
              <a:rPr lang="da-DK" sz="2800" b="1" dirty="0" smtClean="0"/>
              <a:t>boolean</a:t>
            </a:r>
            <a:r>
              <a:rPr lang="da-DK" sz="2800" dirty="0" smtClean="0"/>
              <a:t> values, </a:t>
            </a:r>
            <a:r>
              <a:rPr lang="da-DK" sz="2800" b="1" dirty="0" err="1" smtClean="0"/>
              <a:t>string</a:t>
            </a:r>
            <a:r>
              <a:rPr lang="da-DK" sz="2800" dirty="0" smtClean="0"/>
              <a:t> (like ”ape”) and </a:t>
            </a:r>
            <a:r>
              <a:rPr lang="da-DK" sz="2800" dirty="0" err="1" smtClean="0"/>
              <a:t>special</a:t>
            </a:r>
            <a:r>
              <a:rPr lang="da-DK" sz="2800" dirty="0" smtClean="0"/>
              <a:t> values </a:t>
            </a:r>
            <a:r>
              <a:rPr lang="en-GB" sz="2800" b="1" i="1" dirty="0" smtClean="0"/>
              <a:t>undefined</a:t>
            </a:r>
            <a:r>
              <a:rPr lang="en-GB" sz="2800" dirty="0" smtClean="0"/>
              <a:t> and </a:t>
            </a:r>
            <a:r>
              <a:rPr lang="en-GB" sz="2800" b="1" i="1" dirty="0" smtClean="0"/>
              <a:t>null</a:t>
            </a:r>
          </a:p>
          <a:p>
            <a:r>
              <a:rPr lang="da-DK" sz="2800" i="1" dirty="0" smtClean="0"/>
              <a:t>Today we will cover </a:t>
            </a:r>
            <a:r>
              <a:rPr lang="da-DK" sz="2800" i="1" dirty="0" smtClean="0"/>
              <a:t>more about strings, but also: </a:t>
            </a:r>
            <a:br>
              <a:rPr lang="da-DK" sz="2800" i="1" dirty="0" smtClean="0"/>
            </a:br>
            <a:r>
              <a:rPr lang="da-DK" sz="2800" i="1" dirty="0" smtClean="0"/>
              <a:t>	arrays </a:t>
            </a:r>
            <a:r>
              <a:rPr lang="da-DK" sz="2800" i="1" dirty="0" smtClean="0"/>
              <a:t>and objects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89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“… numbers</a:t>
            </a:r>
            <a:r>
              <a:rPr lang="en-US" sz="2400" dirty="0">
                <a:solidFill>
                  <a:schemeClr val="tx2"/>
                </a:solidFill>
              </a:rPr>
              <a:t>, strings, and Booleans, are all </a:t>
            </a:r>
            <a:r>
              <a:rPr lang="en-US" sz="2400" i="1" dirty="0" smtClean="0">
                <a:solidFill>
                  <a:schemeClr val="tx2"/>
                </a:solidFill>
              </a:rPr>
              <a:t>immutable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You can combine them and derive new values from them, but when you take a specific string value, that value will always remain the </a:t>
            </a:r>
            <a:r>
              <a:rPr lang="en-US" sz="2400" dirty="0" smtClean="0">
                <a:solidFill>
                  <a:schemeClr val="tx2"/>
                </a:solidFill>
              </a:rPr>
              <a:t>same” </a:t>
            </a:r>
            <a:r>
              <a:rPr lang="en-US" sz="2400" dirty="0"/>
              <a:t>[ELO </a:t>
            </a:r>
            <a:r>
              <a:rPr lang="en-US" sz="2400" dirty="0" err="1"/>
              <a:t>chpt</a:t>
            </a:r>
            <a:r>
              <a:rPr lang="en-US" sz="2400" dirty="0"/>
              <a:t> 4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r>
              <a:rPr lang="da-DK" sz="2400" dirty="0" err="1" smtClean="0"/>
              <a:t>Example</a:t>
            </a:r>
            <a:r>
              <a:rPr lang="da-DK" sz="2400" dirty="0" smtClean="0"/>
              <a:t>: </a:t>
            </a:r>
          </a:p>
          <a:p>
            <a:pPr marL="0" indent="0">
              <a:buNone/>
            </a:pPr>
            <a:r>
              <a:rPr lang="da-DK" sz="1600" dirty="0">
                <a:latin typeface="Lucida Console" pitchFamily="49" charset="0"/>
              </a:rPr>
              <a:t>	</a:t>
            </a:r>
            <a:r>
              <a:rPr lang="da-DK" sz="1600" dirty="0" smtClean="0">
                <a:latin typeface="Lucida Console" pitchFamily="49" charset="0"/>
              </a:rPr>
              <a:t>var a = 10;</a:t>
            </a:r>
          </a:p>
          <a:p>
            <a:pPr marL="0" indent="0">
              <a:buNone/>
            </a:pPr>
            <a:r>
              <a:rPr lang="da-DK" sz="1600" dirty="0">
                <a:latin typeface="Lucida Console" pitchFamily="49" charset="0"/>
              </a:rPr>
              <a:t>	</a:t>
            </a:r>
            <a:r>
              <a:rPr lang="da-DK" sz="1600" dirty="0" smtClean="0">
                <a:latin typeface="Lucida Console" pitchFamily="49" charset="0"/>
              </a:rPr>
              <a:t>var b = a;</a:t>
            </a:r>
            <a:endParaRPr lang="da-DK" sz="1600" i="1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da-DK" sz="1600" dirty="0" smtClean="0">
                <a:latin typeface="Lucida Console" pitchFamily="49" charset="0"/>
              </a:rPr>
              <a:t>	a = a + 1;</a:t>
            </a:r>
          </a:p>
          <a:p>
            <a:pPr marL="0" indent="0">
              <a:buNone/>
            </a:pPr>
            <a:r>
              <a:rPr lang="da-DK" sz="1600" dirty="0">
                <a:latin typeface="Lucida Console" pitchFamily="49" charset="0"/>
              </a:rPr>
              <a:t>	</a:t>
            </a:r>
            <a:r>
              <a:rPr lang="da-DK" sz="1600" dirty="0" smtClean="0">
                <a:latin typeface="Lucida Console" pitchFamily="49" charset="0"/>
              </a:rPr>
              <a:t>console.log( a , b );</a:t>
            </a:r>
          </a:p>
          <a:p>
            <a:pPr marL="0" indent="0">
              <a:buNone/>
            </a:pPr>
            <a:endParaRPr lang="da-DK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sz="2000" dirty="0" err="1" smtClean="0">
                <a:solidFill>
                  <a:srgbClr val="FF0000"/>
                </a:solidFill>
              </a:rPr>
              <a:t>What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>
                <a:solidFill>
                  <a:srgbClr val="FF0000"/>
                </a:solidFill>
              </a:rPr>
              <a:t>happens </a:t>
            </a:r>
            <a:r>
              <a:rPr lang="en-US" sz="2000" dirty="0">
                <a:solidFill>
                  <a:srgbClr val="FF0000"/>
                </a:solidFill>
              </a:rPr>
              <a:t>when </a:t>
            </a:r>
            <a:r>
              <a:rPr lang="en-US" sz="2000" dirty="0" smtClean="0">
                <a:solidFill>
                  <a:srgbClr val="FF0000"/>
                </a:solidFill>
              </a:rPr>
              <a:t>here? What will be printed on the console?</a:t>
            </a:r>
            <a:endParaRPr lang="da-DK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4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/>
              <a:t>Test the </a:t>
            </a:r>
            <a:r>
              <a:rPr lang="da-DK" sz="2400" dirty="0" err="1" smtClean="0"/>
              <a:t>example</a:t>
            </a:r>
            <a:r>
              <a:rPr lang="da-DK" sz="2400" dirty="0" smtClean="0"/>
              <a:t> with </a:t>
            </a:r>
            <a:r>
              <a:rPr lang="da-DK" sz="2400" dirty="0" err="1" smtClean="0"/>
              <a:t>numbers</a:t>
            </a:r>
            <a:r>
              <a:rPr lang="da-DK" sz="2400" dirty="0" smtClean="0"/>
              <a:t> (</a:t>
            </a:r>
            <a:r>
              <a:rPr lang="da-DK" sz="2400" b="1" dirty="0" smtClean="0"/>
              <a:t>example01_1.html</a:t>
            </a:r>
            <a:r>
              <a:rPr lang="da-DK" sz="2400" dirty="0" smtClean="0"/>
              <a:t>).</a:t>
            </a:r>
            <a:endParaRPr lang="da-DK" sz="1600" i="1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da-DK" sz="2400" dirty="0" smtClean="0"/>
              <a:t>The same is true for strings... </a:t>
            </a:r>
            <a:r>
              <a:rPr lang="da-DK" sz="2400" b="1" dirty="0" smtClean="0"/>
              <a:t/>
            </a:r>
            <a:br>
              <a:rPr lang="da-DK" sz="2400" b="1" dirty="0" smtClean="0"/>
            </a:br>
            <a:endParaRPr lang="da-DK" sz="2400" b="1" dirty="0" smtClean="0"/>
          </a:p>
          <a:p>
            <a:pPr marL="0" indent="0">
              <a:buNone/>
            </a:pPr>
            <a:r>
              <a:rPr lang="da-DK" sz="2400" dirty="0" err="1" smtClean="0">
                <a:solidFill>
                  <a:srgbClr val="FF0000"/>
                </a:solidFill>
              </a:rPr>
              <a:t>What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>
                <a:solidFill>
                  <a:srgbClr val="FF0000"/>
                </a:solidFill>
              </a:rPr>
              <a:t>happens </a:t>
            </a:r>
            <a:r>
              <a:rPr lang="en-US" sz="2400" dirty="0">
                <a:solidFill>
                  <a:srgbClr val="FF0000"/>
                </a:solidFill>
              </a:rPr>
              <a:t>when passing immutable parameters to a function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da-DK" sz="2000" dirty="0" err="1"/>
              <a:t>s</a:t>
            </a:r>
            <a:r>
              <a:rPr lang="da-DK" sz="2000" dirty="0" err="1" smtClean="0"/>
              <a:t>ee</a:t>
            </a:r>
            <a:r>
              <a:rPr lang="da-DK" sz="2000" dirty="0" smtClean="0"/>
              <a:t> </a:t>
            </a:r>
            <a:r>
              <a:rPr lang="da-DK" sz="2000" b="1" dirty="0"/>
              <a:t>example01_2.html</a:t>
            </a:r>
            <a:endParaRPr lang="da-DK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4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A string also has properties (example):</a:t>
            </a:r>
          </a:p>
          <a:p>
            <a:pPr lvl="1"/>
            <a:r>
              <a:rPr lang="en-GB" sz="2000" dirty="0" smtClean="0"/>
              <a:t>length</a:t>
            </a:r>
            <a:r>
              <a:rPr lang="en-GB" sz="2000" dirty="0"/>
              <a:t> </a:t>
            </a:r>
            <a:endParaRPr lang="en-GB" sz="2000" dirty="0" smtClean="0"/>
          </a:p>
          <a:p>
            <a:pPr lvl="1"/>
            <a:r>
              <a:rPr lang="en-GB" sz="2000" dirty="0" err="1" smtClean="0"/>
              <a:t>toUpperCase</a:t>
            </a:r>
            <a:r>
              <a:rPr lang="en-GB" sz="2000" dirty="0"/>
              <a:t> </a:t>
            </a:r>
            <a:endParaRPr lang="en-GB" sz="2000" dirty="0" smtClean="0"/>
          </a:p>
          <a:p>
            <a:pPr lvl="1"/>
            <a:r>
              <a:rPr lang="en-GB" sz="2000" dirty="0"/>
              <a:t>s</a:t>
            </a:r>
            <a:r>
              <a:rPr lang="en-GB" sz="2000" dirty="0" smtClean="0"/>
              <a:t>lice</a:t>
            </a:r>
          </a:p>
          <a:p>
            <a:pPr lvl="1"/>
            <a:r>
              <a:rPr lang="en-GB" sz="2000" dirty="0" err="1" smtClean="0"/>
              <a:t>indexOf</a:t>
            </a:r>
            <a:endParaRPr lang="en-GB" sz="2000" dirty="0" smtClean="0"/>
          </a:p>
          <a:p>
            <a:pPr lvl="1"/>
            <a:r>
              <a:rPr lang="da-DK" sz="2000" dirty="0"/>
              <a:t>t</a:t>
            </a:r>
            <a:r>
              <a:rPr lang="da-DK" sz="2000" dirty="0" smtClean="0"/>
              <a:t>rim</a:t>
            </a:r>
          </a:p>
          <a:p>
            <a:pPr lvl="1"/>
            <a:r>
              <a:rPr lang="en-GB" sz="2000" dirty="0" err="1" smtClean="0"/>
              <a:t>charAt</a:t>
            </a:r>
            <a:endParaRPr lang="en-GB" sz="2000" dirty="0" smtClean="0"/>
          </a:p>
          <a:p>
            <a:r>
              <a:rPr lang="da-DK" sz="2400" dirty="0" smtClean="0"/>
              <a:t>See </a:t>
            </a:r>
            <a:r>
              <a:rPr lang="da-DK" sz="2400" b="1" dirty="0" smtClean="0"/>
              <a:t>example01_3.html</a:t>
            </a:r>
          </a:p>
          <a:p>
            <a:pPr lvl="1"/>
            <a:r>
              <a:rPr lang="da-DK" sz="2000" i="1" dirty="0" smtClean="0"/>
              <a:t>Objects and arrays are </a:t>
            </a:r>
            <a:r>
              <a:rPr lang="da-DK" sz="2000" b="1" i="1" dirty="0" smtClean="0"/>
              <a:t>mutable types </a:t>
            </a:r>
            <a:r>
              <a:rPr lang="da-DK" sz="2000" i="1" dirty="0" smtClean="0"/>
              <a:t>-&gt; more about that </a:t>
            </a:r>
            <a:r>
              <a:rPr lang="da-DK" sz="2000" i="1" dirty="0" err="1" smtClean="0"/>
              <a:t>later</a:t>
            </a:r>
            <a:r>
              <a:rPr lang="da-DK" sz="2000" i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908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Strings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3100" b="1" dirty="0" err="1" smtClean="0">
                <a:solidFill>
                  <a:srgbClr val="FF0000"/>
                </a:solidFill>
              </a:rPr>
              <a:t>Exercise</a:t>
            </a:r>
            <a:r>
              <a:rPr lang="da-DK" sz="3100" b="1" dirty="0" smtClean="0">
                <a:solidFill>
                  <a:srgbClr val="FF0000"/>
                </a:solidFill>
              </a:rPr>
              <a:t> - </a:t>
            </a:r>
            <a:r>
              <a:rPr lang="da-DK" sz="3100" dirty="0" err="1">
                <a:solidFill>
                  <a:srgbClr val="FF0000"/>
                </a:solidFill>
              </a:rPr>
              <a:t>work</a:t>
            </a:r>
            <a:r>
              <a:rPr lang="da-DK" sz="3100" dirty="0">
                <a:solidFill>
                  <a:srgbClr val="FF0000"/>
                </a:solidFill>
              </a:rPr>
              <a:t> in pairs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 smtClean="0"/>
              <a:t>Consider </a:t>
            </a:r>
            <a:r>
              <a:rPr lang="en-GB" sz="2400" dirty="0"/>
              <a:t>the rules for the game of </a:t>
            </a:r>
            <a:r>
              <a:rPr lang="en-GB" sz="2400" dirty="0" smtClean="0"/>
              <a:t>rock-paper-scissors: two </a:t>
            </a:r>
            <a:r>
              <a:rPr lang="en-GB" sz="2400" dirty="0"/>
              <a:t>players (A and B) play the game and decide their moves.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1" dirty="0" smtClean="0"/>
              <a:t>You </a:t>
            </a:r>
            <a:r>
              <a:rPr lang="en-GB" sz="2400" b="1" dirty="0"/>
              <a:t>have to write a function that checks who </a:t>
            </a:r>
            <a:r>
              <a:rPr lang="en-GB" sz="2400" b="1" dirty="0" smtClean="0"/>
              <a:t>won. </a:t>
            </a:r>
            <a:br>
              <a:rPr lang="en-GB" sz="2400" b="1" dirty="0" smtClean="0"/>
            </a:br>
            <a:r>
              <a:rPr lang="en-GB" sz="2400" dirty="0" smtClean="0"/>
              <a:t>Use </a:t>
            </a:r>
            <a:r>
              <a:rPr lang="en-GB" sz="2400" dirty="0"/>
              <a:t>a variable to hold the move for each player; rock will be represented by the string “R”, “P” for paper and “S” for scissors. </a:t>
            </a:r>
            <a:endParaRPr lang="da-DK" sz="2400" dirty="0"/>
          </a:p>
          <a:p>
            <a:pPr marL="0" indent="0">
              <a:buNone/>
            </a:pPr>
            <a:r>
              <a:rPr lang="en-GB" sz="2400" dirty="0"/>
              <a:t>The function should take 2 strings (each of 1 character) in input and return a number: </a:t>
            </a:r>
            <a:endParaRPr lang="da-DK" sz="2400" dirty="0"/>
          </a:p>
          <a:p>
            <a:pPr marL="400050" lvl="1" indent="0">
              <a:buNone/>
            </a:pPr>
            <a:r>
              <a:rPr lang="en-GB" sz="2000" dirty="0"/>
              <a:t>=&gt; 0 for a tie</a:t>
            </a:r>
            <a:endParaRPr lang="da-DK" sz="2000" dirty="0"/>
          </a:p>
          <a:p>
            <a:pPr marL="400050" lvl="1" indent="0">
              <a:buNone/>
            </a:pPr>
            <a:r>
              <a:rPr lang="en-GB" sz="2000" dirty="0"/>
              <a:t>=&gt; 1 if A is the winner</a:t>
            </a:r>
            <a:endParaRPr lang="da-DK" sz="2000" dirty="0"/>
          </a:p>
          <a:p>
            <a:pPr marL="400050" lvl="1" indent="0">
              <a:buNone/>
            </a:pPr>
            <a:r>
              <a:rPr lang="en-GB" sz="2000" dirty="0"/>
              <a:t>=&gt; 2 if B is the winner</a:t>
            </a:r>
            <a:endParaRPr lang="da-DK" sz="2000" dirty="0"/>
          </a:p>
          <a:p>
            <a:pPr marL="0" indent="0">
              <a:buNone/>
            </a:pPr>
            <a:r>
              <a:rPr lang="en-GB" sz="2400" dirty="0"/>
              <a:t> </a:t>
            </a:r>
            <a:endParaRPr lang="da-DK" sz="2400" dirty="0"/>
          </a:p>
          <a:p>
            <a:pPr marL="0" indent="0">
              <a:buNone/>
            </a:pPr>
            <a:r>
              <a:rPr lang="da-DK" sz="2400" b="1" dirty="0" smtClean="0">
                <a:solidFill>
                  <a:srgbClr val="FF0000"/>
                </a:solidFill>
              </a:rPr>
              <a:t>See file </a:t>
            </a:r>
            <a:r>
              <a:rPr lang="da-DK" sz="2400" dirty="0" smtClean="0">
                <a:solidFill>
                  <a:srgbClr val="FF0000"/>
                </a:solidFill>
              </a:rPr>
              <a:t>rockPaperScissors.html</a:t>
            </a:r>
          </a:p>
          <a:p>
            <a:pPr marL="0" indent="0">
              <a:buNone/>
            </a:pPr>
            <a:endParaRPr lang="da-DK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sz="2400" b="1" dirty="0" smtClean="0">
                <a:solidFill>
                  <a:srgbClr val="FF0000"/>
                </a:solidFill>
              </a:rPr>
              <a:t>(Finally: </a:t>
            </a:r>
            <a:r>
              <a:rPr lang="da-DK" sz="2400" b="1" u="sng" dirty="0" smtClean="0">
                <a:solidFill>
                  <a:srgbClr val="FF0000"/>
                </a:solidFill>
              </a:rPr>
              <a:t>What if I want to represent  </a:t>
            </a:r>
            <a:r>
              <a:rPr lang="da-DK" sz="2400" b="1" u="sng" smtClean="0">
                <a:solidFill>
                  <a:srgbClr val="FF0000"/>
                </a:solidFill>
              </a:rPr>
              <a:t>3 games with 1 string?</a:t>
            </a:r>
            <a:r>
              <a:rPr lang="da-DK" sz="2400" b="1" smtClean="0">
                <a:solidFill>
                  <a:srgbClr val="FF0000"/>
                </a:solidFill>
              </a:rPr>
              <a:t>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http://www.k5learning.com/sites/all/files/rock%20paper%20scissor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3657600"/>
            <a:ext cx="2295525" cy="193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55" y="46973"/>
            <a:ext cx="1285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5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Declare: </a:t>
            </a:r>
            <a:r>
              <a:rPr lang="da-DK" sz="2400" i="1" dirty="0" smtClean="0"/>
              <a:t>var a = [];</a:t>
            </a:r>
          </a:p>
          <a:p>
            <a:r>
              <a:rPr lang="da-DK" sz="2400" dirty="0" smtClean="0"/>
              <a:t>Set and get values: a[3] = 5;    and    b = a[3];</a:t>
            </a:r>
          </a:p>
          <a:p>
            <a:pPr lvl="1"/>
            <a:r>
              <a:rPr lang="da-DK" sz="2000" dirty="0"/>
              <a:t>See </a:t>
            </a:r>
            <a:r>
              <a:rPr lang="da-DK" sz="2000" dirty="0" smtClean="0">
                <a:solidFill>
                  <a:schemeClr val="tx2"/>
                </a:solidFill>
              </a:rPr>
              <a:t>example02_1.html</a:t>
            </a:r>
          </a:p>
          <a:p>
            <a:r>
              <a:rPr lang="da-DK" sz="2400" dirty="0" smtClean="0"/>
              <a:t>Access a properties =&gt; 2 notations: </a:t>
            </a:r>
            <a:r>
              <a:rPr lang="en-GB" sz="2400" i="1" dirty="0" err="1"/>
              <a:t>value.x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b="1" dirty="0" smtClean="0">
                <a:solidFill>
                  <a:srgbClr val="000000"/>
                </a:solidFill>
              </a:rPr>
              <a:t>VS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i="1" dirty="0"/>
              <a:t>value[x]</a:t>
            </a:r>
            <a:endParaRPr lang="da-DK" sz="2400" i="1" dirty="0" smtClean="0"/>
          </a:p>
          <a:p>
            <a:pPr lvl="1"/>
            <a:r>
              <a:rPr lang="en-US" sz="2000" dirty="0"/>
              <a:t>When using a </a:t>
            </a:r>
            <a:r>
              <a:rPr lang="en-US" sz="2000" b="1" dirty="0"/>
              <a:t>dot</a:t>
            </a:r>
            <a:r>
              <a:rPr lang="en-US" sz="2000" dirty="0"/>
              <a:t>, the part after the dot must be </a:t>
            </a:r>
            <a:r>
              <a:rPr lang="en-US" sz="2000" b="1" dirty="0"/>
              <a:t>a valid variable name</a:t>
            </a:r>
            <a:r>
              <a:rPr lang="en-US" sz="2000" dirty="0"/>
              <a:t>, and it directly names the </a:t>
            </a:r>
            <a:r>
              <a:rPr lang="en-US" sz="2000" dirty="0" smtClean="0"/>
              <a:t>property</a:t>
            </a:r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using </a:t>
            </a:r>
            <a:r>
              <a:rPr lang="en-US" sz="2000" b="1" dirty="0"/>
              <a:t>square brackets</a:t>
            </a:r>
            <a:r>
              <a:rPr lang="en-US" sz="2000" dirty="0"/>
              <a:t>, the </a:t>
            </a:r>
            <a:r>
              <a:rPr lang="en-US" sz="2000" b="1" dirty="0"/>
              <a:t>expression</a:t>
            </a:r>
            <a:r>
              <a:rPr lang="en-US" sz="2000" dirty="0"/>
              <a:t> between the brackets </a:t>
            </a:r>
            <a:r>
              <a:rPr lang="en-US" sz="2000" b="1" dirty="0"/>
              <a:t>is evaluated</a:t>
            </a:r>
            <a:r>
              <a:rPr lang="en-US" sz="2000" dirty="0"/>
              <a:t> to get the property </a:t>
            </a:r>
            <a:r>
              <a:rPr lang="en-US" sz="2000" dirty="0" smtClean="0"/>
              <a:t>name</a:t>
            </a:r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b="1" dirty="0" err="1" smtClean="0"/>
              <a:t>value.length</a:t>
            </a:r>
            <a:r>
              <a:rPr lang="en-US" sz="2000" dirty="0" smtClean="0"/>
              <a:t> is the same as </a:t>
            </a:r>
            <a:r>
              <a:rPr lang="en-US" sz="2000" b="1" dirty="0"/>
              <a:t>value["</a:t>
            </a:r>
            <a:r>
              <a:rPr lang="en-US" sz="2000" b="1" dirty="0" smtClean="0"/>
              <a:t>length</a:t>
            </a:r>
            <a:r>
              <a:rPr lang="en-US" sz="2000" b="1" dirty="0"/>
              <a:t>"]</a:t>
            </a:r>
            <a:endParaRPr lang="en-US" sz="2000" b="1" dirty="0" smtClean="0"/>
          </a:p>
          <a:p>
            <a:pPr lvl="1"/>
            <a:r>
              <a:rPr lang="en-US" sz="2000" dirty="0" smtClean="0"/>
              <a:t>but this would work: </a:t>
            </a:r>
            <a:r>
              <a:rPr lang="en-US" sz="2000" b="1" dirty="0" smtClean="0"/>
              <a:t>value[2</a:t>
            </a:r>
            <a:r>
              <a:rPr lang="en-US" sz="2000" b="1" dirty="0"/>
              <a:t>]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b="1" dirty="0"/>
              <a:t>value["John Doe"]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while the dot notation would not!</a:t>
            </a:r>
          </a:p>
          <a:p>
            <a:pPr lvl="1"/>
            <a:endParaRPr lang="da-DK" sz="2000" dirty="0" smtClean="0"/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26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“The </a:t>
            </a:r>
            <a:r>
              <a:rPr lang="en-US" sz="2400" dirty="0">
                <a:solidFill>
                  <a:schemeClr val="tx2"/>
                </a:solidFill>
              </a:rPr>
              <a:t>elements in an array are stored in </a:t>
            </a:r>
            <a:r>
              <a:rPr lang="en-US" sz="2400" dirty="0" smtClean="0">
                <a:solidFill>
                  <a:schemeClr val="tx2"/>
                </a:solidFill>
              </a:rPr>
              <a:t>properties.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Because </a:t>
            </a:r>
            <a:r>
              <a:rPr lang="en-US" sz="2400" dirty="0">
                <a:solidFill>
                  <a:schemeClr val="tx2"/>
                </a:solidFill>
              </a:rPr>
              <a:t>the names of these properties are numbers and we often need to get their name from a variable, we have to use the bracket syntax to access </a:t>
            </a:r>
            <a:r>
              <a:rPr lang="en-US" sz="2400" dirty="0" smtClean="0">
                <a:solidFill>
                  <a:schemeClr val="tx2"/>
                </a:solidFill>
              </a:rPr>
              <a:t>them” </a:t>
            </a:r>
            <a:r>
              <a:rPr lang="en-US" sz="2400" dirty="0" smtClean="0"/>
              <a:t>[ELO </a:t>
            </a:r>
            <a:r>
              <a:rPr lang="en-US" sz="2400" dirty="0" err="1" smtClean="0"/>
              <a:t>chpt</a:t>
            </a:r>
            <a:r>
              <a:rPr lang="en-US" sz="2400" dirty="0" smtClean="0"/>
              <a:t> 4] </a:t>
            </a:r>
          </a:p>
          <a:p>
            <a:pPr marL="0" indent="0">
              <a:buNone/>
            </a:pPr>
            <a:r>
              <a:rPr lang="en-US" sz="2000" dirty="0" smtClean="0"/>
              <a:t>      -&gt; </a:t>
            </a:r>
            <a:r>
              <a:rPr lang="en-US" sz="2000" b="1" dirty="0" err="1" smtClean="0"/>
              <a:t>array.length</a:t>
            </a:r>
            <a:r>
              <a:rPr lang="en-US" sz="2000" b="1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easier to write than </a:t>
            </a:r>
            <a:r>
              <a:rPr lang="en-US" sz="2000" b="1" dirty="0"/>
              <a:t>array["length</a:t>
            </a:r>
            <a:r>
              <a:rPr lang="en-US" sz="2000" b="1" dirty="0" smtClean="0"/>
              <a:t>"]</a:t>
            </a:r>
          </a:p>
          <a:p>
            <a:r>
              <a:rPr lang="en-US" sz="2400" dirty="0" smtClean="0"/>
              <a:t>Array methods:</a:t>
            </a:r>
          </a:p>
          <a:p>
            <a:pPr lvl="1"/>
            <a:r>
              <a:rPr lang="en-US" sz="2000" dirty="0" smtClean="0"/>
              <a:t>A property can be any value, some properties are functions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“Properties that contain functions are generally called </a:t>
            </a:r>
            <a:r>
              <a:rPr lang="en-US" sz="2000" b="1" dirty="0">
                <a:solidFill>
                  <a:schemeClr val="tx2"/>
                </a:solidFill>
              </a:rPr>
              <a:t>methods</a:t>
            </a:r>
            <a:r>
              <a:rPr lang="en-US" sz="2000" dirty="0">
                <a:solidFill>
                  <a:schemeClr val="tx2"/>
                </a:solidFill>
              </a:rPr>
              <a:t> of the value they belong </a:t>
            </a:r>
            <a:r>
              <a:rPr lang="en-US" sz="2000" dirty="0" smtClean="0">
                <a:solidFill>
                  <a:schemeClr val="tx2"/>
                </a:solidFill>
              </a:rPr>
              <a:t>to” </a:t>
            </a:r>
            <a:r>
              <a:rPr lang="en-US" sz="2000" dirty="0" smtClean="0"/>
              <a:t>[ELO]</a:t>
            </a:r>
          </a:p>
          <a:p>
            <a:pPr lvl="1"/>
            <a:r>
              <a:rPr lang="da-DK" sz="2000" dirty="0" smtClean="0"/>
              <a:t>examples: toString, push, pop, </a:t>
            </a:r>
            <a:r>
              <a:rPr lang="en-GB" sz="2000" dirty="0" smtClean="0"/>
              <a:t>join, </a:t>
            </a:r>
            <a:r>
              <a:rPr lang="en-GB" sz="2000" dirty="0" err="1" smtClean="0"/>
              <a:t>indexOf</a:t>
            </a:r>
            <a:endParaRPr lang="en-GB" sz="2000" dirty="0" smtClean="0"/>
          </a:p>
          <a:p>
            <a:pPr lvl="2"/>
            <a:r>
              <a:rPr lang="da-DK" sz="1600" dirty="0" smtClean="0"/>
              <a:t>See </a:t>
            </a:r>
            <a:r>
              <a:rPr lang="da-DK" sz="1600" dirty="0" smtClean="0">
                <a:solidFill>
                  <a:schemeClr val="tx2"/>
                </a:solidFill>
              </a:rPr>
              <a:t>example02_2.html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2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651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Distributed Programming lecture 2</vt:lpstr>
      <vt:lpstr>Topics</vt:lpstr>
      <vt:lpstr>Modeling data</vt:lpstr>
      <vt:lpstr>String</vt:lpstr>
      <vt:lpstr>String</vt:lpstr>
      <vt:lpstr>Strings</vt:lpstr>
      <vt:lpstr>Strings Exercise - work in pairs </vt:lpstr>
      <vt:lpstr>Arrays</vt:lpstr>
      <vt:lpstr>Arrays</vt:lpstr>
      <vt:lpstr>Heterogeneous and nested arrays (for data modeling)</vt:lpstr>
      <vt:lpstr>Arrays - exercise -</vt:lpstr>
      <vt:lpstr>Objects</vt:lpstr>
      <vt:lpstr>Objects</vt:lpstr>
      <vt:lpstr>Objects as maps</vt:lpstr>
      <vt:lpstr>Modeling and processing data</vt:lpstr>
      <vt:lpstr>Today’s task</vt:lpstr>
      <vt:lpstr>Next lecture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DWeb</dc:title>
  <dc:creator>Andrea</dc:creator>
  <cp:lastModifiedBy>Andrea</cp:lastModifiedBy>
  <cp:revision>194</cp:revision>
  <dcterms:created xsi:type="dcterms:W3CDTF">2006-08-16T00:00:00Z</dcterms:created>
  <dcterms:modified xsi:type="dcterms:W3CDTF">2017-02-06T18:42:51Z</dcterms:modified>
</cp:coreProperties>
</file>