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57" r:id="rId4"/>
    <p:sldId id="274" r:id="rId5"/>
    <p:sldId id="278" r:id="rId6"/>
    <p:sldId id="279" r:id="rId7"/>
    <p:sldId id="275" r:id="rId8"/>
    <p:sldId id="289" r:id="rId9"/>
    <p:sldId id="276" r:id="rId10"/>
    <p:sldId id="281" r:id="rId11"/>
    <p:sldId id="290" r:id="rId12"/>
    <p:sldId id="277" r:id="rId13"/>
    <p:sldId id="282" r:id="rId14"/>
    <p:sldId id="283" r:id="rId15"/>
    <p:sldId id="269" r:id="rId16"/>
    <p:sldId id="284"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61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javascriptissexy.com/understand-javascript-closures-with-eas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Array/every" TargetMode="External"/><Relationship Id="rId2" Type="http://schemas.openxmlformats.org/officeDocument/2006/relationships/hyperlink" Target="http://www.w3schools.com/jsref/jsref_reduce.asp" TargetMode="External"/><Relationship Id="rId1" Type="http://schemas.openxmlformats.org/officeDocument/2006/relationships/slideLayout" Target="../slideLayouts/slideLayout2.xml"/><Relationship Id="rId5" Type="http://schemas.openxmlformats.org/officeDocument/2006/relationships/hyperlink" Target="http://eloquentjavascript.net/05_higher_order.html" TargetMode="External"/><Relationship Id="rId4" Type="http://schemas.openxmlformats.org/officeDocument/2006/relationships/hyperlink" Target="https://developer.mozilla.org/en-US/docs/Web/JavaScript/Reference/Global_Objects/Array/som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a-DK" dirty="0" smtClean="0"/>
              <a:t>Dweb</a:t>
            </a:r>
            <a:br>
              <a:rPr lang="da-DK" dirty="0" smtClean="0"/>
            </a:br>
            <a:r>
              <a:rPr lang="da-DK" dirty="0" smtClean="0"/>
              <a:t>lecture 5</a:t>
            </a:r>
            <a:endParaRPr lang="en-GB" dirty="0"/>
          </a:p>
        </p:txBody>
      </p:sp>
      <p:sp>
        <p:nvSpPr>
          <p:cNvPr id="3" name="Subtitle 2"/>
          <p:cNvSpPr>
            <a:spLocks noGrp="1"/>
          </p:cNvSpPr>
          <p:nvPr>
            <p:ph type="subTitle" idx="1"/>
          </p:nvPr>
        </p:nvSpPr>
        <p:spPr/>
        <p:txBody>
          <a:bodyPr/>
          <a:lstStyle/>
          <a:p>
            <a:r>
              <a:rPr lang="da-DK" dirty="0" smtClean="0"/>
              <a:t>Andrea Valente</a:t>
            </a:r>
          </a:p>
          <a:p>
            <a:r>
              <a:rPr lang="da-DK" dirty="0" smtClean="0"/>
              <a:t>anva@mmmi.sdu.dk</a:t>
            </a:r>
            <a:endParaRPr lang="en-GB" dirty="0"/>
          </a:p>
        </p:txBody>
      </p:sp>
    </p:spTree>
    <p:extLst>
      <p:ext uri="{BB962C8B-B14F-4D97-AF65-F5344CB8AC3E}">
        <p14:creationId xmlns:p14="http://schemas.microsoft.com/office/powerpoint/2010/main" val="1496714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FF0000"/>
                </a:solidFill>
              </a:rPr>
              <a:t>Exercise - closures</a:t>
            </a:r>
            <a:endParaRPr lang="en-GB" dirty="0">
              <a:solidFill>
                <a:srgbClr val="FF0000"/>
              </a:solidFill>
            </a:endParaRPr>
          </a:p>
        </p:txBody>
      </p:sp>
      <p:sp>
        <p:nvSpPr>
          <p:cNvPr id="3" name="Content Placeholder 2"/>
          <p:cNvSpPr>
            <a:spLocks noGrp="1"/>
          </p:cNvSpPr>
          <p:nvPr>
            <p:ph idx="1"/>
          </p:nvPr>
        </p:nvSpPr>
        <p:spPr/>
        <p:txBody>
          <a:bodyPr>
            <a:normAutofit/>
          </a:bodyPr>
          <a:lstStyle/>
          <a:p>
            <a:r>
              <a:rPr lang="en-US" sz="2400" dirty="0" smtClean="0">
                <a:solidFill>
                  <a:srgbClr val="FF0000"/>
                </a:solidFill>
              </a:rPr>
              <a:t>Work in pairs</a:t>
            </a:r>
          </a:p>
          <a:p>
            <a:r>
              <a:rPr lang="en-US" sz="2400" dirty="0" smtClean="0">
                <a:solidFill>
                  <a:srgbClr val="FF0000"/>
                </a:solidFill>
              </a:rPr>
              <a:t>Start from a copy of: </a:t>
            </a:r>
            <a:r>
              <a:rPr lang="en-US" sz="2400" dirty="0">
                <a:solidFill>
                  <a:schemeClr val="accent1"/>
                </a:solidFill>
              </a:rPr>
              <a:t>06_closure.html</a:t>
            </a:r>
          </a:p>
          <a:p>
            <a:pPr marL="857250" lvl="1" indent="-457200">
              <a:buFont typeface="+mj-lt"/>
              <a:buAutoNum type="arabicPeriod"/>
            </a:pPr>
            <a:r>
              <a:rPr lang="en-US" sz="2000" dirty="0" smtClean="0">
                <a:solidFill>
                  <a:srgbClr val="FF0000"/>
                </a:solidFill>
              </a:rPr>
              <a:t>Add a new method </a:t>
            </a:r>
            <a:r>
              <a:rPr lang="en-US" sz="2000" b="1" dirty="0" err="1" smtClean="0">
                <a:solidFill>
                  <a:srgbClr val="FF0000"/>
                </a:solidFill>
              </a:rPr>
              <a:t>oneMoreYear</a:t>
            </a:r>
            <a:r>
              <a:rPr lang="en-US" sz="2000" b="1" dirty="0" smtClean="0">
                <a:solidFill>
                  <a:srgbClr val="FF0000"/>
                </a:solidFill>
              </a:rPr>
              <a:t>()</a:t>
            </a:r>
            <a:r>
              <a:rPr lang="en-US" sz="2000" dirty="0" smtClean="0">
                <a:solidFill>
                  <a:srgbClr val="FF0000"/>
                </a:solidFill>
              </a:rPr>
              <a:t> for person objects, so that: </a:t>
            </a:r>
          </a:p>
          <a:p>
            <a:pPr marL="800100" lvl="2" indent="0">
              <a:buNone/>
            </a:pPr>
            <a:r>
              <a:rPr lang="en-US" sz="1600" dirty="0" err="1" smtClean="0"/>
              <a:t>bob.greet</a:t>
            </a:r>
            <a:r>
              <a:rPr lang="en-US" sz="1600" dirty="0"/>
              <a:t>(); ------------&gt; </a:t>
            </a:r>
            <a:r>
              <a:rPr lang="en-US" sz="1600" i="1" dirty="0"/>
              <a:t>Hello, my friend!(from Bob , age 47)</a:t>
            </a:r>
          </a:p>
          <a:p>
            <a:pPr marL="800100" lvl="2" indent="0">
              <a:buNone/>
            </a:pPr>
            <a:r>
              <a:rPr lang="en-US" sz="1600" dirty="0" err="1" smtClean="0"/>
              <a:t>bob.oneMoreYear</a:t>
            </a:r>
            <a:r>
              <a:rPr lang="en-US" sz="1600" dirty="0" smtClean="0"/>
              <a:t>()</a:t>
            </a:r>
          </a:p>
          <a:p>
            <a:pPr marL="800100" lvl="2" indent="0">
              <a:buNone/>
            </a:pPr>
            <a:r>
              <a:rPr lang="en-US" sz="1600" dirty="0" err="1"/>
              <a:t>bob.greet</a:t>
            </a:r>
            <a:r>
              <a:rPr lang="en-US" sz="1600" dirty="0" smtClean="0"/>
              <a:t>(); ------------&gt; </a:t>
            </a:r>
            <a:r>
              <a:rPr lang="en-US" sz="1600" i="1" dirty="0" smtClean="0"/>
              <a:t>Hello</a:t>
            </a:r>
            <a:r>
              <a:rPr lang="en-US" sz="1600" i="1" dirty="0"/>
              <a:t>, my friend!(from Bob , age </a:t>
            </a:r>
            <a:r>
              <a:rPr lang="en-US" sz="1600" i="1" u="sng" dirty="0" smtClean="0"/>
              <a:t>48</a:t>
            </a:r>
            <a:r>
              <a:rPr lang="en-US" sz="1600" i="1" dirty="0" smtClean="0"/>
              <a:t>)</a:t>
            </a:r>
          </a:p>
          <a:p>
            <a:pPr marL="857250" lvl="1" indent="-457200">
              <a:buFont typeface="+mj-lt"/>
              <a:buAutoNum type="arabicPeriod"/>
            </a:pPr>
            <a:r>
              <a:rPr lang="en-US" sz="2000" dirty="0" smtClean="0">
                <a:solidFill>
                  <a:srgbClr val="FF0000"/>
                </a:solidFill>
              </a:rPr>
              <a:t>Add an attribute </a:t>
            </a:r>
            <a:r>
              <a:rPr lang="en-US" sz="2000" b="1" dirty="0" err="1" smtClean="0">
                <a:solidFill>
                  <a:srgbClr val="FF0000"/>
                </a:solidFill>
              </a:rPr>
              <a:t>familyName</a:t>
            </a:r>
            <a:r>
              <a:rPr lang="en-US" sz="2000" dirty="0" smtClean="0">
                <a:solidFill>
                  <a:srgbClr val="FF0000"/>
                </a:solidFill>
              </a:rPr>
              <a:t> to each person object; the </a:t>
            </a:r>
            <a:r>
              <a:rPr lang="en-US" sz="2000" b="1" dirty="0" err="1" smtClean="0">
                <a:solidFill>
                  <a:srgbClr val="FF0000"/>
                </a:solidFill>
              </a:rPr>
              <a:t>newPerson</a:t>
            </a:r>
            <a:r>
              <a:rPr lang="en-US" sz="2000" dirty="0" smtClean="0">
                <a:solidFill>
                  <a:srgbClr val="FF0000"/>
                </a:solidFill>
              </a:rPr>
              <a:t> object factory function should be changed to have </a:t>
            </a:r>
            <a:r>
              <a:rPr lang="en-US" sz="2000" smtClean="0">
                <a:solidFill>
                  <a:srgbClr val="FF0000"/>
                </a:solidFill>
              </a:rPr>
              <a:t>a </a:t>
            </a:r>
            <a:r>
              <a:rPr lang="en-US" sz="2000" smtClean="0">
                <a:solidFill>
                  <a:srgbClr val="FF0000"/>
                </a:solidFill>
              </a:rPr>
              <a:t>third </a:t>
            </a:r>
            <a:r>
              <a:rPr lang="en-US" sz="2000" dirty="0" smtClean="0">
                <a:solidFill>
                  <a:srgbClr val="FF0000"/>
                </a:solidFill>
              </a:rPr>
              <a:t>parameter, </a:t>
            </a:r>
            <a:r>
              <a:rPr lang="en-US" sz="2000" dirty="0">
                <a:solidFill>
                  <a:srgbClr val="FF0000"/>
                </a:solidFill>
              </a:rPr>
              <a:t>and also the </a:t>
            </a:r>
            <a:r>
              <a:rPr lang="en-US" sz="2000" b="1" dirty="0" err="1" smtClean="0">
                <a:solidFill>
                  <a:srgbClr val="FF0000"/>
                </a:solidFill>
              </a:rPr>
              <a:t>setMsg</a:t>
            </a:r>
            <a:r>
              <a:rPr lang="en-US" sz="2000" dirty="0" smtClean="0">
                <a:solidFill>
                  <a:srgbClr val="FF0000"/>
                </a:solidFill>
              </a:rPr>
              <a:t> function should use the </a:t>
            </a:r>
            <a:r>
              <a:rPr lang="en-US" sz="2000" dirty="0" err="1" smtClean="0">
                <a:solidFill>
                  <a:srgbClr val="FF0000"/>
                </a:solidFill>
              </a:rPr>
              <a:t>familyName</a:t>
            </a:r>
            <a:r>
              <a:rPr lang="en-US" sz="2000" dirty="0" smtClean="0">
                <a:solidFill>
                  <a:srgbClr val="FF0000"/>
                </a:solidFill>
              </a:rPr>
              <a:t> in the message</a:t>
            </a:r>
            <a:br>
              <a:rPr lang="en-US" sz="2000" dirty="0" smtClean="0">
                <a:solidFill>
                  <a:srgbClr val="FF0000"/>
                </a:solidFill>
              </a:rPr>
            </a:br>
            <a:r>
              <a:rPr lang="en-US" sz="2000" b="1" dirty="0" smtClean="0">
                <a:solidFill>
                  <a:srgbClr val="FF0000"/>
                </a:solidFill>
              </a:rPr>
              <a:t>Test your new implementation by giving 3 family names to Bob, Jake and Tim.</a:t>
            </a:r>
          </a:p>
        </p:txBody>
      </p:sp>
      <p:sp>
        <p:nvSpPr>
          <p:cNvPr id="4" name="Oval 3"/>
          <p:cNvSpPr/>
          <p:nvPr/>
        </p:nvSpPr>
        <p:spPr>
          <a:xfrm>
            <a:off x="7984560" y="5638800"/>
            <a:ext cx="1052186" cy="1052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b="1" dirty="0" smtClean="0"/>
              <a:t>15 min</a:t>
            </a:r>
            <a:endParaRPr lang="en-GB" b="1" dirty="0"/>
          </a:p>
        </p:txBody>
      </p:sp>
    </p:spTree>
    <p:extLst>
      <p:ext uri="{BB962C8B-B14F-4D97-AF65-F5344CB8AC3E}">
        <p14:creationId xmlns:p14="http://schemas.microsoft.com/office/powerpoint/2010/main" val="3371932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rgbClr val="00B050"/>
                </a:solidFill>
              </a:rPr>
              <a:t>Put the </a:t>
            </a:r>
            <a:r>
              <a:rPr lang="da-DK" b="1" dirty="0">
                <a:solidFill>
                  <a:srgbClr val="00B050"/>
                </a:solidFill>
              </a:rPr>
              <a:t>fun</a:t>
            </a:r>
            <a:r>
              <a:rPr lang="da-DK" dirty="0">
                <a:solidFill>
                  <a:srgbClr val="00B050"/>
                </a:solidFill>
              </a:rPr>
              <a:t> back in </a:t>
            </a:r>
            <a:r>
              <a:rPr lang="da-DK" b="1" dirty="0">
                <a:solidFill>
                  <a:srgbClr val="00B050"/>
                </a:solidFill>
              </a:rPr>
              <a:t>fun</a:t>
            </a:r>
            <a:r>
              <a:rPr lang="da-DK" dirty="0">
                <a:solidFill>
                  <a:srgbClr val="00B050"/>
                </a:solidFill>
              </a:rPr>
              <a:t>ctions</a:t>
            </a:r>
            <a:endParaRPr lang="en-GB"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da-DK" sz="2000" b="1" dirty="0"/>
              <a:t>Functions are values in </a:t>
            </a:r>
            <a:r>
              <a:rPr lang="da-DK" sz="2000" b="1" dirty="0" smtClean="0"/>
              <a:t>javascript</a:t>
            </a:r>
          </a:p>
          <a:p>
            <a:r>
              <a:rPr lang="da-DK" sz="2000" dirty="0" smtClean="0"/>
              <a:t>... so we should consider the following possibilities:</a:t>
            </a:r>
            <a:endParaRPr lang="da-DK" sz="2000" dirty="0"/>
          </a:p>
          <a:p>
            <a:pPr marL="914400" lvl="1" indent="-457200">
              <a:buFont typeface="+mj-lt"/>
              <a:buAutoNum type="alphaUcPeriod"/>
            </a:pPr>
            <a:r>
              <a:rPr lang="da-DK" sz="1800" strike="sngStrike" dirty="0">
                <a:solidFill>
                  <a:schemeClr val="bg1">
                    <a:lumMod val="50000"/>
                  </a:schemeClr>
                </a:solidFill>
              </a:rPr>
              <a:t>a</a:t>
            </a:r>
            <a:r>
              <a:rPr lang="da-DK" sz="1800" strike="sngStrike" dirty="0" smtClean="0">
                <a:solidFill>
                  <a:schemeClr val="bg1">
                    <a:lumMod val="50000"/>
                  </a:schemeClr>
                </a:solidFill>
              </a:rPr>
              <a:t> function can call other functions. Can a function call </a:t>
            </a:r>
            <a:r>
              <a:rPr lang="da-DK" sz="1800" b="1" strike="sngStrike" dirty="0" smtClean="0">
                <a:solidFill>
                  <a:schemeClr val="bg1">
                    <a:lumMod val="50000"/>
                  </a:schemeClr>
                </a:solidFill>
              </a:rPr>
              <a:t>itself</a:t>
            </a:r>
            <a:r>
              <a:rPr lang="da-DK" sz="1800" strike="sngStrike" dirty="0" smtClean="0">
                <a:solidFill>
                  <a:schemeClr val="bg1">
                    <a:lumMod val="50000"/>
                  </a:schemeClr>
                </a:solidFill>
              </a:rPr>
              <a:t>? </a:t>
            </a:r>
            <a:r>
              <a:rPr lang="da-DK" sz="1800" i="1" strike="sngStrike" dirty="0" smtClean="0">
                <a:solidFill>
                  <a:schemeClr val="bg1">
                    <a:lumMod val="50000"/>
                  </a:schemeClr>
                </a:solidFill>
              </a:rPr>
              <a:t>Why?</a:t>
            </a:r>
          </a:p>
          <a:p>
            <a:pPr marL="914400" lvl="1" indent="-457200">
              <a:buFont typeface="+mj-lt"/>
              <a:buAutoNum type="alphaUcPeriod"/>
            </a:pPr>
            <a:r>
              <a:rPr lang="da-DK" sz="1800" strike="sngStrike" dirty="0">
                <a:solidFill>
                  <a:schemeClr val="bg1">
                    <a:lumMod val="50000"/>
                  </a:schemeClr>
                </a:solidFill>
              </a:rPr>
              <a:t>when a function </a:t>
            </a:r>
            <a:r>
              <a:rPr lang="da-DK" sz="1800" b="1" strike="sngStrike" dirty="0">
                <a:solidFill>
                  <a:schemeClr val="bg1">
                    <a:lumMod val="50000"/>
                  </a:schemeClr>
                </a:solidFill>
              </a:rPr>
              <a:t>f</a:t>
            </a:r>
            <a:r>
              <a:rPr lang="da-DK" sz="1800" strike="sngStrike" dirty="0">
                <a:solidFill>
                  <a:schemeClr val="bg1">
                    <a:lumMod val="50000"/>
                  </a:schemeClr>
                </a:solidFill>
              </a:rPr>
              <a:t> is defined inside another function </a:t>
            </a:r>
            <a:r>
              <a:rPr lang="da-DK" sz="1800" b="1" strike="sngStrike" dirty="0">
                <a:solidFill>
                  <a:schemeClr val="bg1">
                    <a:lumMod val="50000"/>
                  </a:schemeClr>
                </a:solidFill>
              </a:rPr>
              <a:t>g</a:t>
            </a:r>
            <a:r>
              <a:rPr lang="da-DK" sz="1800" strike="sngStrike" dirty="0">
                <a:solidFill>
                  <a:schemeClr val="bg1">
                    <a:lumMod val="50000"/>
                  </a:schemeClr>
                </a:solidFill>
              </a:rPr>
              <a:t> (AKA </a:t>
            </a:r>
            <a:r>
              <a:rPr lang="da-DK" sz="1800" b="1" strike="sngStrike" dirty="0">
                <a:solidFill>
                  <a:schemeClr val="bg1">
                    <a:lumMod val="50000"/>
                  </a:schemeClr>
                </a:solidFill>
              </a:rPr>
              <a:t>f</a:t>
            </a:r>
            <a:r>
              <a:rPr lang="da-DK" sz="1800" strike="sngStrike" dirty="0">
                <a:solidFill>
                  <a:schemeClr val="bg1">
                    <a:lumMod val="50000"/>
                  </a:schemeClr>
                </a:solidFill>
              </a:rPr>
              <a:t> is an inner function of </a:t>
            </a:r>
            <a:r>
              <a:rPr lang="da-DK" sz="1800" b="1" strike="sngStrike" dirty="0">
                <a:solidFill>
                  <a:schemeClr val="bg1">
                    <a:lumMod val="50000"/>
                  </a:schemeClr>
                </a:solidFill>
              </a:rPr>
              <a:t>g</a:t>
            </a:r>
            <a:r>
              <a:rPr lang="da-DK" sz="1800" strike="sngStrike" dirty="0">
                <a:solidFill>
                  <a:schemeClr val="bg1">
                    <a:lumMod val="50000"/>
                  </a:schemeClr>
                </a:solidFill>
              </a:rPr>
              <a:t>), can </a:t>
            </a:r>
            <a:r>
              <a:rPr lang="da-DK" sz="1800" b="1" strike="sngStrike" dirty="0">
                <a:solidFill>
                  <a:schemeClr val="bg1">
                    <a:lumMod val="50000"/>
                  </a:schemeClr>
                </a:solidFill>
              </a:rPr>
              <a:t>f</a:t>
            </a:r>
            <a:r>
              <a:rPr lang="da-DK" sz="1800" strike="sngStrike" dirty="0">
                <a:solidFill>
                  <a:schemeClr val="bg1">
                    <a:lumMod val="50000"/>
                  </a:schemeClr>
                </a:solidFill>
              </a:rPr>
              <a:t> </a:t>
            </a:r>
            <a:r>
              <a:rPr lang="da-DK" sz="1800" strike="sngStrike" dirty="0" smtClean="0">
                <a:solidFill>
                  <a:schemeClr val="bg1">
                    <a:lumMod val="50000"/>
                  </a:schemeClr>
                </a:solidFill>
              </a:rPr>
              <a:t>access the local variables inside </a:t>
            </a:r>
            <a:r>
              <a:rPr lang="da-DK" sz="1800" b="1" strike="sngStrike" dirty="0" smtClean="0">
                <a:solidFill>
                  <a:schemeClr val="bg1">
                    <a:lumMod val="50000"/>
                  </a:schemeClr>
                </a:solidFill>
              </a:rPr>
              <a:t>g</a:t>
            </a:r>
            <a:r>
              <a:rPr lang="da-DK" sz="1800" strike="sngStrike" dirty="0" smtClean="0">
                <a:solidFill>
                  <a:schemeClr val="bg1">
                    <a:lumMod val="50000"/>
                  </a:schemeClr>
                </a:solidFill>
              </a:rPr>
              <a:t>? It is a question about </a:t>
            </a:r>
            <a:r>
              <a:rPr lang="da-DK" sz="1800" b="1" strike="sngStrike" dirty="0" smtClean="0">
                <a:solidFill>
                  <a:schemeClr val="bg1">
                    <a:lumMod val="50000"/>
                  </a:schemeClr>
                </a:solidFill>
              </a:rPr>
              <a:t>scope</a:t>
            </a:r>
            <a:r>
              <a:rPr lang="da-DK" sz="1800" strike="sngStrike" dirty="0" smtClean="0">
                <a:solidFill>
                  <a:schemeClr val="bg1">
                    <a:lumMod val="50000"/>
                  </a:schemeClr>
                </a:solidFill>
              </a:rPr>
              <a:t>.</a:t>
            </a:r>
            <a:endParaRPr lang="da-DK" sz="1800" strike="sngStrike" dirty="0">
              <a:solidFill>
                <a:schemeClr val="bg1">
                  <a:lumMod val="50000"/>
                </a:schemeClr>
              </a:solidFill>
            </a:endParaRPr>
          </a:p>
          <a:p>
            <a:pPr marL="914400" lvl="1" indent="-457200">
              <a:buFont typeface="+mj-lt"/>
              <a:buAutoNum type="alphaUcPeriod"/>
            </a:pPr>
            <a:r>
              <a:rPr lang="da-DK" sz="1800" strike="sngStrike" dirty="0" smtClean="0">
                <a:solidFill>
                  <a:schemeClr val="bg1">
                    <a:lumMod val="50000"/>
                  </a:schemeClr>
                </a:solidFill>
              </a:rPr>
              <a:t>a function can return a value (e.g. a number). What about returning </a:t>
            </a:r>
            <a:r>
              <a:rPr lang="da-DK" sz="1800" b="1" strike="sngStrike" dirty="0" smtClean="0">
                <a:solidFill>
                  <a:schemeClr val="bg1">
                    <a:lumMod val="50000"/>
                  </a:schemeClr>
                </a:solidFill>
              </a:rPr>
              <a:t>a function</a:t>
            </a:r>
            <a:r>
              <a:rPr lang="da-DK" sz="1800" strike="sngStrike" dirty="0" smtClean="0">
                <a:solidFill>
                  <a:schemeClr val="bg1">
                    <a:lumMod val="50000"/>
                  </a:schemeClr>
                </a:solidFill>
              </a:rPr>
              <a:t>? </a:t>
            </a:r>
            <a:r>
              <a:rPr lang="da-DK" sz="1800" b="1" strike="sngStrike" dirty="0" smtClean="0">
                <a:solidFill>
                  <a:schemeClr val="bg1">
                    <a:lumMod val="50000"/>
                  </a:schemeClr>
                </a:solidFill>
              </a:rPr>
              <a:t>When is that useful</a:t>
            </a:r>
            <a:r>
              <a:rPr lang="da-DK" sz="1800" strike="sngStrike" dirty="0" smtClean="0">
                <a:solidFill>
                  <a:schemeClr val="bg1">
                    <a:lumMod val="50000"/>
                  </a:schemeClr>
                </a:solidFill>
              </a:rPr>
              <a:t>?</a:t>
            </a:r>
            <a:r>
              <a:rPr lang="da-DK" sz="1800" b="1" strike="sngStrike" dirty="0" smtClean="0">
                <a:solidFill>
                  <a:schemeClr val="bg1">
                    <a:lumMod val="50000"/>
                  </a:schemeClr>
                </a:solidFill>
              </a:rPr>
              <a:t> </a:t>
            </a:r>
          </a:p>
          <a:p>
            <a:pPr marL="914400" lvl="1" indent="-457200">
              <a:buFont typeface="+mj-lt"/>
              <a:buAutoNum type="alphaUcPeriod"/>
            </a:pPr>
            <a:r>
              <a:rPr lang="da-DK" sz="1800" strike="sngStrike" dirty="0" smtClean="0">
                <a:solidFill>
                  <a:schemeClr val="bg1">
                    <a:lumMod val="50000"/>
                  </a:schemeClr>
                </a:solidFill>
              </a:rPr>
              <a:t>and </a:t>
            </a:r>
            <a:r>
              <a:rPr lang="da-DK" sz="1800" strike="sngStrike" dirty="0">
                <a:solidFill>
                  <a:schemeClr val="bg1">
                    <a:lumMod val="50000"/>
                  </a:schemeClr>
                </a:solidFill>
              </a:rPr>
              <a:t>how about a function that returns a </a:t>
            </a:r>
            <a:r>
              <a:rPr lang="da-DK" sz="1800" b="1" strike="sngStrike" dirty="0">
                <a:solidFill>
                  <a:schemeClr val="bg1">
                    <a:lumMod val="50000"/>
                  </a:schemeClr>
                </a:solidFill>
              </a:rPr>
              <a:t>new function</a:t>
            </a:r>
            <a:r>
              <a:rPr lang="da-DK" sz="1800" strike="sngStrike" dirty="0" smtClean="0">
                <a:solidFill>
                  <a:schemeClr val="bg1">
                    <a:lumMod val="50000"/>
                  </a:schemeClr>
                </a:solidFill>
              </a:rPr>
              <a:t>?</a:t>
            </a:r>
            <a:endParaRPr lang="da-DK" sz="1800" b="1" strike="sngStrike" dirty="0" smtClean="0">
              <a:solidFill>
                <a:schemeClr val="bg1">
                  <a:lumMod val="50000"/>
                </a:schemeClr>
              </a:solidFill>
            </a:endParaRPr>
          </a:p>
          <a:p>
            <a:pPr marL="914400" lvl="1" indent="-457200">
              <a:buFont typeface="+mj-lt"/>
              <a:buAutoNum type="alphaUcPeriod"/>
            </a:pPr>
            <a:r>
              <a:rPr lang="da-DK" sz="1800" dirty="0" smtClean="0"/>
              <a:t>can I pass a function </a:t>
            </a:r>
            <a:r>
              <a:rPr lang="da-DK" sz="1800" b="1" dirty="0" smtClean="0"/>
              <a:t>f</a:t>
            </a:r>
            <a:r>
              <a:rPr lang="da-DK" sz="1800" dirty="0" smtClean="0"/>
              <a:t> as parameter to another function </a:t>
            </a:r>
            <a:r>
              <a:rPr lang="da-DK" sz="1800" b="1" dirty="0" smtClean="0"/>
              <a:t>g</a:t>
            </a:r>
            <a:r>
              <a:rPr lang="da-DK" sz="1800" dirty="0" smtClean="0"/>
              <a:t>? How to use </a:t>
            </a:r>
            <a:r>
              <a:rPr lang="da-DK" sz="1800" b="1" dirty="0" smtClean="0"/>
              <a:t>f</a:t>
            </a:r>
            <a:r>
              <a:rPr lang="da-DK" sz="1800" dirty="0" smtClean="0"/>
              <a:t> inside of </a:t>
            </a:r>
            <a:r>
              <a:rPr lang="da-DK" sz="1800" b="1" dirty="0" smtClean="0"/>
              <a:t>g</a:t>
            </a:r>
            <a:r>
              <a:rPr lang="da-DK" sz="1800" dirty="0" smtClean="0"/>
              <a:t>?</a:t>
            </a:r>
          </a:p>
          <a:p>
            <a:pPr marL="914400" lvl="1" indent="-457200">
              <a:buFont typeface="+mj-lt"/>
              <a:buAutoNum type="alphaUcPeriod"/>
            </a:pPr>
            <a:r>
              <a:rPr lang="da-DK" sz="1800" dirty="0" smtClean="0"/>
              <a:t>does it make sense to </a:t>
            </a:r>
            <a:r>
              <a:rPr lang="da-DK" sz="1800" b="1" dirty="0" smtClean="0"/>
              <a:t>define a function without a name</a:t>
            </a:r>
            <a:r>
              <a:rPr lang="da-DK" sz="1800" dirty="0" smtClean="0"/>
              <a:t> (AKA anonymous functions)? </a:t>
            </a:r>
            <a:r>
              <a:rPr lang="da-DK" sz="1800" b="1" dirty="0" smtClean="0"/>
              <a:t>When/for what?</a:t>
            </a:r>
          </a:p>
          <a:p>
            <a:endParaRPr lang="da-DK" sz="2000" dirty="0" smtClean="0"/>
          </a:p>
          <a:p>
            <a:r>
              <a:rPr lang="da-DK" sz="2100" b="1" dirty="0" smtClean="0"/>
              <a:t>Terminology:</a:t>
            </a:r>
          </a:p>
          <a:p>
            <a:pPr lvl="1"/>
            <a:r>
              <a:rPr lang="da-DK" sz="1800" strike="sngStrike" dirty="0" smtClean="0">
                <a:solidFill>
                  <a:schemeClr val="bg1">
                    <a:lumMod val="50000"/>
                  </a:schemeClr>
                </a:solidFill>
              </a:rPr>
              <a:t>A -&gt; recursion</a:t>
            </a:r>
          </a:p>
          <a:p>
            <a:pPr lvl="1"/>
            <a:r>
              <a:rPr lang="da-DK" sz="1800" strike="sngStrike" dirty="0" smtClean="0">
                <a:solidFill>
                  <a:schemeClr val="bg1">
                    <a:lumMod val="50000"/>
                  </a:schemeClr>
                </a:solidFill>
              </a:rPr>
              <a:t>B, C, D </a:t>
            </a:r>
            <a:r>
              <a:rPr lang="da-DK" sz="1800" strike="sngStrike" dirty="0">
                <a:solidFill>
                  <a:schemeClr val="bg1">
                    <a:lumMod val="50000"/>
                  </a:schemeClr>
                </a:solidFill>
              </a:rPr>
              <a:t>-&gt; </a:t>
            </a:r>
            <a:r>
              <a:rPr lang="da-DK" sz="1800" strike="sngStrike" dirty="0" smtClean="0">
                <a:solidFill>
                  <a:schemeClr val="bg1">
                    <a:lumMod val="50000"/>
                  </a:schemeClr>
                </a:solidFill>
              </a:rPr>
              <a:t>closures</a:t>
            </a:r>
            <a:endParaRPr lang="da-DK" sz="1800" strike="sngStrike" dirty="0">
              <a:solidFill>
                <a:schemeClr val="bg1">
                  <a:lumMod val="50000"/>
                </a:schemeClr>
              </a:solidFill>
            </a:endParaRPr>
          </a:p>
          <a:p>
            <a:pPr lvl="1"/>
            <a:r>
              <a:rPr lang="da-DK" sz="1800" dirty="0" smtClean="0"/>
              <a:t>E -&gt; high-order functions</a:t>
            </a:r>
          </a:p>
          <a:p>
            <a:pPr lvl="1"/>
            <a:r>
              <a:rPr lang="da-DK" sz="1800" dirty="0" smtClean="0"/>
              <a:t>D, F -&gt; callbacks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4800600"/>
            <a:ext cx="2057400" cy="1946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89074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D) E) F) High-order </a:t>
            </a:r>
            <a:r>
              <a:rPr lang="da-DK" dirty="0"/>
              <a:t>functions</a:t>
            </a:r>
          </a:p>
        </p:txBody>
      </p:sp>
      <p:sp>
        <p:nvSpPr>
          <p:cNvPr id="3" name="Content Placeholder 2"/>
          <p:cNvSpPr>
            <a:spLocks noGrp="1"/>
          </p:cNvSpPr>
          <p:nvPr>
            <p:ph idx="1"/>
          </p:nvPr>
        </p:nvSpPr>
        <p:spPr/>
        <p:txBody>
          <a:bodyPr>
            <a:normAutofit/>
          </a:bodyPr>
          <a:lstStyle/>
          <a:p>
            <a:r>
              <a:rPr lang="da-DK" sz="2400" dirty="0" smtClean="0"/>
              <a:t>Functions are a good way to build </a:t>
            </a:r>
            <a:r>
              <a:rPr lang="da-DK" sz="2400" b="1" dirty="0" smtClean="0"/>
              <a:t>abstractions</a:t>
            </a:r>
            <a:r>
              <a:rPr lang="da-DK" sz="2400" dirty="0" smtClean="0"/>
              <a:t>:</a:t>
            </a:r>
          </a:p>
          <a:p>
            <a:pPr lvl="1"/>
            <a:r>
              <a:rPr lang="da-DK" sz="2000" dirty="0"/>
              <a:t>m</a:t>
            </a:r>
            <a:r>
              <a:rPr lang="da-DK" sz="2000" dirty="0" smtClean="0"/>
              <a:t>ore general, modular and reusable</a:t>
            </a:r>
            <a:endParaRPr lang="da-DK" sz="2000" dirty="0"/>
          </a:p>
        </p:txBody>
      </p:sp>
      <p:sp>
        <p:nvSpPr>
          <p:cNvPr id="29" name="TextBox 28"/>
          <p:cNvSpPr txBox="1"/>
          <p:nvPr/>
        </p:nvSpPr>
        <p:spPr>
          <a:xfrm>
            <a:off x="381000" y="5248871"/>
            <a:ext cx="2182649" cy="646331"/>
          </a:xfrm>
          <a:prstGeom prst="rect">
            <a:avLst/>
          </a:prstGeom>
          <a:noFill/>
        </p:spPr>
        <p:txBody>
          <a:bodyPr wrap="none" rtlCol="0">
            <a:spAutoFit/>
          </a:bodyPr>
          <a:lstStyle/>
          <a:p>
            <a:r>
              <a:rPr lang="da-DK" dirty="0"/>
              <a:t>l</a:t>
            </a:r>
            <a:r>
              <a:rPr lang="da-DK" dirty="0" smtClean="0"/>
              <a:t>ong code,</a:t>
            </a:r>
            <a:br>
              <a:rPr lang="da-DK" dirty="0" smtClean="0"/>
            </a:br>
            <a:r>
              <a:rPr lang="da-DK" dirty="0" smtClean="0"/>
              <a:t>difficult to find errors</a:t>
            </a:r>
            <a:endParaRPr lang="en-GB" dirty="0"/>
          </a:p>
        </p:txBody>
      </p:sp>
      <p:sp>
        <p:nvSpPr>
          <p:cNvPr id="37" name="TextBox 36"/>
          <p:cNvSpPr txBox="1"/>
          <p:nvPr/>
        </p:nvSpPr>
        <p:spPr>
          <a:xfrm>
            <a:off x="4495800" y="5248870"/>
            <a:ext cx="4482702" cy="923330"/>
          </a:xfrm>
          <a:prstGeom prst="rect">
            <a:avLst/>
          </a:prstGeom>
          <a:noFill/>
        </p:spPr>
        <p:txBody>
          <a:bodyPr wrap="none" rtlCol="0">
            <a:spAutoFit/>
          </a:bodyPr>
          <a:lstStyle/>
          <a:p>
            <a:r>
              <a:rPr lang="da-DK" dirty="0"/>
              <a:t>c</a:t>
            </a:r>
            <a:r>
              <a:rPr lang="da-DK" dirty="0" smtClean="0"/>
              <a:t>ode with function declarations (abstractions)</a:t>
            </a:r>
          </a:p>
          <a:p>
            <a:r>
              <a:rPr lang="da-DK" dirty="0"/>
              <a:t>a</a:t>
            </a:r>
            <a:r>
              <a:rPr lang="da-DK" dirty="0" smtClean="0"/>
              <a:t>nd function calls</a:t>
            </a:r>
          </a:p>
          <a:p>
            <a:r>
              <a:rPr lang="da-DK" i="1" dirty="0" smtClean="0"/>
              <a:t>shorter and easier to find errors</a:t>
            </a:r>
            <a:endParaRPr lang="en-GB" i="1" dirty="0"/>
          </a:p>
        </p:txBody>
      </p:sp>
      <p:sp>
        <p:nvSpPr>
          <p:cNvPr id="5" name="TextBox 4"/>
          <p:cNvSpPr txBox="1"/>
          <p:nvPr/>
        </p:nvSpPr>
        <p:spPr>
          <a:xfrm>
            <a:off x="7071464" y="1066800"/>
            <a:ext cx="1478225" cy="369332"/>
          </a:xfrm>
          <a:prstGeom prst="rect">
            <a:avLst/>
          </a:prstGeom>
          <a:noFill/>
        </p:spPr>
        <p:txBody>
          <a:bodyPr wrap="none" rtlCol="0">
            <a:spAutoFit/>
          </a:bodyPr>
          <a:lstStyle/>
          <a:p>
            <a:r>
              <a:rPr lang="da-DK" b="1" dirty="0" smtClean="0"/>
              <a:t>and </a:t>
            </a:r>
            <a:r>
              <a:rPr lang="da-DK" b="1" dirty="0" smtClean="0">
                <a:latin typeface="+mj-lt"/>
              </a:rPr>
              <a:t>callbacks</a:t>
            </a:r>
            <a:endParaRPr lang="en-GB" b="1" dirty="0">
              <a:latin typeface="+mj-lt"/>
            </a:endParaRPr>
          </a:p>
        </p:txBody>
      </p:sp>
      <p:grpSp>
        <p:nvGrpSpPr>
          <p:cNvPr id="7" name="Group 6"/>
          <p:cNvGrpSpPr/>
          <p:nvPr/>
        </p:nvGrpSpPr>
        <p:grpSpPr>
          <a:xfrm>
            <a:off x="723900" y="2679162"/>
            <a:ext cx="8095637" cy="2336344"/>
            <a:chOff x="723900" y="2679162"/>
            <a:chExt cx="8095637" cy="2336344"/>
          </a:xfrm>
        </p:grpSpPr>
        <p:grpSp>
          <p:nvGrpSpPr>
            <p:cNvPr id="26" name="Group 25"/>
            <p:cNvGrpSpPr/>
            <p:nvPr/>
          </p:nvGrpSpPr>
          <p:grpSpPr>
            <a:xfrm>
              <a:off x="723900" y="2679162"/>
              <a:ext cx="1338943" cy="2336344"/>
              <a:chOff x="756557" y="2975884"/>
              <a:chExt cx="1338943" cy="2336344"/>
            </a:xfrm>
          </p:grpSpPr>
          <p:pic>
            <p:nvPicPr>
              <p:cNvPr id="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4127043"/>
                <a:ext cx="1295400" cy="1185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557" y="2975884"/>
                <a:ext cx="1295400" cy="1215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8" name="Right Arrow 27"/>
            <p:cNvSpPr/>
            <p:nvPr/>
          </p:nvSpPr>
          <p:spPr>
            <a:xfrm>
              <a:off x="2819400" y="3286720"/>
              <a:ext cx="1295400" cy="1136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smtClean="0"/>
                <a:t>rewrite</a:t>
              </a:r>
              <a:endParaRPr lang="en-GB" dirty="0"/>
            </a:p>
          </p:txBody>
        </p:sp>
        <p:grpSp>
          <p:nvGrpSpPr>
            <p:cNvPr id="6" name="Group 5"/>
            <p:cNvGrpSpPr/>
            <p:nvPr/>
          </p:nvGrpSpPr>
          <p:grpSpPr>
            <a:xfrm>
              <a:off x="4343400" y="2777461"/>
              <a:ext cx="4476137" cy="1944132"/>
              <a:chOff x="4343400" y="2777461"/>
              <a:chExt cx="4476137" cy="1944132"/>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371" y="2968993"/>
                <a:ext cx="13335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3229" y="3654793"/>
                <a:ext cx="13335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0" y="2968993"/>
                <a:ext cx="1143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254868"/>
                <a:ext cx="13335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13"/>
              <p:cNvCxnSpPr/>
              <p:nvPr/>
            </p:nvCxnSpPr>
            <p:spPr>
              <a:xfrm>
                <a:off x="5600700" y="2886671"/>
                <a:ext cx="0" cy="1834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5486400" y="3195551"/>
                <a:ext cx="457200" cy="361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5372100" y="3435718"/>
                <a:ext cx="609600" cy="7490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5943600" y="3557501"/>
                <a:ext cx="800100"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Straight Connector 30"/>
              <p:cNvCxnSpPr/>
              <p:nvPr/>
            </p:nvCxnSpPr>
            <p:spPr>
              <a:xfrm flipV="1">
                <a:off x="5981700" y="4196356"/>
                <a:ext cx="800100" cy="1"/>
              </a:xfrm>
              <a:prstGeom prst="line">
                <a:avLst/>
              </a:prstGeom>
            </p:spPr>
            <p:style>
              <a:lnRef idx="3">
                <a:schemeClr val="accent1"/>
              </a:lnRef>
              <a:fillRef idx="0">
                <a:schemeClr val="accent1"/>
              </a:fillRef>
              <a:effectRef idx="2">
                <a:schemeClr val="accent1"/>
              </a:effectRef>
              <a:fontRef idx="minor">
                <a:schemeClr val="tx1"/>
              </a:fontRef>
            </p:style>
          </p:cxnSp>
          <p:sp>
            <p:nvSpPr>
              <p:cNvPr id="30" name="TextBox 29"/>
              <p:cNvSpPr txBox="1"/>
              <p:nvPr/>
            </p:nvSpPr>
            <p:spPr>
              <a:xfrm>
                <a:off x="4343400" y="2777461"/>
                <a:ext cx="869149" cy="261610"/>
              </a:xfrm>
              <a:prstGeom prst="rect">
                <a:avLst/>
              </a:prstGeom>
              <a:noFill/>
            </p:spPr>
            <p:txBody>
              <a:bodyPr wrap="none" rtlCol="0">
                <a:spAutoFit/>
              </a:bodyPr>
              <a:lstStyle/>
              <a:p>
                <a:r>
                  <a:rPr lang="da-DK" sz="1100" i="1" dirty="0"/>
                  <a:t>f</a:t>
                </a:r>
                <a:r>
                  <a:rPr lang="da-DK" sz="1100" i="1" dirty="0" smtClean="0"/>
                  <a:t>unction def</a:t>
                </a:r>
                <a:endParaRPr lang="en-GB" sz="1100" i="1" dirty="0"/>
              </a:p>
            </p:txBody>
          </p:sp>
          <p:sp>
            <p:nvSpPr>
              <p:cNvPr id="24" name="TextBox 23"/>
              <p:cNvSpPr txBox="1"/>
              <p:nvPr/>
            </p:nvSpPr>
            <p:spPr>
              <a:xfrm>
                <a:off x="6781800" y="3393183"/>
                <a:ext cx="881973" cy="261610"/>
              </a:xfrm>
              <a:prstGeom prst="rect">
                <a:avLst/>
              </a:prstGeom>
              <a:noFill/>
            </p:spPr>
            <p:txBody>
              <a:bodyPr wrap="none" rtlCol="0">
                <a:spAutoFit/>
              </a:bodyPr>
              <a:lstStyle/>
              <a:p>
                <a:r>
                  <a:rPr lang="da-DK" sz="1100" i="1" dirty="0"/>
                  <a:t>f</a:t>
                </a:r>
                <a:r>
                  <a:rPr lang="da-DK" sz="1100" i="1" dirty="0" smtClean="0"/>
                  <a:t>unction call</a:t>
                </a:r>
                <a:endParaRPr lang="en-GB" sz="1100" i="1" dirty="0"/>
              </a:p>
            </p:txBody>
          </p:sp>
          <p:sp>
            <p:nvSpPr>
              <p:cNvPr id="27" name="TextBox 26"/>
              <p:cNvSpPr txBox="1"/>
              <p:nvPr/>
            </p:nvSpPr>
            <p:spPr>
              <a:xfrm>
                <a:off x="6781800" y="4038600"/>
                <a:ext cx="2037737" cy="430887"/>
              </a:xfrm>
              <a:prstGeom prst="rect">
                <a:avLst/>
              </a:prstGeom>
              <a:noFill/>
            </p:spPr>
            <p:txBody>
              <a:bodyPr wrap="none" rtlCol="0">
                <a:spAutoFit/>
              </a:bodyPr>
              <a:lstStyle/>
              <a:p>
                <a:r>
                  <a:rPr lang="da-DK" sz="1100" i="1" dirty="0"/>
                  <a:t>f</a:t>
                </a:r>
                <a:r>
                  <a:rPr lang="da-DK" sz="1100" i="1" dirty="0" smtClean="0"/>
                  <a:t>unction call </a:t>
                </a:r>
                <a:br>
                  <a:rPr lang="da-DK" sz="1100" i="1" dirty="0" smtClean="0"/>
                </a:br>
                <a:r>
                  <a:rPr lang="da-DK" sz="1100" i="1" dirty="0" smtClean="0"/>
                  <a:t>            with different parameters</a:t>
                </a:r>
                <a:endParaRPr lang="en-GB" sz="1100" i="1" dirty="0"/>
              </a:p>
            </p:txBody>
          </p:sp>
        </p:grpSp>
      </p:grpSp>
    </p:spTree>
    <p:extLst>
      <p:ext uri="{BB962C8B-B14F-4D97-AF65-F5344CB8AC3E}">
        <p14:creationId xmlns:p14="http://schemas.microsoft.com/office/powerpoint/2010/main" val="2578906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High-order functions</a:t>
            </a:r>
            <a:endParaRPr lang="en-GB" dirty="0"/>
          </a:p>
        </p:txBody>
      </p:sp>
      <p:sp>
        <p:nvSpPr>
          <p:cNvPr id="3" name="Content Placeholder 2"/>
          <p:cNvSpPr>
            <a:spLocks noGrp="1"/>
          </p:cNvSpPr>
          <p:nvPr>
            <p:ph idx="1"/>
          </p:nvPr>
        </p:nvSpPr>
        <p:spPr/>
        <p:txBody>
          <a:bodyPr>
            <a:normAutofit/>
          </a:bodyPr>
          <a:lstStyle/>
          <a:p>
            <a:pPr marL="0" indent="0">
              <a:buNone/>
            </a:pPr>
            <a:r>
              <a:rPr lang="en-US" sz="2400" dirty="0" smtClean="0">
                <a:solidFill>
                  <a:schemeClr val="accent1"/>
                </a:solidFill>
              </a:rPr>
              <a:t>“Functions </a:t>
            </a:r>
            <a:r>
              <a:rPr lang="en-US" sz="2400" dirty="0">
                <a:solidFill>
                  <a:schemeClr val="accent1"/>
                </a:solidFill>
              </a:rPr>
              <a:t>that operate on other functions, either by taking them as arguments or by returning them, are called higher-order </a:t>
            </a:r>
            <a:r>
              <a:rPr lang="en-US" sz="2400" dirty="0" smtClean="0">
                <a:solidFill>
                  <a:schemeClr val="accent1"/>
                </a:solidFill>
              </a:rPr>
              <a:t>functions” [ELO </a:t>
            </a:r>
            <a:r>
              <a:rPr lang="en-US" sz="2400" dirty="0" err="1" smtClean="0">
                <a:solidFill>
                  <a:schemeClr val="accent1"/>
                </a:solidFill>
              </a:rPr>
              <a:t>chpt</a:t>
            </a:r>
            <a:r>
              <a:rPr lang="en-US" sz="2400" dirty="0" smtClean="0">
                <a:solidFill>
                  <a:schemeClr val="accent1"/>
                </a:solidFill>
              </a:rPr>
              <a:t> 5] </a:t>
            </a:r>
            <a:r>
              <a:rPr lang="en-US" sz="2400" dirty="0" smtClean="0"/>
              <a:t>… closures are a form of HOF</a:t>
            </a:r>
          </a:p>
          <a:p>
            <a:r>
              <a:rPr lang="en-US" sz="2400" dirty="0"/>
              <a:t>a</a:t>
            </a:r>
            <a:r>
              <a:rPr lang="en-US" sz="2400" dirty="0" smtClean="0"/>
              <a:t> HOF allows to abstract over </a:t>
            </a:r>
            <a:r>
              <a:rPr lang="en-US" sz="2400" b="1" dirty="0" smtClean="0"/>
              <a:t>actions</a:t>
            </a:r>
            <a:r>
              <a:rPr lang="en-US" sz="2400" dirty="0" smtClean="0"/>
              <a:t>, not just values!</a:t>
            </a:r>
          </a:p>
          <a:p>
            <a:endParaRPr lang="en-US" sz="2400" dirty="0" smtClean="0"/>
          </a:p>
          <a:p>
            <a:r>
              <a:rPr lang="en-US" sz="2400" dirty="0" smtClean="0"/>
              <a:t>What can we do with HOFs?</a:t>
            </a:r>
          </a:p>
          <a:p>
            <a:pPr lvl="1"/>
            <a:r>
              <a:rPr lang="en-US" sz="2000" dirty="0" smtClean="0"/>
              <a:t>e.g. define new types </a:t>
            </a:r>
            <a:r>
              <a:rPr lang="en-US" sz="2000" dirty="0"/>
              <a:t>of control </a:t>
            </a:r>
            <a:r>
              <a:rPr lang="en-US" sz="2000" dirty="0" smtClean="0"/>
              <a:t>flow, like a new kind of loop!</a:t>
            </a:r>
            <a:br>
              <a:rPr lang="en-US" sz="2000" dirty="0" smtClean="0"/>
            </a:br>
            <a:r>
              <a:rPr lang="en-US" sz="2000" dirty="0" smtClean="0"/>
              <a:t>see </a:t>
            </a:r>
            <a:r>
              <a:rPr lang="en-US" sz="2000" dirty="0" smtClean="0">
                <a:solidFill>
                  <a:schemeClr val="tx2"/>
                </a:solidFill>
              </a:rPr>
              <a:t>07_forEach.html</a:t>
            </a:r>
          </a:p>
          <a:p>
            <a:pPr lvl="1"/>
            <a:r>
              <a:rPr lang="en-US" sz="2000" dirty="0"/>
              <a:t>m</a:t>
            </a:r>
            <a:r>
              <a:rPr lang="en-US" sz="2000" dirty="0" smtClean="0"/>
              <a:t>ore kinds of </a:t>
            </a:r>
            <a:r>
              <a:rPr lang="en-US" sz="2000" dirty="0"/>
              <a:t>control flow: </a:t>
            </a:r>
            <a:r>
              <a:rPr lang="en-US" sz="2000" dirty="0" smtClean="0">
                <a:solidFill>
                  <a:schemeClr val="tx2"/>
                </a:solidFill>
              </a:rPr>
              <a:t>08_controlFlow.html</a:t>
            </a:r>
          </a:p>
        </p:txBody>
      </p:sp>
    </p:spTree>
    <p:extLst>
      <p:ext uri="{BB962C8B-B14F-4D97-AF65-F5344CB8AC3E}">
        <p14:creationId xmlns:p14="http://schemas.microsoft.com/office/powerpoint/2010/main" val="2074829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HOF and arrays</a:t>
            </a:r>
            <a:endParaRPr lang="en-GB" dirty="0"/>
          </a:p>
        </p:txBody>
      </p:sp>
      <p:sp>
        <p:nvSpPr>
          <p:cNvPr id="3" name="Content Placeholder 2"/>
          <p:cNvSpPr>
            <a:spLocks noGrp="1"/>
          </p:cNvSpPr>
          <p:nvPr>
            <p:ph idx="1"/>
          </p:nvPr>
        </p:nvSpPr>
        <p:spPr/>
        <p:txBody>
          <a:bodyPr>
            <a:normAutofit/>
          </a:bodyPr>
          <a:lstStyle/>
          <a:p>
            <a:r>
              <a:rPr lang="da-DK" sz="2000" dirty="0" smtClean="0"/>
              <a:t>Defining </a:t>
            </a:r>
            <a:r>
              <a:rPr lang="da-DK" sz="2000" b="1" dirty="0"/>
              <a:t>composable HOF </a:t>
            </a:r>
            <a:r>
              <a:rPr lang="da-DK" sz="2000" dirty="0"/>
              <a:t>to work with </a:t>
            </a:r>
            <a:r>
              <a:rPr lang="da-DK" sz="2000" b="1" dirty="0" smtClean="0"/>
              <a:t>arrays</a:t>
            </a:r>
          </a:p>
          <a:p>
            <a:pPr lvl="1"/>
            <a:r>
              <a:rPr lang="da-DK" sz="1800" b="1" dirty="0">
                <a:solidFill>
                  <a:srgbClr val="FF0000"/>
                </a:solidFill>
              </a:rPr>
              <a:t>l</a:t>
            </a:r>
            <a:r>
              <a:rPr lang="da-DK" sz="1800" b="1" dirty="0" smtClean="0">
                <a:solidFill>
                  <a:srgbClr val="FF0000"/>
                </a:solidFill>
              </a:rPr>
              <a:t>et’s analyze the code in </a:t>
            </a:r>
            <a:r>
              <a:rPr lang="da-DK" sz="1800" dirty="0" smtClean="0">
                <a:solidFill>
                  <a:schemeClr val="tx2"/>
                </a:solidFill>
              </a:rPr>
              <a:t>10_functional_programming_style</a:t>
            </a:r>
            <a:r>
              <a:rPr lang="da-DK" sz="1800" dirty="0">
                <a:solidFill>
                  <a:schemeClr val="tx2"/>
                </a:solidFill>
              </a:rPr>
              <a:t>_.</a:t>
            </a:r>
            <a:r>
              <a:rPr lang="da-DK" sz="1800" dirty="0" smtClean="0">
                <a:solidFill>
                  <a:schemeClr val="tx2"/>
                </a:solidFill>
              </a:rPr>
              <a:t>js</a:t>
            </a:r>
          </a:p>
          <a:p>
            <a:endParaRPr lang="en-US" sz="2000" b="1" dirty="0" smtClean="0">
              <a:solidFill>
                <a:schemeClr val="accent1"/>
              </a:solidFill>
            </a:endParaRPr>
          </a:p>
          <a:p>
            <a:r>
              <a:rPr lang="en-US" sz="2000" b="1" dirty="0" smtClean="0">
                <a:solidFill>
                  <a:schemeClr val="accent1"/>
                </a:solidFill>
              </a:rPr>
              <a:t>“In </a:t>
            </a:r>
            <a:r>
              <a:rPr lang="en-US" sz="2000" b="1" dirty="0">
                <a:solidFill>
                  <a:schemeClr val="accent1"/>
                </a:solidFill>
              </a:rPr>
              <a:t>the happy land of elegant code and pretty rainbows, there lives a spoil-sport monster called </a:t>
            </a:r>
            <a:r>
              <a:rPr lang="en-US" sz="2000" dirty="0">
                <a:solidFill>
                  <a:schemeClr val="accent1"/>
                </a:solidFill>
              </a:rPr>
              <a:t>inefficiency</a:t>
            </a:r>
            <a:r>
              <a:rPr lang="en-US" sz="2000" b="1" dirty="0" smtClean="0">
                <a:solidFill>
                  <a:schemeClr val="accent1"/>
                </a:solidFill>
              </a:rPr>
              <a:t>.” </a:t>
            </a:r>
          </a:p>
          <a:p>
            <a:pPr lvl="1"/>
            <a:r>
              <a:rPr lang="en-US" sz="1800" dirty="0" smtClean="0">
                <a:solidFill>
                  <a:schemeClr val="tx2"/>
                </a:solidFill>
              </a:rPr>
              <a:t>“Fortunately</a:t>
            </a:r>
            <a:r>
              <a:rPr lang="en-US" sz="1800" dirty="0">
                <a:solidFill>
                  <a:schemeClr val="tx2"/>
                </a:solidFill>
              </a:rPr>
              <a:t>, most computers are insanely </a:t>
            </a:r>
            <a:r>
              <a:rPr lang="en-US" sz="1800" dirty="0" smtClean="0">
                <a:solidFill>
                  <a:schemeClr val="tx2"/>
                </a:solidFill>
              </a:rPr>
              <a:t>fast”</a:t>
            </a:r>
            <a:br>
              <a:rPr lang="en-US" sz="1800" dirty="0" smtClean="0">
                <a:solidFill>
                  <a:schemeClr val="tx2"/>
                </a:solidFill>
              </a:rPr>
            </a:br>
            <a:r>
              <a:rPr lang="en-US" sz="1800" dirty="0" smtClean="0">
                <a:solidFill>
                  <a:srgbClr val="00B050"/>
                </a:solidFill>
              </a:rPr>
              <a:t>processing </a:t>
            </a:r>
            <a:r>
              <a:rPr lang="en-US" sz="1800" dirty="0">
                <a:solidFill>
                  <a:srgbClr val="00B050"/>
                </a:solidFill>
              </a:rPr>
              <a:t>a modest set of data </a:t>
            </a:r>
            <a:r>
              <a:rPr lang="en-US" sz="1800" dirty="0" smtClean="0">
                <a:solidFill>
                  <a:srgbClr val="00B050"/>
                </a:solidFill>
              </a:rPr>
              <a:t>-&gt; it</a:t>
            </a:r>
            <a:r>
              <a:rPr lang="en-US" sz="1800" dirty="0">
                <a:solidFill>
                  <a:srgbClr val="00B050"/>
                </a:solidFill>
              </a:rPr>
              <a:t> </a:t>
            </a:r>
            <a:r>
              <a:rPr lang="en-US" sz="1800" i="1" dirty="0">
                <a:solidFill>
                  <a:srgbClr val="00B050"/>
                </a:solidFill>
              </a:rPr>
              <a:t>does not matter</a:t>
            </a:r>
            <a:r>
              <a:rPr lang="en-US" sz="1800" dirty="0">
                <a:solidFill>
                  <a:srgbClr val="00B050"/>
                </a:solidFill>
              </a:rPr>
              <a:t> whether you wrote a pretty solution that takes half a millisecond or a super-optimized solution that takes a tenth of a </a:t>
            </a:r>
            <a:r>
              <a:rPr lang="en-US" sz="1800" dirty="0" smtClean="0">
                <a:solidFill>
                  <a:srgbClr val="00B050"/>
                </a:solidFill>
              </a:rPr>
              <a:t>millisecond</a:t>
            </a:r>
            <a:endParaRPr lang="en-US" sz="2000" b="1" dirty="0" smtClean="0"/>
          </a:p>
          <a:p>
            <a:endParaRPr lang="en-US" sz="2000" b="1" dirty="0"/>
          </a:p>
          <a:p>
            <a:r>
              <a:rPr lang="en-US" sz="2000" b="1" i="1" dirty="0" smtClean="0"/>
              <a:t>Note: </a:t>
            </a:r>
            <a:r>
              <a:rPr lang="en-US" sz="2000" i="1" dirty="0" smtClean="0"/>
              <a:t>many of the HOF defined to work for arrays are already-defined methods for arrays </a:t>
            </a:r>
            <a:r>
              <a:rPr lang="en-US" sz="2000" i="1" dirty="0">
                <a:sym typeface="Wingdings" pitchFamily="2" charset="2"/>
              </a:rPr>
              <a:t>;</a:t>
            </a:r>
            <a:r>
              <a:rPr lang="en-US" sz="2000" i="1" dirty="0" smtClean="0">
                <a:sym typeface="Wingdings" pitchFamily="2" charset="2"/>
              </a:rPr>
              <a:t>)</a:t>
            </a:r>
          </a:p>
          <a:p>
            <a:pPr lvl="1"/>
            <a:r>
              <a:rPr lang="da-DK" sz="1800" b="1" dirty="0">
                <a:solidFill>
                  <a:srgbClr val="FF0000"/>
                </a:solidFill>
              </a:rPr>
              <a:t>c</a:t>
            </a:r>
            <a:r>
              <a:rPr lang="da-DK" sz="1800" b="1" dirty="0" smtClean="0">
                <a:solidFill>
                  <a:srgbClr val="FF0000"/>
                </a:solidFill>
              </a:rPr>
              <a:t>ompare the 2 versions of </a:t>
            </a:r>
            <a:r>
              <a:rPr lang="da-DK" sz="1800" dirty="0" smtClean="0">
                <a:solidFill>
                  <a:schemeClr val="tx2"/>
                </a:solidFill>
              </a:rPr>
              <a:t>11_functional_programming_style...</a:t>
            </a:r>
            <a:endParaRPr lang="en-GB" sz="1800" dirty="0"/>
          </a:p>
        </p:txBody>
      </p:sp>
    </p:spTree>
    <p:extLst>
      <p:ext uri="{BB962C8B-B14F-4D97-AF65-F5344CB8AC3E}">
        <p14:creationId xmlns:p14="http://schemas.microsoft.com/office/powerpoint/2010/main" val="1966231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FF0000"/>
                </a:solidFill>
              </a:rPr>
              <a:t>Exercise - HOF</a:t>
            </a:r>
            <a:endParaRPr lang="en-GB" dirty="0">
              <a:solidFill>
                <a:srgbClr val="FF0000"/>
              </a:solidFill>
            </a:endParaRPr>
          </a:p>
        </p:txBody>
      </p:sp>
      <p:sp>
        <p:nvSpPr>
          <p:cNvPr id="3" name="Content Placeholder 2"/>
          <p:cNvSpPr>
            <a:spLocks noGrp="1"/>
          </p:cNvSpPr>
          <p:nvPr>
            <p:ph idx="1"/>
          </p:nvPr>
        </p:nvSpPr>
        <p:spPr/>
        <p:txBody>
          <a:bodyPr>
            <a:normAutofit/>
          </a:bodyPr>
          <a:lstStyle/>
          <a:p>
            <a:r>
              <a:rPr lang="en-US" sz="2400" dirty="0" smtClean="0">
                <a:solidFill>
                  <a:srgbClr val="FF0000"/>
                </a:solidFill>
              </a:rPr>
              <a:t>Work in pairs</a:t>
            </a:r>
          </a:p>
          <a:p>
            <a:endParaRPr lang="en-US" sz="2400" dirty="0" smtClean="0">
              <a:solidFill>
                <a:srgbClr val="FF0000"/>
              </a:solidFill>
            </a:endParaRPr>
          </a:p>
          <a:p>
            <a:r>
              <a:rPr lang="en-US" sz="2400" dirty="0" smtClean="0">
                <a:solidFill>
                  <a:srgbClr val="FF0000"/>
                </a:solidFill>
              </a:rPr>
              <a:t>Modify </a:t>
            </a:r>
            <a:r>
              <a:rPr lang="en-US" sz="2400" i="1" dirty="0" smtClean="0">
                <a:solidFill>
                  <a:schemeClr val="tx2"/>
                </a:solidFill>
              </a:rPr>
              <a:t>10_functional_programming_style.html</a:t>
            </a:r>
            <a:r>
              <a:rPr lang="en-US" sz="2400" dirty="0" smtClean="0">
                <a:solidFill>
                  <a:srgbClr val="FF0000"/>
                </a:solidFill>
              </a:rPr>
              <a:t> to compute the </a:t>
            </a:r>
            <a:r>
              <a:rPr lang="en-US" sz="2400" u="sng" dirty="0" smtClean="0">
                <a:solidFill>
                  <a:srgbClr val="FF0000"/>
                </a:solidFill>
              </a:rPr>
              <a:t>average length of the first name</a:t>
            </a:r>
            <a:r>
              <a:rPr lang="en-US" sz="2400" dirty="0" smtClean="0">
                <a:solidFill>
                  <a:srgbClr val="FF0000"/>
                </a:solidFill>
              </a:rPr>
              <a:t> of all male and (separately) of all female </a:t>
            </a:r>
            <a:r>
              <a:rPr lang="en-US" sz="2400" dirty="0">
                <a:solidFill>
                  <a:srgbClr val="FF0000"/>
                </a:solidFill>
              </a:rPr>
              <a:t>ancestors in the </a:t>
            </a:r>
            <a:r>
              <a:rPr lang="en-US" sz="2400" b="1" dirty="0" smtClean="0">
                <a:solidFill>
                  <a:srgbClr val="FF0000"/>
                </a:solidFill>
              </a:rPr>
              <a:t>ancestry</a:t>
            </a:r>
            <a:r>
              <a:rPr lang="en-US" sz="2400" dirty="0" smtClean="0">
                <a:solidFill>
                  <a:srgbClr val="FF0000"/>
                </a:solidFill>
              </a:rPr>
              <a:t> array.</a:t>
            </a:r>
          </a:p>
          <a:p>
            <a:endParaRPr lang="en-US" sz="2400" dirty="0">
              <a:solidFill>
                <a:srgbClr val="FF0000"/>
              </a:solidFill>
            </a:endParaRPr>
          </a:p>
          <a:p>
            <a:r>
              <a:rPr lang="en-US" sz="2400" i="1" dirty="0" smtClean="0">
                <a:solidFill>
                  <a:srgbClr val="FF0000"/>
                </a:solidFill>
              </a:rPr>
              <a:t>Hint: look up the </a:t>
            </a:r>
            <a:r>
              <a:rPr lang="en-GB" sz="2400" i="1" dirty="0" smtClean="0"/>
              <a:t>split </a:t>
            </a:r>
            <a:r>
              <a:rPr lang="en-GB" sz="2400" i="1" dirty="0" smtClean="0">
                <a:solidFill>
                  <a:srgbClr val="FF0000"/>
                </a:solidFill>
              </a:rPr>
              <a:t>method for strings, it could help.</a:t>
            </a:r>
            <a:endParaRPr lang="en-GB" sz="2400" i="1" dirty="0">
              <a:solidFill>
                <a:srgbClr val="FF0000"/>
              </a:solidFill>
            </a:endParaRPr>
          </a:p>
          <a:p>
            <a:endParaRPr lang="en-US" sz="2400" dirty="0" smtClean="0">
              <a:solidFill>
                <a:srgbClr val="FF0000"/>
              </a:solidFill>
            </a:endParaRPr>
          </a:p>
        </p:txBody>
      </p:sp>
      <p:sp>
        <p:nvSpPr>
          <p:cNvPr id="4" name="Oval 3"/>
          <p:cNvSpPr/>
          <p:nvPr/>
        </p:nvSpPr>
        <p:spPr>
          <a:xfrm>
            <a:off x="7984560" y="5638800"/>
            <a:ext cx="1052186" cy="1052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b="1" dirty="0" smtClean="0"/>
              <a:t>10 min</a:t>
            </a:r>
            <a:endParaRPr lang="en-GB" b="1" dirty="0"/>
          </a:p>
        </p:txBody>
      </p:sp>
    </p:spTree>
    <p:extLst>
      <p:ext uri="{BB962C8B-B14F-4D97-AF65-F5344CB8AC3E}">
        <p14:creationId xmlns:p14="http://schemas.microsoft.com/office/powerpoint/2010/main" val="2288607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i="1" dirty="0" smtClean="0"/>
              <a:t>Terminology</a:t>
            </a:r>
            <a:endParaRPr lang="en-GB" i="1" dirty="0"/>
          </a:p>
        </p:txBody>
      </p:sp>
      <p:sp>
        <p:nvSpPr>
          <p:cNvPr id="3" name="Content Placeholder 2"/>
          <p:cNvSpPr>
            <a:spLocks noGrp="1"/>
          </p:cNvSpPr>
          <p:nvPr>
            <p:ph idx="1"/>
          </p:nvPr>
        </p:nvSpPr>
        <p:spPr/>
        <p:txBody>
          <a:bodyPr>
            <a:normAutofit fontScale="92500" lnSpcReduction="20000"/>
          </a:bodyPr>
          <a:lstStyle/>
          <a:p>
            <a:r>
              <a:rPr lang="da-DK" dirty="0"/>
              <a:t>Recursive </a:t>
            </a:r>
            <a:r>
              <a:rPr lang="da-DK" dirty="0" smtClean="0"/>
              <a:t>functions:</a:t>
            </a:r>
          </a:p>
          <a:p>
            <a:pPr lvl="1"/>
            <a:r>
              <a:rPr lang="en-US" sz="2600" dirty="0"/>
              <a:t>A function that calls itself is called </a:t>
            </a:r>
            <a:r>
              <a:rPr lang="en-US" sz="2600" i="1" dirty="0" smtClean="0"/>
              <a:t>recursive</a:t>
            </a:r>
            <a:r>
              <a:rPr lang="en-US" i="1" dirty="0" smtClean="0"/>
              <a:t> </a:t>
            </a:r>
            <a:r>
              <a:rPr lang="en-US" sz="2200" i="1" dirty="0" smtClean="0"/>
              <a:t>[ELO </a:t>
            </a:r>
            <a:r>
              <a:rPr lang="en-US" sz="2200" i="1" dirty="0" err="1" smtClean="0"/>
              <a:t>chpt</a:t>
            </a:r>
            <a:r>
              <a:rPr lang="en-US" sz="2200" i="1" dirty="0" smtClean="0"/>
              <a:t> 3]</a:t>
            </a:r>
            <a:endParaRPr lang="da-DK" dirty="0"/>
          </a:p>
          <a:p>
            <a:r>
              <a:rPr lang="da-DK" dirty="0"/>
              <a:t>Closure </a:t>
            </a:r>
            <a:r>
              <a:rPr lang="da-DK" i="1" dirty="0"/>
              <a:t>[def from </a:t>
            </a:r>
            <a:r>
              <a:rPr lang="da-DK" sz="1200" i="1" dirty="0">
                <a:hlinkClick r:id="rId2"/>
              </a:rPr>
              <a:t>http://javascriptissexy.com/understand-javascript-closures-with-ease</a:t>
            </a:r>
            <a:r>
              <a:rPr lang="da-DK" sz="1200" i="1" dirty="0" smtClean="0">
                <a:hlinkClick r:id="rId2"/>
              </a:rPr>
              <a:t>/</a:t>
            </a:r>
            <a:r>
              <a:rPr lang="da-DK" sz="2200" i="1" dirty="0" smtClean="0"/>
              <a:t> </a:t>
            </a:r>
            <a:r>
              <a:rPr lang="da-DK" i="1" dirty="0" smtClean="0"/>
              <a:t>]</a:t>
            </a:r>
          </a:p>
          <a:p>
            <a:pPr lvl="1"/>
            <a:r>
              <a:rPr lang="en-US" sz="2600" dirty="0"/>
              <a:t>A closure is an </a:t>
            </a:r>
            <a:r>
              <a:rPr lang="en-US" sz="2600" b="1" dirty="0"/>
              <a:t>inner function </a:t>
            </a:r>
            <a:r>
              <a:rPr lang="en-US" sz="2600" dirty="0"/>
              <a:t>that has access to the outer (enclosing) function’s </a:t>
            </a:r>
            <a:r>
              <a:rPr lang="en-US" sz="2600" dirty="0" smtClean="0"/>
              <a:t>variables.</a:t>
            </a:r>
          </a:p>
          <a:p>
            <a:pPr lvl="1"/>
            <a:r>
              <a:rPr lang="en-US" sz="2600" dirty="0"/>
              <a:t>You create a closure by adding a function inside another function.</a:t>
            </a:r>
            <a:endParaRPr lang="da-DK" sz="2600" dirty="0" smtClean="0"/>
          </a:p>
          <a:p>
            <a:r>
              <a:rPr lang="da-DK" dirty="0" smtClean="0"/>
              <a:t>High-order function</a:t>
            </a:r>
          </a:p>
          <a:p>
            <a:pPr lvl="1"/>
            <a:r>
              <a:rPr lang="en-US" sz="2600" dirty="0" smtClean="0"/>
              <a:t>a </a:t>
            </a:r>
            <a:r>
              <a:rPr lang="en-US" sz="2600" dirty="0"/>
              <a:t>function that accepts another function as an argument.</a:t>
            </a:r>
          </a:p>
          <a:p>
            <a:pPr lvl="1"/>
            <a:r>
              <a:rPr lang="en-US" sz="2600" dirty="0"/>
              <a:t>The function passed as an argument is sometimes called a </a:t>
            </a:r>
            <a:r>
              <a:rPr lang="en-US" sz="2600" b="1" dirty="0"/>
              <a:t>callback</a:t>
            </a:r>
            <a:r>
              <a:rPr lang="en-US" sz="2600" dirty="0"/>
              <a:t>.</a:t>
            </a:r>
            <a:endParaRPr lang="en-GB" sz="2600" dirty="0"/>
          </a:p>
          <a:p>
            <a:pPr lvl="1"/>
            <a:endParaRPr lang="da-DK" dirty="0" smtClean="0"/>
          </a:p>
          <a:p>
            <a:pPr lvl="1"/>
            <a:endParaRPr lang="da-DK" dirty="0"/>
          </a:p>
          <a:p>
            <a:endParaRPr lang="en-GB"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6200" y="52108"/>
            <a:ext cx="1314012" cy="1243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6525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FF0000"/>
                </a:solidFill>
              </a:rPr>
              <a:t>Finaly exercises</a:t>
            </a:r>
            <a:endParaRPr lang="en-GB"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GB" sz="2800" b="1" dirty="0" smtClean="0">
                <a:solidFill>
                  <a:srgbClr val="FF0000"/>
                </a:solidFill>
              </a:rPr>
              <a:t>Work individually on</a:t>
            </a:r>
            <a:r>
              <a:rPr lang="en-GB" sz="2800" dirty="0" smtClean="0">
                <a:solidFill>
                  <a:srgbClr val="FF0000"/>
                </a:solidFill>
              </a:rPr>
              <a:t> these 2 exercises [ELO </a:t>
            </a:r>
            <a:r>
              <a:rPr lang="en-GB" sz="2800" dirty="0" err="1" smtClean="0">
                <a:solidFill>
                  <a:srgbClr val="FF0000"/>
                </a:solidFill>
              </a:rPr>
              <a:t>chpt</a:t>
            </a:r>
            <a:r>
              <a:rPr lang="en-GB" sz="2800" dirty="0" smtClean="0">
                <a:solidFill>
                  <a:srgbClr val="FF0000"/>
                </a:solidFill>
              </a:rPr>
              <a:t> 5 end]</a:t>
            </a:r>
          </a:p>
          <a:p>
            <a:r>
              <a:rPr lang="en-GB" sz="2800" dirty="0" smtClean="0">
                <a:solidFill>
                  <a:srgbClr val="FF0000"/>
                </a:solidFill>
              </a:rPr>
              <a:t>Flattening</a:t>
            </a:r>
          </a:p>
          <a:p>
            <a:pPr lvl="1"/>
            <a:r>
              <a:rPr lang="en-GB" sz="1800" i="1" dirty="0" smtClean="0"/>
              <a:t>Check out </a:t>
            </a:r>
            <a:r>
              <a:rPr lang="en-GB" sz="1800" b="1" i="1" dirty="0" smtClean="0"/>
              <a:t>reduce </a:t>
            </a:r>
            <a:r>
              <a:rPr lang="en-GB" sz="1800" i="1" dirty="0" smtClean="0"/>
              <a:t>function for arrays: </a:t>
            </a:r>
            <a:r>
              <a:rPr lang="en-GB" sz="1400" i="1" dirty="0" smtClean="0">
                <a:hlinkClick r:id="rId2"/>
              </a:rPr>
              <a:t>http</a:t>
            </a:r>
            <a:r>
              <a:rPr lang="en-GB" sz="1400" i="1" dirty="0">
                <a:hlinkClick r:id="rId2"/>
              </a:rPr>
              <a:t>://</a:t>
            </a:r>
            <a:r>
              <a:rPr lang="en-GB" sz="1400" i="1" dirty="0" smtClean="0">
                <a:hlinkClick r:id="rId2"/>
              </a:rPr>
              <a:t>www.w3schools.com/jsref/jsref_reduce.asp</a:t>
            </a:r>
            <a:r>
              <a:rPr lang="en-GB" sz="1400" i="1" dirty="0" smtClean="0"/>
              <a:t> </a:t>
            </a:r>
          </a:p>
          <a:p>
            <a:r>
              <a:rPr lang="en-GB" sz="2800" b="1" dirty="0">
                <a:solidFill>
                  <a:srgbClr val="FF0000"/>
                </a:solidFill>
              </a:rPr>
              <a:t>Every </a:t>
            </a:r>
            <a:r>
              <a:rPr lang="en-GB" sz="2800" dirty="0">
                <a:solidFill>
                  <a:srgbClr val="FF0000"/>
                </a:solidFill>
              </a:rPr>
              <a:t>and then </a:t>
            </a:r>
            <a:r>
              <a:rPr lang="en-GB" sz="2800" b="1" dirty="0" smtClean="0">
                <a:solidFill>
                  <a:srgbClr val="FF0000"/>
                </a:solidFill>
              </a:rPr>
              <a:t>some</a:t>
            </a:r>
          </a:p>
          <a:p>
            <a:pPr lvl="1"/>
            <a:r>
              <a:rPr lang="en-GB" sz="1200" dirty="0">
                <a:solidFill>
                  <a:srgbClr val="FF0000"/>
                </a:solidFill>
                <a:hlinkClick r:id="rId3"/>
              </a:rPr>
              <a:t>https://</a:t>
            </a:r>
            <a:r>
              <a:rPr lang="en-GB" sz="1200" dirty="0" smtClean="0">
                <a:solidFill>
                  <a:srgbClr val="FF0000"/>
                </a:solidFill>
                <a:hlinkClick r:id="rId3"/>
              </a:rPr>
              <a:t>developer.mozilla.org/en-US/docs/Web/JavaScript/Reference/Global_Objects/Array/every</a:t>
            </a:r>
            <a:r>
              <a:rPr lang="en-GB" sz="1200" dirty="0" smtClean="0">
                <a:solidFill>
                  <a:srgbClr val="FF0000"/>
                </a:solidFill>
              </a:rPr>
              <a:t> </a:t>
            </a:r>
          </a:p>
          <a:p>
            <a:pPr lvl="1"/>
            <a:r>
              <a:rPr lang="en-GB" sz="1200" dirty="0">
                <a:solidFill>
                  <a:srgbClr val="FF0000"/>
                </a:solidFill>
                <a:hlinkClick r:id="rId4"/>
              </a:rPr>
              <a:t>https://</a:t>
            </a:r>
            <a:r>
              <a:rPr lang="en-GB" sz="1200" dirty="0" smtClean="0">
                <a:solidFill>
                  <a:srgbClr val="FF0000"/>
                </a:solidFill>
                <a:hlinkClick r:id="rId4"/>
              </a:rPr>
              <a:t>developer.mozilla.org/en-US/docs/Web/JavaScript/Reference/Global_Objects/Array/some</a:t>
            </a:r>
            <a:r>
              <a:rPr lang="en-GB" sz="1200" dirty="0" smtClean="0">
                <a:solidFill>
                  <a:srgbClr val="FF0000"/>
                </a:solidFill>
              </a:rPr>
              <a:t> </a:t>
            </a:r>
          </a:p>
          <a:p>
            <a:endParaRPr lang="da-DK" sz="2800" dirty="0">
              <a:solidFill>
                <a:srgbClr val="FF0000"/>
              </a:solidFill>
            </a:endParaRPr>
          </a:p>
          <a:p>
            <a:endParaRPr lang="da-DK" sz="2800" dirty="0" smtClean="0">
              <a:solidFill>
                <a:srgbClr val="FF0000"/>
              </a:solidFill>
            </a:endParaRPr>
          </a:p>
          <a:p>
            <a:pPr marL="0" indent="0">
              <a:buNone/>
            </a:pPr>
            <a:r>
              <a:rPr lang="en-GB" sz="2000" dirty="0">
                <a:hlinkClick r:id="rId5"/>
              </a:rPr>
              <a:t>http://</a:t>
            </a:r>
            <a:r>
              <a:rPr lang="en-GB" sz="2000" dirty="0" smtClean="0">
                <a:hlinkClick r:id="rId5"/>
              </a:rPr>
              <a:t>eloquentjavascript.net/05_higher_order.html</a:t>
            </a:r>
            <a:r>
              <a:rPr lang="en-GB" sz="2000" dirty="0" smtClean="0"/>
              <a:t> </a:t>
            </a:r>
            <a:endParaRPr lang="en-GB" sz="2000" dirty="0"/>
          </a:p>
        </p:txBody>
      </p:sp>
      <p:sp>
        <p:nvSpPr>
          <p:cNvPr id="4" name="Oval 3"/>
          <p:cNvSpPr/>
          <p:nvPr/>
        </p:nvSpPr>
        <p:spPr>
          <a:xfrm>
            <a:off x="7984560" y="5638800"/>
            <a:ext cx="1052186" cy="1052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400" b="1" dirty="0" smtClean="0"/>
              <a:t>Rest of the lecture</a:t>
            </a:r>
            <a:endParaRPr lang="en-GB" sz="1400" b="1" dirty="0"/>
          </a:p>
        </p:txBody>
      </p:sp>
    </p:spTree>
    <p:extLst>
      <p:ext uri="{BB962C8B-B14F-4D97-AF65-F5344CB8AC3E}">
        <p14:creationId xmlns:p14="http://schemas.microsoft.com/office/powerpoint/2010/main" val="1592549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00B050"/>
                </a:solidFill>
              </a:rPr>
              <a:t>For next lecture</a:t>
            </a:r>
            <a:endParaRPr lang="en-GB" dirty="0">
              <a:solidFill>
                <a:srgbClr val="00B050"/>
              </a:solidFill>
            </a:endParaRPr>
          </a:p>
        </p:txBody>
      </p:sp>
      <p:sp>
        <p:nvSpPr>
          <p:cNvPr id="3" name="Content Placeholder 2"/>
          <p:cNvSpPr>
            <a:spLocks noGrp="1"/>
          </p:cNvSpPr>
          <p:nvPr>
            <p:ph idx="1"/>
          </p:nvPr>
        </p:nvSpPr>
        <p:spPr/>
        <p:txBody>
          <a:bodyPr>
            <a:normAutofit fontScale="92500" lnSpcReduction="20000"/>
          </a:bodyPr>
          <a:lstStyle/>
          <a:p>
            <a:r>
              <a:rPr lang="da-DK" dirty="0" smtClean="0">
                <a:solidFill>
                  <a:srgbClr val="FF0000"/>
                </a:solidFill>
              </a:rPr>
              <a:t>Topics from various chapters of ELO:</a:t>
            </a:r>
          </a:p>
          <a:p>
            <a:pPr lvl="1"/>
            <a:r>
              <a:rPr lang="da-DK" dirty="0" smtClean="0"/>
              <a:t>Abstract Data Types </a:t>
            </a:r>
          </a:p>
          <a:p>
            <a:pPr lvl="2"/>
            <a:r>
              <a:rPr lang="da-DK" dirty="0" smtClean="0"/>
              <a:t>object constructors</a:t>
            </a:r>
          </a:p>
          <a:p>
            <a:pPr lvl="2"/>
            <a:r>
              <a:rPr lang="da-DK" dirty="0" smtClean="0"/>
              <a:t>prototypes</a:t>
            </a:r>
          </a:p>
          <a:p>
            <a:pPr lvl="2"/>
            <a:r>
              <a:rPr lang="da-DK" dirty="0" smtClean="0"/>
              <a:t>methods</a:t>
            </a:r>
          </a:p>
          <a:p>
            <a:pPr lvl="1"/>
            <a:r>
              <a:rPr lang="da-DK" dirty="0" smtClean="0"/>
              <a:t>And jQuery re-capitulation</a:t>
            </a:r>
          </a:p>
          <a:p>
            <a:r>
              <a:rPr lang="da-DK" i="1" dirty="0" smtClean="0">
                <a:solidFill>
                  <a:schemeClr val="bg1">
                    <a:lumMod val="50000"/>
                  </a:schemeClr>
                </a:solidFill>
              </a:rPr>
              <a:t>Read ELO chpt 6</a:t>
            </a:r>
            <a:r>
              <a:rPr lang="en-GB" i="1" dirty="0" smtClean="0">
                <a:solidFill>
                  <a:schemeClr val="bg1">
                    <a:lumMod val="50000"/>
                  </a:schemeClr>
                </a:solidFill>
              </a:rPr>
              <a:t>. </a:t>
            </a:r>
            <a:r>
              <a:rPr lang="en-GB" b="1" i="1" dirty="0" smtClean="0">
                <a:solidFill>
                  <a:schemeClr val="bg1">
                    <a:lumMod val="50000"/>
                  </a:schemeClr>
                </a:solidFill>
              </a:rPr>
              <a:t>Optional reading:</a:t>
            </a:r>
            <a:r>
              <a:rPr lang="en-GB" i="1" dirty="0" smtClean="0">
                <a:solidFill>
                  <a:schemeClr val="bg1">
                    <a:lumMod val="50000"/>
                  </a:schemeClr>
                </a:solidFill>
              </a:rPr>
              <a:t> sections</a:t>
            </a:r>
            <a:endParaRPr lang="en-GB" i="1" dirty="0">
              <a:solidFill>
                <a:schemeClr val="bg1">
                  <a:lumMod val="50000"/>
                </a:schemeClr>
              </a:solidFill>
            </a:endParaRPr>
          </a:p>
          <a:p>
            <a:pPr lvl="1"/>
            <a:r>
              <a:rPr lang="en-GB" i="1" dirty="0" smtClean="0">
                <a:solidFill>
                  <a:schemeClr val="bg1">
                    <a:lumMod val="50000"/>
                  </a:schemeClr>
                </a:solidFill>
              </a:rPr>
              <a:t>Prototype-less objects</a:t>
            </a:r>
            <a:endParaRPr lang="en-GB" i="1" dirty="0">
              <a:solidFill>
                <a:schemeClr val="bg1">
                  <a:lumMod val="50000"/>
                </a:schemeClr>
              </a:solidFill>
            </a:endParaRPr>
          </a:p>
          <a:p>
            <a:pPr lvl="1"/>
            <a:r>
              <a:rPr lang="en-GB" i="1" dirty="0" smtClean="0">
                <a:solidFill>
                  <a:schemeClr val="bg1">
                    <a:lumMod val="50000"/>
                  </a:schemeClr>
                </a:solidFill>
              </a:rPr>
              <a:t>Inheritance</a:t>
            </a:r>
          </a:p>
          <a:p>
            <a:r>
              <a:rPr lang="da-DK" dirty="0" smtClean="0">
                <a:solidFill>
                  <a:srgbClr val="FF0000"/>
                </a:solidFill>
              </a:rPr>
              <a:t>Read </a:t>
            </a:r>
            <a:r>
              <a:rPr lang="en-GB" dirty="0" smtClean="0">
                <a:solidFill>
                  <a:srgbClr val="FF0000"/>
                </a:solidFill>
              </a:rPr>
              <a:t>“Learning </a:t>
            </a:r>
            <a:r>
              <a:rPr lang="en-GB" dirty="0" err="1" smtClean="0">
                <a:solidFill>
                  <a:srgbClr val="FF0000"/>
                </a:solidFill>
              </a:rPr>
              <a:t>jQuery</a:t>
            </a:r>
            <a:r>
              <a:rPr lang="en-GB" dirty="0" smtClean="0">
                <a:solidFill>
                  <a:srgbClr val="FF0000"/>
                </a:solidFill>
              </a:rPr>
              <a:t>, 4th Edition” [</a:t>
            </a:r>
            <a:r>
              <a:rPr lang="en-GB" dirty="0" err="1" smtClean="0">
                <a:solidFill>
                  <a:srgbClr val="FF0000"/>
                </a:solidFill>
              </a:rPr>
              <a:t>LjQ</a:t>
            </a:r>
            <a:r>
              <a:rPr lang="en-GB" dirty="0" smtClean="0">
                <a:solidFill>
                  <a:srgbClr val="FF0000"/>
                </a:solidFill>
              </a:rPr>
              <a:t>] </a:t>
            </a:r>
            <a:endParaRPr lang="en-GB" dirty="0">
              <a:solidFill>
                <a:srgbClr val="FF0000"/>
              </a:solidFill>
            </a:endParaRPr>
          </a:p>
          <a:p>
            <a:pPr lvl="1"/>
            <a:r>
              <a:rPr lang="en-GB" dirty="0" smtClean="0">
                <a:solidFill>
                  <a:srgbClr val="FF0000"/>
                </a:solidFill>
              </a:rPr>
              <a:t>review chapters 1, 2 and 3</a:t>
            </a:r>
            <a:endParaRPr lang="da-DK" dirty="0" smtClean="0">
              <a:solidFill>
                <a:srgbClr val="FF0000"/>
              </a:solidFill>
            </a:endParaRPr>
          </a:p>
        </p:txBody>
      </p:sp>
    </p:spTree>
    <p:extLst>
      <p:ext uri="{BB962C8B-B14F-4D97-AF65-F5344CB8AC3E}">
        <p14:creationId xmlns:p14="http://schemas.microsoft.com/office/powerpoint/2010/main" val="2393217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Topics</a:t>
            </a:r>
            <a:endParaRPr lang="en-GB" dirty="0"/>
          </a:p>
        </p:txBody>
      </p:sp>
      <p:sp>
        <p:nvSpPr>
          <p:cNvPr id="3" name="Content Placeholder 2"/>
          <p:cNvSpPr>
            <a:spLocks noGrp="1"/>
          </p:cNvSpPr>
          <p:nvPr>
            <p:ph idx="1"/>
          </p:nvPr>
        </p:nvSpPr>
        <p:spPr/>
        <p:txBody>
          <a:bodyPr/>
          <a:lstStyle/>
          <a:p>
            <a:r>
              <a:rPr lang="da-DK" dirty="0" smtClean="0"/>
              <a:t>Recursive functions (ELO chpt 3 and 4)</a:t>
            </a:r>
          </a:p>
          <a:p>
            <a:r>
              <a:rPr lang="da-DK" dirty="0" smtClean="0"/>
              <a:t>Lists (ELO end of chpt 5)</a:t>
            </a:r>
          </a:p>
          <a:p>
            <a:r>
              <a:rPr lang="da-DK" dirty="0" smtClean="0"/>
              <a:t>Closures (ELO end of chpt 3)</a:t>
            </a:r>
          </a:p>
          <a:p>
            <a:r>
              <a:rPr lang="da-DK" dirty="0" smtClean="0"/>
              <a:t>High-order functions (ELO chpt 6 -&gt; all)</a:t>
            </a:r>
          </a:p>
          <a:p>
            <a:endParaRPr lang="da-DK" dirty="0" smtClean="0"/>
          </a:p>
          <a:p>
            <a:endParaRPr lang="en-GB" dirty="0"/>
          </a:p>
        </p:txBody>
      </p:sp>
    </p:spTree>
    <p:extLst>
      <p:ext uri="{BB962C8B-B14F-4D97-AF65-F5344CB8AC3E}">
        <p14:creationId xmlns:p14="http://schemas.microsoft.com/office/powerpoint/2010/main" val="3664114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rgbClr val="00B050"/>
                </a:solidFill>
              </a:rPr>
              <a:t>Put the </a:t>
            </a:r>
            <a:r>
              <a:rPr lang="da-DK" b="1" dirty="0">
                <a:solidFill>
                  <a:srgbClr val="00B050"/>
                </a:solidFill>
              </a:rPr>
              <a:t>fun</a:t>
            </a:r>
            <a:r>
              <a:rPr lang="da-DK" dirty="0">
                <a:solidFill>
                  <a:srgbClr val="00B050"/>
                </a:solidFill>
              </a:rPr>
              <a:t> back in </a:t>
            </a:r>
            <a:r>
              <a:rPr lang="da-DK" b="1" dirty="0">
                <a:solidFill>
                  <a:srgbClr val="00B050"/>
                </a:solidFill>
              </a:rPr>
              <a:t>fun</a:t>
            </a:r>
            <a:r>
              <a:rPr lang="da-DK" dirty="0">
                <a:solidFill>
                  <a:srgbClr val="00B050"/>
                </a:solidFill>
              </a:rPr>
              <a:t>ctions</a:t>
            </a:r>
            <a:endParaRPr lang="en-GB"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da-DK" sz="2000" b="1" dirty="0"/>
              <a:t>Functions are values in </a:t>
            </a:r>
            <a:r>
              <a:rPr lang="da-DK" sz="2000" b="1" dirty="0" smtClean="0"/>
              <a:t>javascript</a:t>
            </a:r>
          </a:p>
          <a:p>
            <a:r>
              <a:rPr lang="da-DK" sz="2000" dirty="0" smtClean="0"/>
              <a:t>... so we should consider the following possibilities:</a:t>
            </a:r>
            <a:endParaRPr lang="da-DK" sz="2000" dirty="0"/>
          </a:p>
          <a:p>
            <a:pPr marL="914400" lvl="1" indent="-457200">
              <a:buFont typeface="+mj-lt"/>
              <a:buAutoNum type="alphaUcPeriod"/>
            </a:pPr>
            <a:r>
              <a:rPr lang="da-DK" sz="1800" dirty="0"/>
              <a:t>a</a:t>
            </a:r>
            <a:r>
              <a:rPr lang="da-DK" sz="1800" dirty="0" smtClean="0"/>
              <a:t> function can call other functions. Can a function call </a:t>
            </a:r>
            <a:r>
              <a:rPr lang="da-DK" sz="1800" b="1" dirty="0" smtClean="0"/>
              <a:t>itself</a:t>
            </a:r>
            <a:r>
              <a:rPr lang="da-DK" sz="1800" dirty="0" smtClean="0"/>
              <a:t>? </a:t>
            </a:r>
            <a:r>
              <a:rPr lang="da-DK" sz="1800" i="1" dirty="0" smtClean="0"/>
              <a:t>Why?</a:t>
            </a:r>
          </a:p>
          <a:p>
            <a:pPr marL="914400" lvl="1" indent="-457200">
              <a:buFont typeface="+mj-lt"/>
              <a:buAutoNum type="alphaUcPeriod"/>
            </a:pPr>
            <a:r>
              <a:rPr lang="da-DK" sz="1800" dirty="0"/>
              <a:t>when a function </a:t>
            </a:r>
            <a:r>
              <a:rPr lang="da-DK" sz="1800" b="1" dirty="0"/>
              <a:t>f</a:t>
            </a:r>
            <a:r>
              <a:rPr lang="da-DK" sz="1800" dirty="0"/>
              <a:t> is defined inside another function </a:t>
            </a:r>
            <a:r>
              <a:rPr lang="da-DK" sz="1800" b="1" dirty="0"/>
              <a:t>g</a:t>
            </a:r>
            <a:r>
              <a:rPr lang="da-DK" sz="1800" dirty="0"/>
              <a:t> (AKA </a:t>
            </a:r>
            <a:r>
              <a:rPr lang="da-DK" sz="1800" b="1" dirty="0"/>
              <a:t>f</a:t>
            </a:r>
            <a:r>
              <a:rPr lang="da-DK" sz="1800" dirty="0"/>
              <a:t> is an inner function of </a:t>
            </a:r>
            <a:r>
              <a:rPr lang="da-DK" sz="1800" b="1" dirty="0"/>
              <a:t>g</a:t>
            </a:r>
            <a:r>
              <a:rPr lang="da-DK" sz="1800" dirty="0"/>
              <a:t>), can </a:t>
            </a:r>
            <a:r>
              <a:rPr lang="da-DK" sz="1800" b="1" dirty="0"/>
              <a:t>f</a:t>
            </a:r>
            <a:r>
              <a:rPr lang="da-DK" sz="1800" dirty="0"/>
              <a:t> </a:t>
            </a:r>
            <a:r>
              <a:rPr lang="da-DK" sz="1800" dirty="0" smtClean="0"/>
              <a:t>access the local variables inside </a:t>
            </a:r>
            <a:r>
              <a:rPr lang="da-DK" sz="1800" b="1" dirty="0" smtClean="0"/>
              <a:t>g</a:t>
            </a:r>
            <a:r>
              <a:rPr lang="da-DK" sz="1800" dirty="0" smtClean="0"/>
              <a:t>? It is a question about </a:t>
            </a:r>
            <a:r>
              <a:rPr lang="da-DK" sz="1800" b="1" dirty="0" smtClean="0"/>
              <a:t>scope</a:t>
            </a:r>
            <a:r>
              <a:rPr lang="da-DK" sz="1800" dirty="0" smtClean="0"/>
              <a:t>.</a:t>
            </a:r>
            <a:endParaRPr lang="da-DK" sz="1800" dirty="0"/>
          </a:p>
          <a:p>
            <a:pPr marL="914400" lvl="1" indent="-457200">
              <a:buFont typeface="+mj-lt"/>
              <a:buAutoNum type="alphaUcPeriod"/>
            </a:pPr>
            <a:r>
              <a:rPr lang="da-DK" sz="1800" dirty="0" smtClean="0"/>
              <a:t>a function can return a value (e.g. a number). What about returning </a:t>
            </a:r>
            <a:r>
              <a:rPr lang="da-DK" sz="1800" b="1" dirty="0" smtClean="0"/>
              <a:t>a function</a:t>
            </a:r>
            <a:r>
              <a:rPr lang="da-DK" sz="1800" dirty="0" smtClean="0"/>
              <a:t>? </a:t>
            </a:r>
            <a:r>
              <a:rPr lang="da-DK" sz="1800" b="1" dirty="0" smtClean="0"/>
              <a:t>When is that useful</a:t>
            </a:r>
            <a:r>
              <a:rPr lang="da-DK" sz="1800" dirty="0" smtClean="0"/>
              <a:t>?</a:t>
            </a:r>
            <a:r>
              <a:rPr lang="da-DK" sz="1800" b="1" dirty="0" smtClean="0"/>
              <a:t> </a:t>
            </a:r>
          </a:p>
          <a:p>
            <a:pPr marL="914400" lvl="1" indent="-457200">
              <a:buFont typeface="+mj-lt"/>
              <a:buAutoNum type="alphaUcPeriod"/>
            </a:pPr>
            <a:r>
              <a:rPr lang="da-DK" sz="1800" dirty="0" smtClean="0"/>
              <a:t>and </a:t>
            </a:r>
            <a:r>
              <a:rPr lang="da-DK" sz="1800" dirty="0"/>
              <a:t>how about a function that returns a </a:t>
            </a:r>
            <a:r>
              <a:rPr lang="da-DK" sz="1800" b="1" dirty="0"/>
              <a:t>new function</a:t>
            </a:r>
            <a:r>
              <a:rPr lang="da-DK" sz="1800" dirty="0" smtClean="0"/>
              <a:t>?</a:t>
            </a:r>
            <a:endParaRPr lang="da-DK" sz="1800" b="1" dirty="0" smtClean="0"/>
          </a:p>
          <a:p>
            <a:pPr marL="914400" lvl="1" indent="-457200">
              <a:buFont typeface="+mj-lt"/>
              <a:buAutoNum type="alphaUcPeriod"/>
            </a:pPr>
            <a:r>
              <a:rPr lang="da-DK" sz="1800" dirty="0" smtClean="0"/>
              <a:t>can I pass a function </a:t>
            </a:r>
            <a:r>
              <a:rPr lang="da-DK" sz="1800" b="1" dirty="0" smtClean="0"/>
              <a:t>f</a:t>
            </a:r>
            <a:r>
              <a:rPr lang="da-DK" sz="1800" dirty="0" smtClean="0"/>
              <a:t> as parameter to another function </a:t>
            </a:r>
            <a:r>
              <a:rPr lang="da-DK" sz="1800" b="1" dirty="0" smtClean="0"/>
              <a:t>g</a:t>
            </a:r>
            <a:r>
              <a:rPr lang="da-DK" sz="1800" dirty="0" smtClean="0"/>
              <a:t>? How to use </a:t>
            </a:r>
            <a:r>
              <a:rPr lang="da-DK" sz="1800" b="1" dirty="0" smtClean="0"/>
              <a:t>f</a:t>
            </a:r>
            <a:r>
              <a:rPr lang="da-DK" sz="1800" dirty="0" smtClean="0"/>
              <a:t> inside of </a:t>
            </a:r>
            <a:r>
              <a:rPr lang="da-DK" sz="1800" b="1" dirty="0" smtClean="0"/>
              <a:t>g</a:t>
            </a:r>
            <a:r>
              <a:rPr lang="da-DK" sz="1800" dirty="0" smtClean="0"/>
              <a:t>?</a:t>
            </a:r>
          </a:p>
          <a:p>
            <a:pPr marL="914400" lvl="1" indent="-457200">
              <a:buFont typeface="+mj-lt"/>
              <a:buAutoNum type="alphaUcPeriod"/>
            </a:pPr>
            <a:r>
              <a:rPr lang="da-DK" sz="1800" dirty="0" smtClean="0"/>
              <a:t>does it make sense to </a:t>
            </a:r>
            <a:r>
              <a:rPr lang="da-DK" sz="1800" b="1" dirty="0" smtClean="0"/>
              <a:t>define a function without a name</a:t>
            </a:r>
            <a:r>
              <a:rPr lang="da-DK" sz="1800" dirty="0" smtClean="0"/>
              <a:t> (AKA anonymous functions)? </a:t>
            </a:r>
            <a:r>
              <a:rPr lang="da-DK" sz="1800" b="1" dirty="0" smtClean="0"/>
              <a:t>When/for what?</a:t>
            </a:r>
          </a:p>
          <a:p>
            <a:endParaRPr lang="da-DK" sz="2000" dirty="0" smtClean="0"/>
          </a:p>
          <a:p>
            <a:r>
              <a:rPr lang="da-DK" sz="2100" b="1" dirty="0" smtClean="0"/>
              <a:t>Terminology:</a:t>
            </a:r>
          </a:p>
          <a:p>
            <a:pPr lvl="1"/>
            <a:r>
              <a:rPr lang="da-DK" sz="1800" dirty="0" smtClean="0"/>
              <a:t>A -&gt; recursion</a:t>
            </a:r>
          </a:p>
          <a:p>
            <a:pPr lvl="1"/>
            <a:r>
              <a:rPr lang="da-DK" sz="1800" dirty="0" smtClean="0"/>
              <a:t>B, C, D </a:t>
            </a:r>
            <a:r>
              <a:rPr lang="da-DK" sz="1800" dirty="0"/>
              <a:t>-&gt; </a:t>
            </a:r>
            <a:r>
              <a:rPr lang="da-DK" sz="1800" dirty="0" smtClean="0"/>
              <a:t>closures</a:t>
            </a:r>
            <a:endParaRPr lang="da-DK" sz="1800" dirty="0"/>
          </a:p>
          <a:p>
            <a:pPr lvl="1"/>
            <a:r>
              <a:rPr lang="da-DK" sz="1800" dirty="0" smtClean="0"/>
              <a:t>E -&gt; high-order functions</a:t>
            </a:r>
          </a:p>
          <a:p>
            <a:pPr lvl="1"/>
            <a:r>
              <a:rPr lang="da-DK" sz="1800" dirty="0" smtClean="0"/>
              <a:t>D, F -&gt; callbacks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4800600"/>
            <a:ext cx="2057400" cy="1946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4170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Recursive functions</a:t>
            </a:r>
            <a:endParaRPr lang="en-GB" dirty="0"/>
          </a:p>
        </p:txBody>
      </p:sp>
      <p:sp>
        <p:nvSpPr>
          <p:cNvPr id="3" name="Content Placeholder 2"/>
          <p:cNvSpPr>
            <a:spLocks noGrp="1"/>
          </p:cNvSpPr>
          <p:nvPr>
            <p:ph idx="1"/>
          </p:nvPr>
        </p:nvSpPr>
        <p:spPr/>
        <p:txBody>
          <a:bodyPr>
            <a:normAutofit fontScale="92500" lnSpcReduction="20000"/>
          </a:bodyPr>
          <a:lstStyle/>
          <a:p>
            <a:r>
              <a:rPr lang="en-GB" sz="2800" dirty="0" smtClean="0"/>
              <a:t>Look at the example: </a:t>
            </a:r>
            <a:r>
              <a:rPr lang="en-GB" sz="2800" dirty="0" smtClean="0">
                <a:solidFill>
                  <a:schemeClr val="tx2"/>
                </a:solidFill>
              </a:rPr>
              <a:t>01_exponential.html</a:t>
            </a:r>
          </a:p>
          <a:p>
            <a:pPr lvl="1"/>
            <a:r>
              <a:rPr lang="da-DK" sz="2400" dirty="0">
                <a:solidFill>
                  <a:srgbClr val="00B050"/>
                </a:solidFill>
              </a:rPr>
              <a:t>i</a:t>
            </a:r>
            <a:r>
              <a:rPr lang="da-DK" sz="2400" dirty="0" smtClean="0">
                <a:solidFill>
                  <a:srgbClr val="00B050"/>
                </a:solidFill>
              </a:rPr>
              <a:t>dea: </a:t>
            </a:r>
            <a:r>
              <a:rPr lang="en-GB" sz="2400" dirty="0">
                <a:solidFill>
                  <a:srgbClr val="00B050"/>
                </a:solidFill>
              </a:rPr>
              <a:t>4</a:t>
            </a:r>
            <a:r>
              <a:rPr lang="en-GB" sz="2400" baseline="30000" dirty="0">
                <a:solidFill>
                  <a:srgbClr val="00B050"/>
                </a:solidFill>
              </a:rPr>
              <a:t>3</a:t>
            </a:r>
            <a:r>
              <a:rPr lang="da-DK" sz="2400" dirty="0" smtClean="0">
                <a:solidFill>
                  <a:srgbClr val="00B050"/>
                </a:solidFill>
              </a:rPr>
              <a:t> = 4*4*4 (with a for-loop) =&gt; 64</a:t>
            </a:r>
            <a:endParaRPr lang="en-GB" sz="2400" dirty="0" smtClean="0">
              <a:solidFill>
                <a:srgbClr val="00B050"/>
              </a:solidFill>
            </a:endParaRPr>
          </a:p>
          <a:p>
            <a:r>
              <a:rPr lang="en-GB" sz="2800" dirty="0" smtClean="0"/>
              <a:t>However we can define </a:t>
            </a:r>
            <a:r>
              <a:rPr lang="en-GB" sz="2800" i="1" dirty="0" smtClean="0"/>
              <a:t>power</a:t>
            </a:r>
            <a:r>
              <a:rPr lang="en-GB" sz="2800" dirty="0" smtClean="0"/>
              <a:t> in a different way:</a:t>
            </a:r>
          </a:p>
          <a:p>
            <a:pPr lvl="1"/>
            <a:r>
              <a:rPr lang="en-GB" sz="2400" dirty="0"/>
              <a:t>e</a:t>
            </a:r>
            <a:r>
              <a:rPr lang="en-GB" sz="2400" dirty="0" smtClean="0"/>
              <a:t>.g. 4</a:t>
            </a:r>
            <a:r>
              <a:rPr lang="en-GB" sz="2400" baseline="30000" dirty="0" smtClean="0"/>
              <a:t>3</a:t>
            </a:r>
            <a:r>
              <a:rPr lang="en-GB" sz="2400" dirty="0" smtClean="0"/>
              <a:t> = (4*4)*4 = 4 * 4</a:t>
            </a:r>
            <a:r>
              <a:rPr lang="en-GB" sz="2400" baseline="30000" dirty="0"/>
              <a:t>2</a:t>
            </a:r>
            <a:r>
              <a:rPr lang="en-GB" sz="2400" dirty="0" smtClean="0"/>
              <a:t> </a:t>
            </a:r>
          </a:p>
          <a:p>
            <a:pPr lvl="1"/>
            <a:r>
              <a:rPr lang="en-GB" sz="2400" dirty="0" smtClean="0"/>
              <a:t>a</a:t>
            </a:r>
            <a:r>
              <a:rPr lang="en-GB" sz="2400" dirty="0"/>
              <a:t>nd </a:t>
            </a:r>
            <a:r>
              <a:rPr lang="en-GB" sz="2400" dirty="0" smtClean="0"/>
              <a:t>4</a:t>
            </a:r>
            <a:r>
              <a:rPr lang="en-GB" sz="2400" baseline="30000" dirty="0" smtClean="0"/>
              <a:t>2</a:t>
            </a:r>
            <a:r>
              <a:rPr lang="en-GB" sz="2400" dirty="0" smtClean="0"/>
              <a:t> =</a:t>
            </a:r>
            <a:r>
              <a:rPr lang="en-GB" sz="2400" dirty="0"/>
              <a:t> </a:t>
            </a:r>
            <a:r>
              <a:rPr lang="en-GB" sz="2400" dirty="0" smtClean="0"/>
              <a:t>4 * 4</a:t>
            </a:r>
            <a:r>
              <a:rPr lang="en-GB" sz="2400" baseline="30000" dirty="0"/>
              <a:t>1</a:t>
            </a:r>
            <a:r>
              <a:rPr lang="en-GB" sz="2400" dirty="0" smtClean="0"/>
              <a:t> </a:t>
            </a:r>
          </a:p>
          <a:p>
            <a:pPr lvl="1"/>
            <a:r>
              <a:rPr lang="en-GB" sz="2400" dirty="0"/>
              <a:t>and </a:t>
            </a:r>
            <a:r>
              <a:rPr lang="en-GB" sz="2400" dirty="0" smtClean="0"/>
              <a:t>4</a:t>
            </a:r>
            <a:r>
              <a:rPr lang="en-GB" sz="2400" baseline="30000" dirty="0" smtClean="0"/>
              <a:t>1</a:t>
            </a:r>
            <a:r>
              <a:rPr lang="en-GB" sz="2400" dirty="0" smtClean="0"/>
              <a:t> </a:t>
            </a:r>
            <a:r>
              <a:rPr lang="en-GB" sz="2400" dirty="0"/>
              <a:t>= 4 * </a:t>
            </a:r>
            <a:r>
              <a:rPr lang="en-GB" sz="2400" dirty="0" smtClean="0"/>
              <a:t>4</a:t>
            </a:r>
            <a:r>
              <a:rPr lang="en-GB" sz="2400" baseline="30000" dirty="0" smtClean="0"/>
              <a:t>0</a:t>
            </a:r>
            <a:r>
              <a:rPr lang="en-GB" sz="2400" dirty="0" smtClean="0"/>
              <a:t> </a:t>
            </a:r>
            <a:endParaRPr lang="en-GB" sz="2400" dirty="0"/>
          </a:p>
          <a:p>
            <a:pPr lvl="1"/>
            <a:r>
              <a:rPr lang="en-GB" sz="2400" dirty="0"/>
              <a:t>h</a:t>
            </a:r>
            <a:r>
              <a:rPr lang="en-GB" sz="2400" dirty="0" smtClean="0"/>
              <a:t>ow to stop? -&gt; define a </a:t>
            </a:r>
            <a:r>
              <a:rPr lang="en-GB" sz="2400" b="1" dirty="0" smtClean="0"/>
              <a:t>base case</a:t>
            </a:r>
            <a:r>
              <a:rPr lang="en-GB" sz="2400" dirty="0" smtClean="0"/>
              <a:t> </a:t>
            </a:r>
            <a:r>
              <a:rPr lang="en-GB" sz="2400" dirty="0"/>
              <a:t>-&gt; </a:t>
            </a:r>
            <a:r>
              <a:rPr lang="en-GB" sz="2400" dirty="0" smtClean="0"/>
              <a:t>here: n</a:t>
            </a:r>
            <a:r>
              <a:rPr lang="en-GB" sz="2400" baseline="30000" dirty="0" smtClean="0"/>
              <a:t>0</a:t>
            </a:r>
            <a:r>
              <a:rPr lang="en-GB" sz="2400" dirty="0" smtClean="0"/>
              <a:t> = 1</a:t>
            </a:r>
          </a:p>
          <a:p>
            <a:pPr lvl="1"/>
            <a:r>
              <a:rPr lang="en-GB" sz="2400" dirty="0"/>
              <a:t>s</a:t>
            </a:r>
            <a:r>
              <a:rPr lang="en-GB" sz="2400" dirty="0" smtClean="0"/>
              <a:t>o</a:t>
            </a:r>
            <a:r>
              <a:rPr lang="en-GB" sz="2400" dirty="0"/>
              <a:t>: </a:t>
            </a:r>
            <a:r>
              <a:rPr lang="en-GB" sz="2400" dirty="0" smtClean="0"/>
              <a:t>4</a:t>
            </a:r>
            <a:r>
              <a:rPr lang="en-GB" sz="2400" baseline="30000" dirty="0" smtClean="0"/>
              <a:t>0</a:t>
            </a:r>
            <a:r>
              <a:rPr lang="en-GB" sz="2400" dirty="0" smtClean="0"/>
              <a:t> = 1</a:t>
            </a:r>
            <a:r>
              <a:rPr lang="en-GB" sz="2400" dirty="0"/>
              <a:t> </a:t>
            </a:r>
            <a:r>
              <a:rPr lang="en-GB" sz="2400" dirty="0" smtClean="0"/>
              <a:t>and now we can </a:t>
            </a:r>
            <a:r>
              <a:rPr lang="en-GB" sz="2400" b="1" dirty="0" smtClean="0"/>
              <a:t>go back up </a:t>
            </a:r>
            <a:r>
              <a:rPr lang="en-GB" sz="2400" dirty="0" smtClean="0"/>
              <a:t>and find out what was the value of 4</a:t>
            </a:r>
            <a:r>
              <a:rPr lang="en-GB" sz="2400" baseline="30000" dirty="0" smtClean="0"/>
              <a:t>3</a:t>
            </a:r>
            <a:r>
              <a:rPr lang="en-GB" sz="2400" dirty="0" smtClean="0"/>
              <a:t> </a:t>
            </a:r>
          </a:p>
          <a:p>
            <a:r>
              <a:rPr lang="en-GB" dirty="0" smtClean="0"/>
              <a:t>So: </a:t>
            </a:r>
            <a:r>
              <a:rPr lang="en-GB" dirty="0" smtClean="0">
                <a:solidFill>
                  <a:schemeClr val="tx2"/>
                </a:solidFill>
              </a:rPr>
              <a:t>power(4,3) </a:t>
            </a:r>
            <a:r>
              <a:rPr lang="en-GB" dirty="0" smtClean="0"/>
              <a:t>is like 4*</a:t>
            </a:r>
            <a:r>
              <a:rPr lang="en-GB" dirty="0" smtClean="0">
                <a:solidFill>
                  <a:schemeClr val="tx2"/>
                </a:solidFill>
              </a:rPr>
              <a:t>power(4,2)</a:t>
            </a:r>
            <a:r>
              <a:rPr lang="en-GB" dirty="0" smtClean="0"/>
              <a:t> … </a:t>
            </a:r>
            <a:br>
              <a:rPr lang="en-GB" dirty="0" smtClean="0"/>
            </a:br>
            <a:r>
              <a:rPr lang="en-GB" dirty="0" smtClean="0"/>
              <a:t>and </a:t>
            </a:r>
            <a:r>
              <a:rPr lang="en-GB" dirty="0" smtClean="0">
                <a:solidFill>
                  <a:schemeClr val="tx2"/>
                </a:solidFill>
              </a:rPr>
              <a:t>power(4,0)</a:t>
            </a:r>
            <a:r>
              <a:rPr lang="en-GB" dirty="0" smtClean="0"/>
              <a:t> is 1</a:t>
            </a:r>
          </a:p>
          <a:p>
            <a:r>
              <a:rPr lang="en-GB" dirty="0" smtClean="0"/>
              <a:t>The power function should </a:t>
            </a:r>
            <a:r>
              <a:rPr lang="en-GB" i="1" dirty="0" smtClean="0"/>
              <a:t>call</a:t>
            </a:r>
            <a:r>
              <a:rPr lang="en-GB" dirty="0" smtClean="0"/>
              <a:t> itself!</a:t>
            </a:r>
            <a:endParaRPr lang="en-GB" dirty="0"/>
          </a:p>
        </p:txBody>
      </p:sp>
    </p:spTree>
    <p:extLst>
      <p:ext uri="{BB962C8B-B14F-4D97-AF65-F5344CB8AC3E}">
        <p14:creationId xmlns:p14="http://schemas.microsoft.com/office/powerpoint/2010/main" val="3054743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Recursive functions</a:t>
            </a:r>
            <a:endParaRPr lang="da-DK" dirty="0"/>
          </a:p>
        </p:txBody>
      </p:sp>
      <p:sp>
        <p:nvSpPr>
          <p:cNvPr id="3" name="Content Placeholder 2"/>
          <p:cNvSpPr>
            <a:spLocks noGrp="1"/>
          </p:cNvSpPr>
          <p:nvPr>
            <p:ph idx="1"/>
          </p:nvPr>
        </p:nvSpPr>
        <p:spPr/>
        <p:txBody>
          <a:bodyPr>
            <a:normAutofit lnSpcReduction="10000"/>
          </a:bodyPr>
          <a:lstStyle/>
          <a:p>
            <a:pPr marL="0" indent="0">
              <a:buNone/>
            </a:pPr>
            <a:r>
              <a:rPr lang="en-US" sz="2000" dirty="0" smtClean="0">
                <a:solidFill>
                  <a:schemeClr val="accent1"/>
                </a:solidFill>
              </a:rPr>
              <a:t>“It </a:t>
            </a:r>
            <a:r>
              <a:rPr lang="en-US" sz="2000" dirty="0">
                <a:solidFill>
                  <a:schemeClr val="accent1"/>
                </a:solidFill>
              </a:rPr>
              <a:t>is perfectly okay for a function to call itself, as long as it takes care not to overflow the stack. A function that calls itself is called </a:t>
            </a:r>
            <a:r>
              <a:rPr lang="en-US" sz="2000" i="1" dirty="0">
                <a:solidFill>
                  <a:schemeClr val="accent1"/>
                </a:solidFill>
              </a:rPr>
              <a:t>recursive</a:t>
            </a:r>
            <a:r>
              <a:rPr lang="en-US" sz="2000" dirty="0">
                <a:solidFill>
                  <a:schemeClr val="accent1"/>
                </a:solidFill>
              </a:rPr>
              <a:t>. Recursion allows some functions to be written in a </a:t>
            </a:r>
            <a:r>
              <a:rPr lang="en-US" sz="2000" dirty="0" smtClean="0">
                <a:solidFill>
                  <a:schemeClr val="accent1"/>
                </a:solidFill>
              </a:rPr>
              <a:t>different </a:t>
            </a:r>
            <a:r>
              <a:rPr lang="en-US" sz="2000" dirty="0">
                <a:solidFill>
                  <a:schemeClr val="accent1"/>
                </a:solidFill>
              </a:rPr>
              <a:t>style</a:t>
            </a:r>
            <a:r>
              <a:rPr lang="en-US" sz="2000" dirty="0" smtClean="0">
                <a:solidFill>
                  <a:schemeClr val="accent1"/>
                </a:solidFill>
              </a:rPr>
              <a:t>.” </a:t>
            </a:r>
            <a:r>
              <a:rPr lang="en-US" sz="2000" dirty="0" smtClean="0"/>
              <a:t>[ELO </a:t>
            </a:r>
            <a:r>
              <a:rPr lang="en-US" sz="2000" dirty="0" err="1" smtClean="0"/>
              <a:t>chpt</a:t>
            </a:r>
            <a:r>
              <a:rPr lang="en-US" sz="2000" dirty="0" smtClean="0"/>
              <a:t> 3]</a:t>
            </a:r>
          </a:p>
          <a:p>
            <a:pPr marL="0" indent="0">
              <a:buNone/>
            </a:pPr>
            <a:endParaRPr lang="en-US" sz="2000" dirty="0"/>
          </a:p>
          <a:p>
            <a:r>
              <a:rPr lang="en-GB" sz="2000" dirty="0"/>
              <a:t>Look at the example: </a:t>
            </a:r>
            <a:r>
              <a:rPr lang="en-GB" sz="2000" dirty="0" smtClean="0">
                <a:solidFill>
                  <a:schemeClr val="tx2"/>
                </a:solidFill>
              </a:rPr>
              <a:t>02_exponential.html</a:t>
            </a:r>
          </a:p>
          <a:p>
            <a:pPr lvl="1"/>
            <a:r>
              <a:rPr lang="da-DK" sz="1600" dirty="0" smtClean="0">
                <a:solidFill>
                  <a:schemeClr val="accent1"/>
                </a:solidFill>
              </a:rPr>
              <a:t>”</a:t>
            </a:r>
            <a:r>
              <a:rPr lang="en-US" sz="1600" dirty="0" smtClean="0">
                <a:solidFill>
                  <a:schemeClr val="accent1"/>
                </a:solidFill>
              </a:rPr>
              <a:t>The </a:t>
            </a:r>
            <a:r>
              <a:rPr lang="en-US" sz="1600" dirty="0">
                <a:solidFill>
                  <a:schemeClr val="accent1"/>
                </a:solidFill>
              </a:rPr>
              <a:t>function calls itself multiple times with different arguments to achieve the repeated multiplication</a:t>
            </a:r>
            <a:r>
              <a:rPr lang="en-US" sz="1600" dirty="0" smtClean="0">
                <a:solidFill>
                  <a:schemeClr val="accent1"/>
                </a:solidFill>
              </a:rPr>
              <a:t>.”</a:t>
            </a:r>
          </a:p>
          <a:p>
            <a:pPr lvl="1"/>
            <a:r>
              <a:rPr lang="en-US" sz="1600" dirty="0" smtClean="0"/>
              <a:t>this </a:t>
            </a:r>
            <a:r>
              <a:rPr lang="en-US" sz="1600" dirty="0"/>
              <a:t>implementation </a:t>
            </a:r>
            <a:r>
              <a:rPr lang="en-US" sz="1600" dirty="0" smtClean="0"/>
              <a:t>it’s </a:t>
            </a:r>
            <a:r>
              <a:rPr lang="en-US" sz="1600" dirty="0"/>
              <a:t>about 10 times slower than the looping </a:t>
            </a:r>
            <a:r>
              <a:rPr lang="en-US" sz="1600" dirty="0" smtClean="0"/>
              <a:t>version -&gt; </a:t>
            </a:r>
            <a:r>
              <a:rPr lang="da-DK" sz="1600" i="1" dirty="0"/>
              <a:t>speed versus </a:t>
            </a:r>
            <a:r>
              <a:rPr lang="da-DK" sz="1600" i="1" dirty="0" smtClean="0"/>
              <a:t>elegance</a:t>
            </a:r>
          </a:p>
          <a:p>
            <a:pPr lvl="1"/>
            <a:r>
              <a:rPr lang="en-US" sz="1600" dirty="0" smtClean="0"/>
              <a:t>However: don’t worry </a:t>
            </a:r>
            <a:r>
              <a:rPr lang="en-US" sz="1600" dirty="0"/>
              <a:t>about efficiency until you know for sure that the program is too </a:t>
            </a:r>
            <a:r>
              <a:rPr lang="en-US" sz="1600" dirty="0" smtClean="0"/>
              <a:t>slow</a:t>
            </a:r>
          </a:p>
          <a:p>
            <a:pPr lvl="1"/>
            <a:r>
              <a:rPr lang="en-US" sz="1600" dirty="0" smtClean="0"/>
              <a:t>(!) </a:t>
            </a:r>
            <a:r>
              <a:rPr lang="en-US" sz="1600" dirty="0" smtClean="0">
                <a:solidFill>
                  <a:schemeClr val="accent1"/>
                </a:solidFill>
              </a:rPr>
              <a:t>“recursion </a:t>
            </a:r>
            <a:r>
              <a:rPr lang="en-US" sz="1600" dirty="0">
                <a:solidFill>
                  <a:schemeClr val="accent1"/>
                </a:solidFill>
              </a:rPr>
              <a:t>is </a:t>
            </a:r>
            <a:r>
              <a:rPr lang="en-US" sz="1600" b="1" dirty="0">
                <a:solidFill>
                  <a:schemeClr val="accent1"/>
                </a:solidFill>
              </a:rPr>
              <a:t>not always </a:t>
            </a:r>
            <a:r>
              <a:rPr lang="en-US" sz="1600" dirty="0">
                <a:solidFill>
                  <a:schemeClr val="accent1"/>
                </a:solidFill>
              </a:rPr>
              <a:t>just a less-efficient alternative to </a:t>
            </a:r>
            <a:r>
              <a:rPr lang="en-US" sz="1600" dirty="0" smtClean="0">
                <a:solidFill>
                  <a:schemeClr val="accent1"/>
                </a:solidFill>
              </a:rPr>
              <a:t>looping. </a:t>
            </a:r>
            <a:r>
              <a:rPr lang="en-US" sz="1600" i="1" dirty="0">
                <a:solidFill>
                  <a:schemeClr val="accent1"/>
                </a:solidFill>
              </a:rPr>
              <a:t>Some problems are much easier to solve with recursion than with loops. Most often these are problems that require exploring or processing several “branches”, each of which might branch out again into more </a:t>
            </a:r>
            <a:r>
              <a:rPr lang="en-US" sz="1600" i="1" dirty="0" smtClean="0">
                <a:solidFill>
                  <a:schemeClr val="accent1"/>
                </a:solidFill>
              </a:rPr>
              <a:t>branches.”</a:t>
            </a:r>
            <a:r>
              <a:rPr lang="en-US" sz="1600" i="1" dirty="0" smtClean="0"/>
              <a:t> </a:t>
            </a:r>
            <a:r>
              <a:rPr lang="en-US" sz="1600" dirty="0" smtClean="0"/>
              <a:t>[ELO </a:t>
            </a:r>
            <a:r>
              <a:rPr lang="en-US" sz="1600" dirty="0" err="1" smtClean="0"/>
              <a:t>chpt</a:t>
            </a:r>
            <a:r>
              <a:rPr lang="en-US" sz="1600" dirty="0" smtClean="0"/>
              <a:t> 3 “Recursion” section]</a:t>
            </a:r>
          </a:p>
          <a:p>
            <a:r>
              <a:rPr lang="en-US" sz="2000" dirty="0" smtClean="0"/>
              <a:t>See faster power function in</a:t>
            </a:r>
            <a:r>
              <a:rPr lang="en-GB" sz="2000" dirty="0" smtClean="0"/>
              <a:t> </a:t>
            </a:r>
            <a:r>
              <a:rPr lang="en-GB" sz="2000" dirty="0">
                <a:solidFill>
                  <a:schemeClr val="tx2"/>
                </a:solidFill>
              </a:rPr>
              <a:t>02_exponential.html</a:t>
            </a:r>
          </a:p>
          <a:p>
            <a:endParaRPr lang="da-DK" sz="2000" i="1" dirty="0"/>
          </a:p>
        </p:txBody>
      </p:sp>
    </p:spTree>
    <p:extLst>
      <p:ext uri="{BB962C8B-B14F-4D97-AF65-F5344CB8AC3E}">
        <p14:creationId xmlns:p14="http://schemas.microsoft.com/office/powerpoint/2010/main" val="2292845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FF0000"/>
                </a:solidFill>
              </a:rPr>
              <a:t>Exercise - recursion</a:t>
            </a:r>
            <a:endParaRPr lang="en-GB"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sz="2800" dirty="0" smtClean="0">
                <a:solidFill>
                  <a:srgbClr val="FF0000"/>
                </a:solidFill>
              </a:rPr>
              <a:t>Work in pairs</a:t>
            </a:r>
          </a:p>
          <a:p>
            <a:r>
              <a:rPr lang="en-US" sz="2800" dirty="0" smtClean="0">
                <a:solidFill>
                  <a:srgbClr val="FF0000"/>
                </a:solidFill>
              </a:rPr>
              <a:t>Print a string backwards using a recursive function</a:t>
            </a:r>
            <a:endParaRPr lang="en-US" sz="2800" b="1" dirty="0" smtClean="0">
              <a:solidFill>
                <a:srgbClr val="FF0000"/>
              </a:solidFill>
            </a:endParaRPr>
          </a:p>
          <a:p>
            <a:r>
              <a:rPr lang="en-US" sz="2800" dirty="0" smtClean="0">
                <a:solidFill>
                  <a:srgbClr val="FF0000"/>
                </a:solidFill>
              </a:rPr>
              <a:t>Start from the given example of how to print a string reversed using a loop: </a:t>
            </a:r>
            <a:r>
              <a:rPr lang="en-US" sz="2800" dirty="0" smtClean="0">
                <a:solidFill>
                  <a:schemeClr val="tx2"/>
                </a:solidFill>
              </a:rPr>
              <a:t>03_reverse_loop.html</a:t>
            </a:r>
          </a:p>
          <a:p>
            <a:endParaRPr lang="en-US" sz="2800" dirty="0">
              <a:solidFill>
                <a:schemeClr val="tx2"/>
              </a:solidFill>
            </a:endParaRPr>
          </a:p>
          <a:p>
            <a:pPr marL="0" indent="0">
              <a:buNone/>
            </a:pPr>
            <a:r>
              <a:rPr lang="en-US" sz="2000" b="1" i="1" dirty="0">
                <a:solidFill>
                  <a:srgbClr val="00B050"/>
                </a:solidFill>
              </a:rPr>
              <a:t>Hint: </a:t>
            </a:r>
            <a:r>
              <a:rPr lang="en-US" sz="2000" i="1" dirty="0">
                <a:solidFill>
                  <a:srgbClr val="00B050"/>
                </a:solidFill>
              </a:rPr>
              <a:t>the empty string "" is already its own </a:t>
            </a:r>
            <a:r>
              <a:rPr lang="en-US" sz="2000" i="1" dirty="0" smtClean="0">
                <a:solidFill>
                  <a:srgbClr val="00B050"/>
                </a:solidFill>
              </a:rPr>
              <a:t>reverse, and to </a:t>
            </a:r>
            <a:r>
              <a:rPr lang="en-US" sz="2000" i="1" dirty="0">
                <a:solidFill>
                  <a:srgbClr val="00B050"/>
                </a:solidFill>
              </a:rPr>
              <a:t>reverse a string you can print the last character and then reverse the </a:t>
            </a:r>
            <a:r>
              <a:rPr lang="en-US" sz="2000" i="1" dirty="0" smtClean="0">
                <a:solidFill>
                  <a:srgbClr val="00B050"/>
                </a:solidFill>
              </a:rPr>
              <a:t>rest, so</a:t>
            </a:r>
            <a:r>
              <a:rPr lang="en-US" sz="2000" i="1" dirty="0">
                <a:solidFill>
                  <a:srgbClr val="00B050"/>
                </a:solidFill>
              </a:rPr>
              <a:t>: </a:t>
            </a:r>
            <a:endParaRPr lang="en-US" sz="2000" i="1" dirty="0" smtClean="0">
              <a:solidFill>
                <a:srgbClr val="00B050"/>
              </a:solidFill>
            </a:endParaRPr>
          </a:p>
          <a:p>
            <a:pPr lvl="1"/>
            <a:r>
              <a:rPr lang="en-US" sz="1600" i="1" dirty="0" smtClean="0">
                <a:solidFill>
                  <a:srgbClr val="00B050"/>
                </a:solidFill>
              </a:rPr>
              <a:t>reverse </a:t>
            </a:r>
            <a:r>
              <a:rPr lang="en-US" sz="1600" i="1" dirty="0">
                <a:solidFill>
                  <a:srgbClr val="00B050"/>
                </a:solidFill>
              </a:rPr>
              <a:t>of </a:t>
            </a:r>
            <a:r>
              <a:rPr lang="en-US" sz="1600" i="1" dirty="0" smtClean="0">
                <a:solidFill>
                  <a:srgbClr val="00B050"/>
                </a:solidFill>
              </a:rPr>
              <a:t>“</a:t>
            </a:r>
            <a:r>
              <a:rPr lang="en-US" sz="1600" i="1" dirty="0" err="1" smtClean="0">
                <a:solidFill>
                  <a:srgbClr val="00B050"/>
                </a:solidFill>
              </a:rPr>
              <a:t>abc</a:t>
            </a:r>
            <a:r>
              <a:rPr lang="en-US" sz="1600" i="1" dirty="0" smtClean="0">
                <a:solidFill>
                  <a:srgbClr val="00B050"/>
                </a:solidFill>
              </a:rPr>
              <a:t>“ =&gt; print “c” </a:t>
            </a:r>
            <a:r>
              <a:rPr lang="en-US" sz="1600" i="1" dirty="0">
                <a:solidFill>
                  <a:srgbClr val="00B050"/>
                </a:solidFill>
              </a:rPr>
              <a:t>and reverse </a:t>
            </a:r>
            <a:r>
              <a:rPr lang="en-US" sz="1600" i="1" dirty="0" smtClean="0">
                <a:solidFill>
                  <a:srgbClr val="00B050"/>
                </a:solidFill>
              </a:rPr>
              <a:t>“</a:t>
            </a:r>
            <a:r>
              <a:rPr lang="en-US" sz="1600" i="1" dirty="0" err="1" smtClean="0">
                <a:solidFill>
                  <a:srgbClr val="00B050"/>
                </a:solidFill>
              </a:rPr>
              <a:t>ab</a:t>
            </a:r>
            <a:r>
              <a:rPr lang="en-US" sz="1600" i="1" dirty="0" smtClean="0">
                <a:solidFill>
                  <a:srgbClr val="00B050"/>
                </a:solidFill>
              </a:rPr>
              <a:t>“		===&gt; output so far “c”</a:t>
            </a:r>
          </a:p>
          <a:p>
            <a:pPr lvl="1"/>
            <a:r>
              <a:rPr lang="en-US" sz="1600" i="1" dirty="0" smtClean="0">
                <a:solidFill>
                  <a:srgbClr val="00B050"/>
                </a:solidFill>
              </a:rPr>
              <a:t>reverse “</a:t>
            </a:r>
            <a:r>
              <a:rPr lang="en-US" sz="1600" i="1" dirty="0" err="1" smtClean="0">
                <a:solidFill>
                  <a:srgbClr val="00B050"/>
                </a:solidFill>
              </a:rPr>
              <a:t>ab</a:t>
            </a:r>
            <a:r>
              <a:rPr lang="en-US" sz="1600" i="1" dirty="0" smtClean="0">
                <a:solidFill>
                  <a:srgbClr val="00B050"/>
                </a:solidFill>
              </a:rPr>
              <a:t>” =&gt; print “b” </a:t>
            </a:r>
            <a:r>
              <a:rPr lang="en-US" sz="1600" i="1" dirty="0">
                <a:solidFill>
                  <a:srgbClr val="00B050"/>
                </a:solidFill>
              </a:rPr>
              <a:t>and reverse “</a:t>
            </a:r>
            <a:r>
              <a:rPr lang="en-US" sz="1600" i="1" dirty="0" smtClean="0">
                <a:solidFill>
                  <a:srgbClr val="00B050"/>
                </a:solidFill>
              </a:rPr>
              <a:t>a”</a:t>
            </a:r>
            <a:r>
              <a:rPr lang="en-US" sz="1600" i="1" dirty="0">
                <a:solidFill>
                  <a:srgbClr val="00B050"/>
                </a:solidFill>
              </a:rPr>
              <a:t> 		===&gt; output so far “</a:t>
            </a:r>
            <a:r>
              <a:rPr lang="en-US" sz="1600" i="1" dirty="0" err="1" smtClean="0">
                <a:solidFill>
                  <a:srgbClr val="00B050"/>
                </a:solidFill>
              </a:rPr>
              <a:t>cb</a:t>
            </a:r>
            <a:r>
              <a:rPr lang="en-US" sz="1600" i="1" dirty="0" smtClean="0">
                <a:solidFill>
                  <a:srgbClr val="00B050"/>
                </a:solidFill>
              </a:rPr>
              <a:t>”</a:t>
            </a:r>
          </a:p>
          <a:p>
            <a:pPr lvl="1"/>
            <a:r>
              <a:rPr lang="en-US" sz="1600" i="1" dirty="0">
                <a:solidFill>
                  <a:srgbClr val="00B050"/>
                </a:solidFill>
              </a:rPr>
              <a:t>reverse “</a:t>
            </a:r>
            <a:r>
              <a:rPr lang="en-US" sz="1600" i="1" dirty="0" smtClean="0">
                <a:solidFill>
                  <a:srgbClr val="00B050"/>
                </a:solidFill>
              </a:rPr>
              <a:t>a” </a:t>
            </a:r>
            <a:r>
              <a:rPr lang="en-US" sz="1600" i="1" dirty="0">
                <a:solidFill>
                  <a:srgbClr val="00B050"/>
                </a:solidFill>
              </a:rPr>
              <a:t>=&gt; </a:t>
            </a:r>
            <a:r>
              <a:rPr lang="en-US" sz="1600" i="1" dirty="0" smtClean="0">
                <a:solidFill>
                  <a:srgbClr val="00B050"/>
                </a:solidFill>
              </a:rPr>
              <a:t>is already reversed, just print “a”</a:t>
            </a:r>
            <a:r>
              <a:rPr lang="en-US" sz="1600" i="1" dirty="0">
                <a:solidFill>
                  <a:srgbClr val="00B050"/>
                </a:solidFill>
              </a:rPr>
              <a:t> 	</a:t>
            </a:r>
            <a:r>
              <a:rPr lang="en-US" sz="1600" i="1" dirty="0" smtClean="0">
                <a:solidFill>
                  <a:srgbClr val="00B050"/>
                </a:solidFill>
              </a:rPr>
              <a:t>===&gt; </a:t>
            </a:r>
            <a:r>
              <a:rPr lang="en-US" sz="1600" i="1" dirty="0">
                <a:solidFill>
                  <a:srgbClr val="00B050"/>
                </a:solidFill>
              </a:rPr>
              <a:t>output so far “</a:t>
            </a:r>
            <a:r>
              <a:rPr lang="en-US" sz="1600" i="1" dirty="0" err="1" smtClean="0">
                <a:solidFill>
                  <a:srgbClr val="00B050"/>
                </a:solidFill>
              </a:rPr>
              <a:t>cba</a:t>
            </a:r>
            <a:r>
              <a:rPr lang="en-US" sz="1600" i="1" dirty="0" smtClean="0">
                <a:solidFill>
                  <a:srgbClr val="00B050"/>
                </a:solidFill>
              </a:rPr>
              <a:t>”</a:t>
            </a:r>
          </a:p>
          <a:p>
            <a:pPr marL="0" indent="0">
              <a:buNone/>
            </a:pPr>
            <a:r>
              <a:rPr lang="en-US" sz="2000" b="1" i="1" dirty="0">
                <a:solidFill>
                  <a:srgbClr val="00B050"/>
                </a:solidFill>
              </a:rPr>
              <a:t>Hint 2:</a:t>
            </a:r>
            <a:r>
              <a:rPr lang="en-US" sz="2000" i="1" dirty="0">
                <a:solidFill>
                  <a:srgbClr val="00B050"/>
                </a:solidFill>
              </a:rPr>
              <a:t> </a:t>
            </a:r>
            <a:r>
              <a:rPr lang="en-US" sz="2000" i="1" dirty="0" smtClean="0">
                <a:solidFill>
                  <a:srgbClr val="00B050"/>
                </a:solidFill>
              </a:rPr>
              <a:t>you might need to cut out parts of a string. Consider that</a:t>
            </a:r>
          </a:p>
          <a:p>
            <a:pPr marL="0" indent="0">
              <a:buNone/>
            </a:pPr>
            <a:r>
              <a:rPr lang="en-US" sz="2000" i="1" dirty="0">
                <a:solidFill>
                  <a:srgbClr val="00B050"/>
                </a:solidFill>
              </a:rPr>
              <a:t>	</a:t>
            </a:r>
            <a:r>
              <a:rPr lang="en-US" sz="2000" i="1" dirty="0" smtClean="0">
                <a:solidFill>
                  <a:srgbClr val="00B050"/>
                </a:solidFill>
              </a:rPr>
              <a:t>“</a:t>
            </a:r>
            <a:r>
              <a:rPr lang="en-US" sz="2000" i="1" dirty="0" err="1" smtClean="0">
                <a:solidFill>
                  <a:srgbClr val="00B050"/>
                </a:solidFill>
              </a:rPr>
              <a:t>andrea</a:t>
            </a:r>
            <a:r>
              <a:rPr lang="en-US" sz="2000" i="1" dirty="0" smtClean="0">
                <a:solidFill>
                  <a:srgbClr val="00B050"/>
                </a:solidFill>
              </a:rPr>
              <a:t>”.substring(0,2) =&gt; “an”</a:t>
            </a:r>
            <a:endParaRPr lang="en-US" sz="2000" i="1" dirty="0">
              <a:solidFill>
                <a:srgbClr val="00B050"/>
              </a:solidFill>
            </a:endParaRPr>
          </a:p>
          <a:p>
            <a:pPr lvl="1"/>
            <a:endParaRPr lang="en-US" sz="1600" i="1" dirty="0">
              <a:solidFill>
                <a:srgbClr val="00B050"/>
              </a:solidFill>
            </a:endParaRPr>
          </a:p>
          <a:p>
            <a:pPr lvl="1"/>
            <a:endParaRPr lang="en-GB" sz="3600" i="1" dirty="0">
              <a:solidFill>
                <a:srgbClr val="FF0000"/>
              </a:solidFill>
            </a:endParaRPr>
          </a:p>
          <a:p>
            <a:pPr lvl="1"/>
            <a:endParaRPr lang="en-GB" sz="2400" i="1" dirty="0">
              <a:solidFill>
                <a:srgbClr val="FF0000"/>
              </a:solidFill>
            </a:endParaRPr>
          </a:p>
        </p:txBody>
      </p:sp>
      <p:sp>
        <p:nvSpPr>
          <p:cNvPr id="4" name="Oval 3"/>
          <p:cNvSpPr/>
          <p:nvPr/>
        </p:nvSpPr>
        <p:spPr>
          <a:xfrm>
            <a:off x="7932107" y="167014"/>
            <a:ext cx="1052186" cy="1052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b="1" dirty="0" smtClean="0"/>
              <a:t>10 min</a:t>
            </a:r>
            <a:endParaRPr lang="en-GB" b="1" dirty="0"/>
          </a:p>
        </p:txBody>
      </p:sp>
    </p:spTree>
    <p:extLst>
      <p:ext uri="{BB962C8B-B14F-4D97-AF65-F5344CB8AC3E}">
        <p14:creationId xmlns:p14="http://schemas.microsoft.com/office/powerpoint/2010/main" val="2299036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185.photobucket.com/albums/x217/Andi_VYB/nestingdolls/2226419650_16cc6a3a2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895600"/>
            <a:ext cx="2133600" cy="16002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algn="l"/>
            <a:r>
              <a:rPr lang="da-DK" dirty="0" smtClean="0"/>
              <a:t>          Lists</a:t>
            </a:r>
            <a:endParaRPr lang="da-DK" dirty="0"/>
          </a:p>
        </p:txBody>
      </p:sp>
      <p:sp>
        <p:nvSpPr>
          <p:cNvPr id="3" name="Content Placeholder 2"/>
          <p:cNvSpPr>
            <a:spLocks noGrp="1"/>
          </p:cNvSpPr>
          <p:nvPr>
            <p:ph idx="1"/>
          </p:nvPr>
        </p:nvSpPr>
        <p:spPr/>
        <p:txBody>
          <a:bodyPr>
            <a:normAutofit/>
          </a:bodyPr>
          <a:lstStyle/>
          <a:p>
            <a:pPr marL="0" indent="0">
              <a:buNone/>
            </a:pPr>
            <a:r>
              <a:rPr lang="en-US" sz="2000" b="1" dirty="0" smtClean="0"/>
              <a:t>Also data can be recursive </a:t>
            </a:r>
            <a:r>
              <a:rPr lang="en-US" sz="2000" dirty="0" smtClean="0"/>
              <a:t>(AKA recursive data structure)</a:t>
            </a:r>
          </a:p>
          <a:p>
            <a:pPr marL="0" indent="0">
              <a:buNone/>
            </a:pPr>
            <a:r>
              <a:rPr lang="en-US" sz="2000" dirty="0" smtClean="0">
                <a:solidFill>
                  <a:schemeClr val="accent1"/>
                </a:solidFill>
              </a:rPr>
              <a:t>“A </a:t>
            </a:r>
            <a:r>
              <a:rPr lang="en-US" sz="2000" dirty="0">
                <a:solidFill>
                  <a:schemeClr val="accent1"/>
                </a:solidFill>
              </a:rPr>
              <a:t>list is a nested set of objects, with the first object holding a reference to the </a:t>
            </a:r>
            <a:r>
              <a:rPr lang="en-US" sz="2000" dirty="0" smtClean="0">
                <a:solidFill>
                  <a:schemeClr val="accent1"/>
                </a:solidFill>
              </a:rPr>
              <a:t>second</a:t>
            </a:r>
            <a:r>
              <a:rPr lang="en-US" sz="2000" dirty="0">
                <a:solidFill>
                  <a:schemeClr val="accent1"/>
                </a:solidFill>
              </a:rPr>
              <a:t>, the second to the third, and so on</a:t>
            </a:r>
            <a:r>
              <a:rPr lang="en-US" sz="2000" dirty="0" smtClean="0">
                <a:solidFill>
                  <a:schemeClr val="accent1"/>
                </a:solidFill>
              </a:rPr>
              <a:t>.” </a:t>
            </a:r>
            <a:r>
              <a:rPr lang="en-US" sz="2000" dirty="0" smtClean="0"/>
              <a:t>[ELO </a:t>
            </a:r>
            <a:r>
              <a:rPr lang="en-US" sz="2000" dirty="0" err="1" smtClean="0"/>
              <a:t>chpt</a:t>
            </a:r>
            <a:r>
              <a:rPr lang="en-US" sz="2000" dirty="0" smtClean="0"/>
              <a:t> 4 at the end]</a:t>
            </a:r>
          </a:p>
          <a:p>
            <a:endParaRPr lang="en-US" sz="2000" dirty="0" smtClean="0"/>
          </a:p>
          <a:p>
            <a:r>
              <a:rPr lang="en-GB" sz="2000" dirty="0" smtClean="0"/>
              <a:t>Look </a:t>
            </a:r>
            <a:r>
              <a:rPr lang="en-GB" sz="2000" dirty="0"/>
              <a:t>at the example: </a:t>
            </a:r>
            <a:r>
              <a:rPr lang="en-GB" sz="2000" dirty="0" smtClean="0">
                <a:solidFill>
                  <a:schemeClr val="tx2"/>
                </a:solidFill>
              </a:rPr>
              <a:t>04_list.html</a:t>
            </a:r>
          </a:p>
          <a:p>
            <a:endParaRPr lang="da-DK" sz="2000" dirty="0" smtClean="0">
              <a:solidFill>
                <a:schemeClr val="tx2"/>
              </a:solidFill>
            </a:endParaRPr>
          </a:p>
          <a:p>
            <a:endParaRPr lang="en-GB" sz="2000" dirty="0">
              <a:solidFill>
                <a:schemeClr val="tx2"/>
              </a:solidFill>
            </a:endParaRPr>
          </a:p>
          <a:p>
            <a:pPr marL="0" indent="0">
              <a:buNone/>
            </a:pPr>
            <a:r>
              <a:rPr lang="da-DK" sz="2800" b="1" dirty="0" smtClean="0">
                <a:solidFill>
                  <a:srgbClr val="FF0000"/>
                </a:solidFill>
              </a:rPr>
              <a:t>Exercise - lists:</a:t>
            </a:r>
          </a:p>
          <a:p>
            <a:r>
              <a:rPr lang="en-US" sz="2000" dirty="0" smtClean="0">
                <a:solidFill>
                  <a:srgbClr val="FF0000"/>
                </a:solidFill>
              </a:rPr>
              <a:t>Write </a:t>
            </a:r>
            <a:r>
              <a:rPr lang="en-US" sz="2000" dirty="0">
                <a:solidFill>
                  <a:srgbClr val="FF0000"/>
                </a:solidFill>
              </a:rPr>
              <a:t>a </a:t>
            </a:r>
            <a:r>
              <a:rPr lang="en-US" sz="2000" b="1" dirty="0" smtClean="0">
                <a:solidFill>
                  <a:srgbClr val="FF0000"/>
                </a:solidFill>
              </a:rPr>
              <a:t>recursive version </a:t>
            </a:r>
            <a:r>
              <a:rPr lang="en-US" sz="2000" dirty="0" smtClean="0">
                <a:solidFill>
                  <a:srgbClr val="FF0000"/>
                </a:solidFill>
              </a:rPr>
              <a:t>of function</a:t>
            </a:r>
            <a:r>
              <a:rPr lang="en-US" sz="2000" dirty="0">
                <a:solidFill>
                  <a:srgbClr val="FF0000"/>
                </a:solidFill>
              </a:rPr>
              <a:t> </a:t>
            </a:r>
            <a:r>
              <a:rPr lang="en-US" sz="2000" dirty="0" err="1">
                <a:solidFill>
                  <a:srgbClr val="FF0000"/>
                </a:solidFill>
              </a:rPr>
              <a:t>arrayToList</a:t>
            </a:r>
            <a:r>
              <a:rPr lang="en-US" sz="2000" dirty="0">
                <a:solidFill>
                  <a:srgbClr val="FF0000"/>
                </a:solidFill>
              </a:rPr>
              <a:t> that builds up a data structure like the previous one when given [1, 2, 3] as </a:t>
            </a:r>
            <a:r>
              <a:rPr lang="en-US" sz="2000" dirty="0" smtClean="0">
                <a:solidFill>
                  <a:srgbClr val="FF0000"/>
                </a:solidFill>
              </a:rPr>
              <a:t>argument</a:t>
            </a:r>
          </a:p>
          <a:p>
            <a:pPr marL="0" indent="0">
              <a:buNone/>
            </a:pPr>
            <a:r>
              <a:rPr lang="en-US" sz="2000" dirty="0" smtClean="0">
                <a:solidFill>
                  <a:srgbClr val="FF0000"/>
                </a:solidFill>
              </a:rPr>
              <a:t>Look at the recursive implementation of the</a:t>
            </a:r>
            <a:r>
              <a:rPr lang="en-US" sz="2000" dirty="0">
                <a:solidFill>
                  <a:srgbClr val="FF0000"/>
                </a:solidFill>
              </a:rPr>
              <a:t> </a:t>
            </a:r>
            <a:r>
              <a:rPr lang="en-US" sz="2000" dirty="0" err="1">
                <a:solidFill>
                  <a:srgbClr val="FF0000"/>
                </a:solidFill>
              </a:rPr>
              <a:t>listToArray</a:t>
            </a:r>
            <a:r>
              <a:rPr lang="en-US" sz="2000" dirty="0">
                <a:solidFill>
                  <a:srgbClr val="FF0000"/>
                </a:solidFill>
              </a:rPr>
              <a:t> </a:t>
            </a:r>
            <a:r>
              <a:rPr lang="en-US" sz="2000" dirty="0" smtClean="0">
                <a:solidFill>
                  <a:srgbClr val="FF0000"/>
                </a:solidFill>
              </a:rPr>
              <a:t>function for inspiration</a:t>
            </a:r>
          </a:p>
        </p:txBody>
      </p:sp>
      <p:sp>
        <p:nvSpPr>
          <p:cNvPr id="4" name="AutoShape 2" descr="A linked li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a-DK"/>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57200"/>
            <a:ext cx="4286250"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a:xfrm>
            <a:off x="7984560" y="5638800"/>
            <a:ext cx="1052186" cy="1052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b="1" dirty="0" smtClean="0"/>
              <a:t>15 min</a:t>
            </a:r>
            <a:endParaRPr lang="en-GB" b="1" dirty="0"/>
          </a:p>
        </p:txBody>
      </p:sp>
    </p:spTree>
    <p:extLst>
      <p:ext uri="{BB962C8B-B14F-4D97-AF65-F5344CB8AC3E}">
        <p14:creationId xmlns:p14="http://schemas.microsoft.com/office/powerpoint/2010/main" val="2987140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rgbClr val="00B050"/>
                </a:solidFill>
              </a:rPr>
              <a:t>Put the </a:t>
            </a:r>
            <a:r>
              <a:rPr lang="da-DK" b="1" dirty="0">
                <a:solidFill>
                  <a:srgbClr val="00B050"/>
                </a:solidFill>
              </a:rPr>
              <a:t>fun</a:t>
            </a:r>
            <a:r>
              <a:rPr lang="da-DK" dirty="0">
                <a:solidFill>
                  <a:srgbClr val="00B050"/>
                </a:solidFill>
              </a:rPr>
              <a:t> back in </a:t>
            </a:r>
            <a:r>
              <a:rPr lang="da-DK" b="1" dirty="0">
                <a:solidFill>
                  <a:srgbClr val="00B050"/>
                </a:solidFill>
              </a:rPr>
              <a:t>fun</a:t>
            </a:r>
            <a:r>
              <a:rPr lang="da-DK" dirty="0">
                <a:solidFill>
                  <a:srgbClr val="00B050"/>
                </a:solidFill>
              </a:rPr>
              <a:t>ctions</a:t>
            </a:r>
            <a:endParaRPr lang="en-GB"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da-DK" sz="2000" b="1" dirty="0"/>
              <a:t>Functions are values in </a:t>
            </a:r>
            <a:r>
              <a:rPr lang="da-DK" sz="2000" b="1" dirty="0" smtClean="0"/>
              <a:t>javascript</a:t>
            </a:r>
          </a:p>
          <a:p>
            <a:r>
              <a:rPr lang="da-DK" sz="2000" dirty="0" smtClean="0"/>
              <a:t>... so we should consider the following possibilities:</a:t>
            </a:r>
            <a:endParaRPr lang="da-DK" sz="2000" dirty="0"/>
          </a:p>
          <a:p>
            <a:pPr marL="914400" lvl="1" indent="-457200">
              <a:buFont typeface="+mj-lt"/>
              <a:buAutoNum type="alphaUcPeriod"/>
            </a:pPr>
            <a:r>
              <a:rPr lang="da-DK" sz="1800" strike="sngStrike" dirty="0">
                <a:solidFill>
                  <a:schemeClr val="bg1">
                    <a:lumMod val="50000"/>
                  </a:schemeClr>
                </a:solidFill>
              </a:rPr>
              <a:t>a</a:t>
            </a:r>
            <a:r>
              <a:rPr lang="da-DK" sz="1800" strike="sngStrike" dirty="0" smtClean="0">
                <a:solidFill>
                  <a:schemeClr val="bg1">
                    <a:lumMod val="50000"/>
                  </a:schemeClr>
                </a:solidFill>
              </a:rPr>
              <a:t> function can call other functions. Can a function call </a:t>
            </a:r>
            <a:r>
              <a:rPr lang="da-DK" sz="1800" b="1" strike="sngStrike" dirty="0" smtClean="0">
                <a:solidFill>
                  <a:schemeClr val="bg1">
                    <a:lumMod val="50000"/>
                  </a:schemeClr>
                </a:solidFill>
              </a:rPr>
              <a:t>itself</a:t>
            </a:r>
            <a:r>
              <a:rPr lang="da-DK" sz="1800" strike="sngStrike" dirty="0" smtClean="0">
                <a:solidFill>
                  <a:schemeClr val="bg1">
                    <a:lumMod val="50000"/>
                  </a:schemeClr>
                </a:solidFill>
              </a:rPr>
              <a:t>? </a:t>
            </a:r>
            <a:r>
              <a:rPr lang="da-DK" sz="1800" i="1" strike="sngStrike" dirty="0" smtClean="0">
                <a:solidFill>
                  <a:schemeClr val="bg1">
                    <a:lumMod val="50000"/>
                  </a:schemeClr>
                </a:solidFill>
              </a:rPr>
              <a:t>Why?</a:t>
            </a:r>
          </a:p>
          <a:p>
            <a:pPr marL="914400" lvl="1" indent="-457200">
              <a:buFont typeface="+mj-lt"/>
              <a:buAutoNum type="alphaUcPeriod"/>
            </a:pPr>
            <a:r>
              <a:rPr lang="da-DK" sz="1800" dirty="0"/>
              <a:t>when a function </a:t>
            </a:r>
            <a:r>
              <a:rPr lang="da-DK" sz="1800" b="1" dirty="0"/>
              <a:t>f</a:t>
            </a:r>
            <a:r>
              <a:rPr lang="da-DK" sz="1800" dirty="0"/>
              <a:t> is defined inside another function </a:t>
            </a:r>
            <a:r>
              <a:rPr lang="da-DK" sz="1800" b="1" dirty="0"/>
              <a:t>g</a:t>
            </a:r>
            <a:r>
              <a:rPr lang="da-DK" sz="1800" dirty="0"/>
              <a:t> (AKA </a:t>
            </a:r>
            <a:r>
              <a:rPr lang="da-DK" sz="1800" b="1" dirty="0"/>
              <a:t>f</a:t>
            </a:r>
            <a:r>
              <a:rPr lang="da-DK" sz="1800" dirty="0"/>
              <a:t> is an inner function of </a:t>
            </a:r>
            <a:r>
              <a:rPr lang="da-DK" sz="1800" b="1" dirty="0"/>
              <a:t>g</a:t>
            </a:r>
            <a:r>
              <a:rPr lang="da-DK" sz="1800" dirty="0"/>
              <a:t>), can </a:t>
            </a:r>
            <a:r>
              <a:rPr lang="da-DK" sz="1800" b="1" dirty="0"/>
              <a:t>f</a:t>
            </a:r>
            <a:r>
              <a:rPr lang="da-DK" sz="1800" dirty="0"/>
              <a:t> </a:t>
            </a:r>
            <a:r>
              <a:rPr lang="da-DK" sz="1800" dirty="0" smtClean="0"/>
              <a:t>access the local variables inside </a:t>
            </a:r>
            <a:r>
              <a:rPr lang="da-DK" sz="1800" b="1" dirty="0" smtClean="0"/>
              <a:t>g</a:t>
            </a:r>
            <a:r>
              <a:rPr lang="da-DK" sz="1800" dirty="0" smtClean="0"/>
              <a:t>? It is a question about </a:t>
            </a:r>
            <a:r>
              <a:rPr lang="da-DK" sz="1800" b="1" dirty="0" smtClean="0"/>
              <a:t>scope</a:t>
            </a:r>
            <a:r>
              <a:rPr lang="da-DK" sz="1800" dirty="0" smtClean="0"/>
              <a:t>.</a:t>
            </a:r>
            <a:endParaRPr lang="da-DK" sz="1800" dirty="0"/>
          </a:p>
          <a:p>
            <a:pPr marL="914400" lvl="1" indent="-457200">
              <a:buFont typeface="+mj-lt"/>
              <a:buAutoNum type="alphaUcPeriod"/>
            </a:pPr>
            <a:r>
              <a:rPr lang="da-DK" sz="1800" dirty="0" smtClean="0"/>
              <a:t>a function can return a value (e.g. a number). What about returning </a:t>
            </a:r>
            <a:r>
              <a:rPr lang="da-DK" sz="1800" b="1" dirty="0" smtClean="0"/>
              <a:t>a function</a:t>
            </a:r>
            <a:r>
              <a:rPr lang="da-DK" sz="1800" dirty="0" smtClean="0"/>
              <a:t>? </a:t>
            </a:r>
            <a:r>
              <a:rPr lang="da-DK" sz="1800" b="1" dirty="0" smtClean="0"/>
              <a:t>When is that useful</a:t>
            </a:r>
            <a:r>
              <a:rPr lang="da-DK" sz="1800" dirty="0" smtClean="0"/>
              <a:t>?</a:t>
            </a:r>
            <a:r>
              <a:rPr lang="da-DK" sz="1800" b="1" dirty="0" smtClean="0"/>
              <a:t> </a:t>
            </a:r>
          </a:p>
          <a:p>
            <a:pPr marL="914400" lvl="1" indent="-457200">
              <a:buFont typeface="+mj-lt"/>
              <a:buAutoNum type="alphaUcPeriod"/>
            </a:pPr>
            <a:r>
              <a:rPr lang="da-DK" sz="1800" dirty="0" smtClean="0"/>
              <a:t>and </a:t>
            </a:r>
            <a:r>
              <a:rPr lang="da-DK" sz="1800" dirty="0"/>
              <a:t>how about a function that returns a </a:t>
            </a:r>
            <a:r>
              <a:rPr lang="da-DK" sz="1800" b="1" dirty="0"/>
              <a:t>new function</a:t>
            </a:r>
            <a:r>
              <a:rPr lang="da-DK" sz="1800" dirty="0" smtClean="0"/>
              <a:t>?</a:t>
            </a:r>
            <a:endParaRPr lang="da-DK" sz="1800" b="1" dirty="0" smtClean="0"/>
          </a:p>
          <a:p>
            <a:pPr marL="914400" lvl="1" indent="-457200">
              <a:buFont typeface="+mj-lt"/>
              <a:buAutoNum type="alphaUcPeriod"/>
            </a:pPr>
            <a:r>
              <a:rPr lang="da-DK" sz="1800" dirty="0" smtClean="0"/>
              <a:t>can I pass a function </a:t>
            </a:r>
            <a:r>
              <a:rPr lang="da-DK" sz="1800" b="1" dirty="0" smtClean="0"/>
              <a:t>f</a:t>
            </a:r>
            <a:r>
              <a:rPr lang="da-DK" sz="1800" dirty="0" smtClean="0"/>
              <a:t> as parameter to another function </a:t>
            </a:r>
            <a:r>
              <a:rPr lang="da-DK" sz="1800" b="1" dirty="0" smtClean="0"/>
              <a:t>g</a:t>
            </a:r>
            <a:r>
              <a:rPr lang="da-DK" sz="1800" dirty="0" smtClean="0"/>
              <a:t>? How to use </a:t>
            </a:r>
            <a:r>
              <a:rPr lang="da-DK" sz="1800" b="1" dirty="0" smtClean="0"/>
              <a:t>f</a:t>
            </a:r>
            <a:r>
              <a:rPr lang="da-DK" sz="1800" dirty="0" smtClean="0"/>
              <a:t> inside of </a:t>
            </a:r>
            <a:r>
              <a:rPr lang="da-DK" sz="1800" b="1" dirty="0" smtClean="0"/>
              <a:t>g</a:t>
            </a:r>
            <a:r>
              <a:rPr lang="da-DK" sz="1800" dirty="0" smtClean="0"/>
              <a:t>?</a:t>
            </a:r>
          </a:p>
          <a:p>
            <a:pPr marL="914400" lvl="1" indent="-457200">
              <a:buFont typeface="+mj-lt"/>
              <a:buAutoNum type="alphaUcPeriod"/>
            </a:pPr>
            <a:r>
              <a:rPr lang="da-DK" sz="1800" dirty="0" smtClean="0"/>
              <a:t>does it make sense to </a:t>
            </a:r>
            <a:r>
              <a:rPr lang="da-DK" sz="1800" b="1" dirty="0" smtClean="0"/>
              <a:t>define a function without a name</a:t>
            </a:r>
            <a:r>
              <a:rPr lang="da-DK" sz="1800" dirty="0" smtClean="0"/>
              <a:t> (AKA anonymous functions)? </a:t>
            </a:r>
            <a:r>
              <a:rPr lang="da-DK" sz="1800" b="1" dirty="0" smtClean="0"/>
              <a:t>When/for what?</a:t>
            </a:r>
          </a:p>
          <a:p>
            <a:endParaRPr lang="da-DK" sz="2000" dirty="0" smtClean="0"/>
          </a:p>
          <a:p>
            <a:r>
              <a:rPr lang="da-DK" sz="2100" b="1" dirty="0" smtClean="0"/>
              <a:t>Terminology:</a:t>
            </a:r>
          </a:p>
          <a:p>
            <a:pPr lvl="1"/>
            <a:r>
              <a:rPr lang="da-DK" sz="1800" strike="sngStrike" dirty="0" smtClean="0">
                <a:solidFill>
                  <a:schemeClr val="bg1">
                    <a:lumMod val="50000"/>
                  </a:schemeClr>
                </a:solidFill>
              </a:rPr>
              <a:t>A -&gt; recursion</a:t>
            </a:r>
          </a:p>
          <a:p>
            <a:pPr lvl="1"/>
            <a:r>
              <a:rPr lang="da-DK" sz="1800" dirty="0" smtClean="0"/>
              <a:t>B, C, D </a:t>
            </a:r>
            <a:r>
              <a:rPr lang="da-DK" sz="1800" dirty="0"/>
              <a:t>-&gt; </a:t>
            </a:r>
            <a:r>
              <a:rPr lang="da-DK" sz="1800" dirty="0" smtClean="0"/>
              <a:t>closures</a:t>
            </a:r>
            <a:endParaRPr lang="da-DK" sz="1800" dirty="0"/>
          </a:p>
          <a:p>
            <a:pPr lvl="1"/>
            <a:r>
              <a:rPr lang="da-DK" sz="1800" dirty="0" smtClean="0"/>
              <a:t>E -&gt; high-order functions</a:t>
            </a:r>
          </a:p>
          <a:p>
            <a:pPr lvl="1"/>
            <a:r>
              <a:rPr lang="da-DK" sz="1800" dirty="0" smtClean="0"/>
              <a:t>D, F -&gt; callbacks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4800600"/>
            <a:ext cx="2057400" cy="1946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513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B) C) D) Closures</a:t>
            </a:r>
            <a:endParaRPr lang="da-DK" dirty="0"/>
          </a:p>
        </p:txBody>
      </p:sp>
      <p:sp>
        <p:nvSpPr>
          <p:cNvPr id="3" name="Content Placeholder 2"/>
          <p:cNvSpPr>
            <a:spLocks noGrp="1"/>
          </p:cNvSpPr>
          <p:nvPr>
            <p:ph idx="1"/>
          </p:nvPr>
        </p:nvSpPr>
        <p:spPr/>
        <p:txBody>
          <a:bodyPr>
            <a:normAutofit/>
          </a:bodyPr>
          <a:lstStyle/>
          <a:p>
            <a:pPr marL="0" indent="0">
              <a:buNone/>
            </a:pPr>
            <a:r>
              <a:rPr lang="en-US" sz="2000" dirty="0" smtClean="0"/>
              <a:t>DEF: </a:t>
            </a:r>
            <a:r>
              <a:rPr lang="en-US" sz="2000" dirty="0" smtClean="0">
                <a:solidFill>
                  <a:schemeClr val="tx2"/>
                </a:solidFill>
              </a:rPr>
              <a:t>&lt;&lt;being </a:t>
            </a:r>
            <a:r>
              <a:rPr lang="en-US" sz="2000" dirty="0">
                <a:solidFill>
                  <a:schemeClr val="tx2"/>
                </a:solidFill>
              </a:rPr>
              <a:t>able to reference a specific instance of local variables in an enclosing </a:t>
            </a:r>
            <a:r>
              <a:rPr lang="en-US" sz="2000" dirty="0" smtClean="0">
                <a:solidFill>
                  <a:schemeClr val="tx2"/>
                </a:solidFill>
              </a:rPr>
              <a:t>function is </a:t>
            </a:r>
            <a:r>
              <a:rPr lang="en-US" sz="2000" dirty="0">
                <a:solidFill>
                  <a:schemeClr val="tx2"/>
                </a:solidFill>
              </a:rPr>
              <a:t>called </a:t>
            </a:r>
            <a:r>
              <a:rPr lang="en-US" sz="2000" i="1" dirty="0" smtClean="0">
                <a:solidFill>
                  <a:schemeClr val="tx2"/>
                </a:solidFill>
              </a:rPr>
              <a:t>closure. </a:t>
            </a:r>
            <a:r>
              <a:rPr lang="en-US" sz="2000" dirty="0" smtClean="0">
                <a:solidFill>
                  <a:schemeClr val="tx2"/>
                </a:solidFill>
              </a:rPr>
              <a:t>A </a:t>
            </a:r>
            <a:r>
              <a:rPr lang="en-US" sz="2000" dirty="0">
                <a:solidFill>
                  <a:schemeClr val="tx2"/>
                </a:solidFill>
              </a:rPr>
              <a:t>function that “closes over” some local variables is </a:t>
            </a:r>
            <a:r>
              <a:rPr lang="en-US" sz="2000" dirty="0" smtClean="0">
                <a:solidFill>
                  <a:schemeClr val="tx2"/>
                </a:solidFill>
              </a:rPr>
              <a:t>called</a:t>
            </a:r>
            <a:r>
              <a:rPr lang="en-US" sz="2000" dirty="0">
                <a:solidFill>
                  <a:schemeClr val="tx2"/>
                </a:solidFill>
              </a:rPr>
              <a:t> </a:t>
            </a:r>
            <a:r>
              <a:rPr lang="en-US" sz="2000" i="1" dirty="0">
                <a:solidFill>
                  <a:schemeClr val="tx2"/>
                </a:solidFill>
              </a:rPr>
              <a:t>a</a:t>
            </a:r>
            <a:r>
              <a:rPr lang="en-US" sz="2000" dirty="0">
                <a:solidFill>
                  <a:schemeClr val="tx2"/>
                </a:solidFill>
              </a:rPr>
              <a:t> </a:t>
            </a:r>
            <a:r>
              <a:rPr lang="en-US" sz="2000" dirty="0" smtClean="0">
                <a:solidFill>
                  <a:schemeClr val="tx2"/>
                </a:solidFill>
              </a:rPr>
              <a:t>closure&gt;&gt; [ELO </a:t>
            </a:r>
            <a:r>
              <a:rPr lang="en-US" sz="2000" dirty="0" err="1" smtClean="0">
                <a:solidFill>
                  <a:schemeClr val="tx2"/>
                </a:solidFill>
              </a:rPr>
              <a:t>chpt</a:t>
            </a:r>
            <a:r>
              <a:rPr lang="en-US" sz="2000" dirty="0" smtClean="0">
                <a:solidFill>
                  <a:schemeClr val="tx2"/>
                </a:solidFill>
              </a:rPr>
              <a:t> 3]</a:t>
            </a:r>
            <a:endParaRPr lang="da-DK" sz="2000" dirty="0" smtClean="0"/>
          </a:p>
          <a:p>
            <a:endParaRPr lang="da-DK" sz="2000" dirty="0" smtClean="0"/>
          </a:p>
          <a:p>
            <a:r>
              <a:rPr lang="da-DK" sz="2000" dirty="0" smtClean="0"/>
              <a:t>See: example </a:t>
            </a:r>
            <a:r>
              <a:rPr lang="da-DK" sz="2000" dirty="0" smtClean="0">
                <a:solidFill>
                  <a:schemeClr val="tx2"/>
                </a:solidFill>
              </a:rPr>
              <a:t>05_wrap.html</a:t>
            </a:r>
          </a:p>
          <a:p>
            <a:r>
              <a:rPr lang="en-GB" sz="2000" dirty="0" smtClean="0"/>
              <a:t>Closures can also be used to create objects:</a:t>
            </a:r>
          </a:p>
          <a:p>
            <a:pPr lvl="1"/>
            <a:r>
              <a:rPr lang="en-GB" sz="1700" b="1" dirty="0" smtClean="0"/>
              <a:t>object factories </a:t>
            </a:r>
            <a:r>
              <a:rPr lang="en-GB" sz="1700" dirty="0" smtClean="0"/>
              <a:t>-&gt; </a:t>
            </a:r>
            <a:r>
              <a:rPr lang="en-US" sz="1700" dirty="0" smtClean="0"/>
              <a:t>look </a:t>
            </a:r>
            <a:r>
              <a:rPr lang="en-US" sz="1700" dirty="0"/>
              <a:t>at </a:t>
            </a:r>
            <a:r>
              <a:rPr lang="en-US" sz="1700" dirty="0" smtClean="0">
                <a:solidFill>
                  <a:schemeClr val="accent1"/>
                </a:solidFill>
              </a:rPr>
              <a:t>06_closure.html</a:t>
            </a:r>
            <a:endParaRPr lang="en-US" sz="1700" dirty="0">
              <a:solidFill>
                <a:schemeClr val="accent1"/>
              </a:solidFill>
            </a:endParaRPr>
          </a:p>
          <a:p>
            <a:endParaRPr lang="da-DK" sz="2100" dirty="0">
              <a:solidFill>
                <a:schemeClr val="tx2"/>
              </a:solidFill>
            </a:endParaRPr>
          </a:p>
        </p:txBody>
      </p:sp>
    </p:spTree>
    <p:extLst>
      <p:ext uri="{BB962C8B-B14F-4D97-AF65-F5344CB8AC3E}">
        <p14:creationId xmlns:p14="http://schemas.microsoft.com/office/powerpoint/2010/main" val="591183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TotalTime>
  <Words>1262</Words>
  <Application>Microsoft Office PowerPoint</Application>
  <PresentationFormat>On-screen Show (4:3)</PresentationFormat>
  <Paragraphs>180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Dweb lecture 5</vt:lpstr>
      <vt:lpstr>Topics</vt:lpstr>
      <vt:lpstr>Put the fun back in functions</vt:lpstr>
      <vt:lpstr>A) Recursive functions</vt:lpstr>
      <vt:lpstr>Recursive functions</vt:lpstr>
      <vt:lpstr>Exercise - recursion</vt:lpstr>
      <vt:lpstr>          Lists</vt:lpstr>
      <vt:lpstr>Put the fun back in functions</vt:lpstr>
      <vt:lpstr>B) C) D) Closures</vt:lpstr>
      <vt:lpstr>Exercise - closures</vt:lpstr>
      <vt:lpstr>Put the fun back in functions</vt:lpstr>
      <vt:lpstr>D) E) F) High-order functions</vt:lpstr>
      <vt:lpstr>High-order functions</vt:lpstr>
      <vt:lpstr>HOF and arrays</vt:lpstr>
      <vt:lpstr>Exercise - HOF</vt:lpstr>
      <vt:lpstr>Terminology</vt:lpstr>
      <vt:lpstr>Finaly exercises</vt:lpstr>
      <vt:lpstr>For next lecture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DWeb</dc:title>
  <dc:creator>Andrea</dc:creator>
  <cp:lastModifiedBy>Andrea Valente</cp:lastModifiedBy>
  <cp:revision>387</cp:revision>
  <dcterms:created xsi:type="dcterms:W3CDTF">2006-08-16T00:00:00Z</dcterms:created>
  <dcterms:modified xsi:type="dcterms:W3CDTF">2016-11-03T13:17:45Z</dcterms:modified>
</cp:coreProperties>
</file>