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84" r:id="rId9"/>
    <p:sldId id="293" r:id="rId10"/>
    <p:sldId id="263" r:id="rId11"/>
    <p:sldId id="285" r:id="rId12"/>
    <p:sldId id="286" r:id="rId13"/>
    <p:sldId id="287" r:id="rId14"/>
    <p:sldId id="281" r:id="rId15"/>
    <p:sldId id="264" r:id="rId16"/>
    <p:sldId id="265" r:id="rId17"/>
    <p:sldId id="288" r:id="rId18"/>
    <p:sldId id="266" r:id="rId19"/>
    <p:sldId id="289" r:id="rId20"/>
    <p:sldId id="267" r:id="rId21"/>
    <p:sldId id="290" r:id="rId22"/>
    <p:sldId id="280" r:id="rId23"/>
    <p:sldId id="294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DECC4-0481-4B5D-92C3-DEDD4577AEAD}" type="datetimeFigureOut">
              <a:rPr lang="da-DK" smtClean="0"/>
              <a:t>03-04-2017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254C-247C-4C47-AE44-4B5913511EB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a.org.uk/e-learning/LinkedDS04CD/page_02.ht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Tree_traversal" TargetMode="External"/><Relationship Id="rId4" Type="http://schemas.openxmlformats.org/officeDocument/2006/relationships/hyperlink" Target="http://www.sqa.org.uk/e-learning/LinkedDS04CD/page_13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https://en.wikipedia.org/wiki/Self-similarity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254C-247C-4C47-AE44-4B5913511EB9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63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400" dirty="0" smtClean="0"/>
              <a:t>For more </a:t>
            </a:r>
            <a:r>
              <a:rPr lang="da-DK" sz="2400" dirty="0" err="1" smtClean="0"/>
              <a:t>details</a:t>
            </a:r>
            <a:r>
              <a:rPr lang="da-DK" sz="2400" dirty="0" smtClean="0"/>
              <a:t>:</a:t>
            </a:r>
          </a:p>
          <a:p>
            <a:pPr lvl="1"/>
            <a:r>
              <a:rPr lang="da-DK" sz="1600" dirty="0" smtClean="0">
                <a:hlinkClick r:id="rId3"/>
              </a:rPr>
              <a:t>http://www.sqa.org.uk/e-learning/LinkedDS04CD/page_02.htm</a:t>
            </a:r>
            <a:r>
              <a:rPr lang="da-DK" sz="1600" dirty="0" smtClean="0"/>
              <a:t> </a:t>
            </a:r>
            <a:endParaRPr lang="da-DK" sz="2000" dirty="0" smtClean="0"/>
          </a:p>
          <a:p>
            <a:pPr lvl="1"/>
            <a:r>
              <a:rPr lang="da-DK" sz="1600" dirty="0" smtClean="0">
                <a:hlinkClick r:id="rId4"/>
              </a:rPr>
              <a:t>http://www.sqa.org.uk/e-learning/LinkedDS04CD/page_13.htm</a:t>
            </a:r>
            <a:r>
              <a:rPr lang="da-DK" sz="1600" dirty="0" smtClean="0"/>
              <a:t> </a:t>
            </a:r>
          </a:p>
          <a:p>
            <a:pPr lvl="1"/>
            <a:r>
              <a:rPr lang="da-DK" sz="1600" dirty="0" smtClean="0">
                <a:hlinkClick r:id="rId5"/>
              </a:rPr>
              <a:t>http://en.wikipedia.org/wiki/Tree_traversal#Types</a:t>
            </a:r>
            <a:r>
              <a:rPr lang="da-DK" sz="1600" dirty="0" smtClean="0"/>
              <a:t> 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254C-247C-4C47-AE44-4B5913511EB9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750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ier.co/blog/2013/11/14/method-chaining-in-javascript.html" TargetMode="External"/><Relationship Id="rId2" Type="http://schemas.openxmlformats.org/officeDocument/2006/relationships/hyperlink" Target="https://developer.mozilla.org/en-US/docs/Web/API/Node.appendChil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trysel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arsingintro.sourceforg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ee_(data_structur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Distributed Programming</a:t>
            </a:r>
            <a:br>
              <a:rPr lang="da-DK" dirty="0"/>
            </a:br>
            <a:r>
              <a:rPr lang="da-DK" dirty="0"/>
              <a:t>Lecture </a:t>
            </a:r>
            <a:r>
              <a:rPr lang="da-DK" dirty="0" smtClean="0"/>
              <a:t>7b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0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3600" dirty="0" smtClean="0"/>
              <a:t>A </a:t>
            </a:r>
            <a:r>
              <a:rPr lang="da-DK" sz="3600" dirty="0" err="1" smtClean="0"/>
              <a:t>tree</a:t>
            </a:r>
            <a:r>
              <a:rPr lang="da-DK" sz="3600" dirty="0" smtClean="0"/>
              <a:t> in </a:t>
            </a:r>
            <a:r>
              <a:rPr lang="da-DK" sz="3600" dirty="0" err="1" smtClean="0"/>
              <a:t>Javascript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See the examples in: </a:t>
            </a:r>
            <a:r>
              <a:rPr lang="da-DK" i="1" dirty="0">
                <a:solidFill>
                  <a:schemeClr val="tx2"/>
                </a:solidFill>
              </a:rPr>
              <a:t>02_tree </a:t>
            </a:r>
            <a:r>
              <a:rPr lang="da-DK" i="1" dirty="0" smtClean="0">
                <a:solidFill>
                  <a:schemeClr val="tx2"/>
                </a:solidFill>
              </a:rPr>
              <a:t>adt</a:t>
            </a:r>
          </a:p>
          <a:p>
            <a:pPr marL="457200" lvl="1" indent="0">
              <a:buNone/>
            </a:pPr>
            <a:endParaRPr lang="da-DK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a-DK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a-DK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a-DK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a-DK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a-DK" b="1" dirty="0">
              <a:solidFill>
                <a:srgbClr val="FF0000"/>
              </a:solidFill>
            </a:endParaRPr>
          </a:p>
          <a:p>
            <a:r>
              <a:rPr lang="da-DK" sz="2400" dirty="0" smtClean="0"/>
              <a:t>The </a:t>
            </a:r>
            <a:r>
              <a:rPr lang="da-DK" sz="2400" dirty="0" err="1" smtClean="0"/>
              <a:t>tree</a:t>
            </a:r>
            <a:r>
              <a:rPr lang="da-DK" sz="2400" dirty="0" smtClean="0"/>
              <a:t> ADT </a:t>
            </a:r>
            <a:r>
              <a:rPr lang="da-DK" sz="2400" dirty="0" err="1" smtClean="0"/>
              <a:t>can</a:t>
            </a:r>
            <a:r>
              <a:rPr lang="da-DK" sz="2400" dirty="0" smtClean="0"/>
              <a:t> </a:t>
            </a:r>
            <a:r>
              <a:rPr lang="da-DK" sz="2400" dirty="0" err="1" smtClean="0"/>
              <a:t>be</a:t>
            </a:r>
            <a:r>
              <a:rPr lang="da-DK" sz="2400" dirty="0" smtClean="0"/>
              <a:t> made </a:t>
            </a:r>
            <a:r>
              <a:rPr lang="da-DK" sz="2400" dirty="0" err="1" smtClean="0"/>
              <a:t>into</a:t>
            </a:r>
            <a:r>
              <a:rPr lang="da-DK" sz="2400" dirty="0" smtClean="0"/>
              <a:t> a </a:t>
            </a:r>
            <a:r>
              <a:rPr lang="da-DK" sz="2400" dirty="0" err="1" smtClean="0"/>
              <a:t>library</a:t>
            </a:r>
            <a:r>
              <a:rPr lang="da-DK" sz="2400" dirty="0" smtClean="0"/>
              <a:t>:</a:t>
            </a:r>
            <a:br>
              <a:rPr lang="da-DK" sz="2400" dirty="0" smtClean="0"/>
            </a:br>
            <a:r>
              <a:rPr lang="da-DK" sz="2400" i="1" dirty="0" smtClean="0">
                <a:solidFill>
                  <a:schemeClr val="tx2"/>
                </a:solidFill>
              </a:rPr>
              <a:t>02_tree adt/v2 ADT/treeADT.js</a:t>
            </a:r>
            <a:endParaRPr lang="da-DK" sz="2400" i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29000" y="2363969"/>
            <a:ext cx="2057400" cy="2340430"/>
            <a:chOff x="6842854" y="3694640"/>
            <a:chExt cx="2057400" cy="2340430"/>
          </a:xfrm>
        </p:grpSpPr>
        <p:sp>
          <p:nvSpPr>
            <p:cNvPr id="4" name="Rounded Rectangle 3"/>
            <p:cNvSpPr/>
            <p:nvPr/>
          </p:nvSpPr>
          <p:spPr>
            <a:xfrm>
              <a:off x="6842854" y="3694640"/>
              <a:ext cx="2057400" cy="13296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919056" y="3749070"/>
              <a:ext cx="1912776" cy="2286000"/>
              <a:chOff x="5562600" y="1600200"/>
              <a:chExt cx="3124200" cy="3733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629400" y="1600200"/>
                <a:ext cx="1066800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html</a:t>
                </a:r>
                <a:endParaRPr lang="en-GB" sz="9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29400" y="2362200"/>
                <a:ext cx="1066800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body</a:t>
                </a:r>
                <a:endParaRPr lang="en-GB" sz="9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562600" y="3048000"/>
                <a:ext cx="1066800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p</a:t>
                </a:r>
                <a:endParaRPr lang="en-GB" sz="9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391400" y="3048000"/>
                <a:ext cx="1066800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ul</a:t>
                </a:r>
                <a:endParaRPr lang="en-GB" sz="900" dirty="0"/>
              </a:p>
            </p:txBody>
          </p:sp>
          <p:cxnSp>
            <p:nvCxnSpPr>
              <p:cNvPr id="30" name="Straight Arrow Connector 29"/>
              <p:cNvCxnSpPr>
                <a:stCxn id="26" idx="4"/>
                <a:endCxn id="27" idx="0"/>
              </p:cNvCxnSpPr>
              <p:nvPr/>
            </p:nvCxnSpPr>
            <p:spPr>
              <a:xfrm>
                <a:off x="7162800" y="20574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1" name="Straight Arrow Connector 30"/>
              <p:cNvCxnSpPr>
                <a:stCxn id="27" idx="3"/>
                <a:endCxn id="28" idx="7"/>
              </p:cNvCxnSpPr>
              <p:nvPr/>
            </p:nvCxnSpPr>
            <p:spPr>
              <a:xfrm flipH="1">
                <a:off x="6473171" y="2752445"/>
                <a:ext cx="312458" cy="3625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/>
              <p:cNvCxnSpPr>
                <a:stCxn id="27" idx="5"/>
                <a:endCxn id="29" idx="0"/>
              </p:cNvCxnSpPr>
              <p:nvPr/>
            </p:nvCxnSpPr>
            <p:spPr>
              <a:xfrm>
                <a:off x="7539971" y="2752445"/>
                <a:ext cx="384829" cy="2955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6099829" y="4038600"/>
                <a:ext cx="681971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il</a:t>
                </a:r>
                <a:endParaRPr lang="en-GB" sz="9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14229" y="4038600"/>
                <a:ext cx="681971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il</a:t>
                </a:r>
                <a:endParaRPr lang="en-GB" sz="9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928113" y="4038600"/>
                <a:ext cx="681971" cy="4572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il</a:t>
                </a:r>
                <a:endParaRPr lang="en-GB" sz="900" dirty="0"/>
              </a:p>
            </p:txBody>
          </p:sp>
          <p:cxnSp>
            <p:nvCxnSpPr>
              <p:cNvPr id="36" name="Straight Arrow Connector 35"/>
              <p:cNvCxnSpPr>
                <a:stCxn id="29" idx="4"/>
                <a:endCxn id="33" idx="0"/>
              </p:cNvCxnSpPr>
              <p:nvPr/>
            </p:nvCxnSpPr>
            <p:spPr>
              <a:xfrm flipH="1">
                <a:off x="6440815" y="3505200"/>
                <a:ext cx="1483985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/>
              <p:cNvCxnSpPr>
                <a:stCxn id="29" idx="4"/>
                <a:endCxn id="34" idx="0"/>
              </p:cNvCxnSpPr>
              <p:nvPr/>
            </p:nvCxnSpPr>
            <p:spPr>
              <a:xfrm flipH="1">
                <a:off x="7355215" y="3505200"/>
                <a:ext cx="569585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/>
              <p:cNvCxnSpPr>
                <a:stCxn id="29" idx="4"/>
                <a:endCxn id="35" idx="0"/>
              </p:cNvCxnSpPr>
              <p:nvPr/>
            </p:nvCxnSpPr>
            <p:spPr>
              <a:xfrm>
                <a:off x="7924800" y="3505200"/>
                <a:ext cx="344299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5715000" y="4800600"/>
                <a:ext cx="986771" cy="533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/>
                  <a:t>t</a:t>
                </a:r>
                <a:r>
                  <a:rPr lang="da-DK" sz="900" dirty="0" smtClean="0"/>
                  <a:t>ext</a:t>
                </a:r>
              </a:p>
              <a:p>
                <a:pPr algn="ctr"/>
                <a:r>
                  <a:rPr lang="da-DK" sz="900" dirty="0" smtClean="0"/>
                  <a:t>”a”</a:t>
                </a:r>
                <a:endParaRPr lang="en-GB" sz="9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785629" y="4800600"/>
                <a:ext cx="946756" cy="533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text</a:t>
                </a:r>
              </a:p>
              <a:p>
                <a:pPr algn="ctr"/>
                <a:r>
                  <a:rPr lang="da-DK" sz="900" dirty="0" smtClean="0"/>
                  <a:t>”b”</a:t>
                </a:r>
                <a:endParaRPr lang="en-GB" sz="9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809101" y="4800600"/>
                <a:ext cx="877699" cy="533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900" dirty="0" smtClean="0"/>
                  <a:t>text</a:t>
                </a:r>
              </a:p>
              <a:p>
                <a:pPr algn="ctr"/>
                <a:r>
                  <a:rPr lang="da-DK" sz="900" dirty="0" smtClean="0"/>
                  <a:t>”c”</a:t>
                </a:r>
                <a:endParaRPr lang="en-GB" sz="900" dirty="0"/>
              </a:p>
            </p:txBody>
          </p:sp>
          <p:cxnSp>
            <p:nvCxnSpPr>
              <p:cNvPr id="42" name="Straight Arrow Connector 41"/>
              <p:cNvCxnSpPr>
                <a:stCxn id="34" idx="4"/>
                <a:endCxn id="40" idx="0"/>
              </p:cNvCxnSpPr>
              <p:nvPr/>
            </p:nvCxnSpPr>
            <p:spPr>
              <a:xfrm flipH="1">
                <a:off x="7259007" y="4495800"/>
                <a:ext cx="96208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3" name="Straight Arrow Connector 42"/>
              <p:cNvCxnSpPr>
                <a:stCxn id="33" idx="4"/>
                <a:endCxn id="39" idx="0"/>
              </p:cNvCxnSpPr>
              <p:nvPr/>
            </p:nvCxnSpPr>
            <p:spPr>
              <a:xfrm flipH="1">
                <a:off x="6208386" y="4495800"/>
                <a:ext cx="232429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4" name="Straight Arrow Connector 43"/>
              <p:cNvCxnSpPr>
                <a:stCxn id="35" idx="4"/>
                <a:endCxn id="41" idx="0"/>
              </p:cNvCxnSpPr>
              <p:nvPr/>
            </p:nvCxnSpPr>
            <p:spPr>
              <a:xfrm flipH="1">
                <a:off x="8247951" y="4495800"/>
                <a:ext cx="21148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78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(3) Traversing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linear </a:t>
            </a:r>
            <a:r>
              <a:rPr lang="en-US" sz="2000" dirty="0"/>
              <a:t>data </a:t>
            </a:r>
            <a:r>
              <a:rPr lang="en-US" sz="2000" dirty="0" smtClean="0"/>
              <a:t>structures</a:t>
            </a:r>
            <a:r>
              <a:rPr lang="en-US" sz="2000" dirty="0"/>
              <a:t> </a:t>
            </a:r>
            <a:r>
              <a:rPr lang="en-US" sz="2000" dirty="0" smtClean="0"/>
              <a:t>(lists</a:t>
            </a:r>
            <a:r>
              <a:rPr lang="en-US" sz="2000" dirty="0"/>
              <a:t> </a:t>
            </a:r>
            <a:r>
              <a:rPr lang="en-US" sz="2000" dirty="0" smtClean="0"/>
              <a:t>or arrays) -&gt; linear traversal method</a:t>
            </a:r>
          </a:p>
          <a:p>
            <a:r>
              <a:rPr lang="en-US" sz="2000" b="1" dirty="0" smtClean="0"/>
              <a:t>tree </a:t>
            </a:r>
            <a:r>
              <a:rPr lang="en-US" sz="2000" b="1" dirty="0"/>
              <a:t>structures can be traversed in many different </a:t>
            </a:r>
            <a:r>
              <a:rPr lang="en-US" sz="2000" b="1" dirty="0" smtClean="0"/>
              <a:t>ways!</a:t>
            </a:r>
          </a:p>
          <a:p>
            <a:r>
              <a:rPr lang="en-US" sz="2000" b="1" dirty="0" smtClean="0"/>
              <a:t>Also: </a:t>
            </a:r>
            <a:r>
              <a:rPr lang="en-US" sz="2000" dirty="0" smtClean="0">
                <a:solidFill>
                  <a:srgbClr val="00B050"/>
                </a:solidFill>
              </a:rPr>
              <a:t>order of children is not relevant in a generic tree, it is in a DOM</a:t>
            </a:r>
          </a:p>
          <a:p>
            <a:endParaRPr lang="en-GB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095926"/>
            <a:ext cx="1912776" cy="2286000"/>
            <a:chOff x="5562600" y="1600200"/>
            <a:chExt cx="3124200" cy="3733800"/>
          </a:xfrm>
        </p:grpSpPr>
        <p:sp>
          <p:nvSpPr>
            <p:cNvPr id="5" name="Oval 4"/>
            <p:cNvSpPr/>
            <p:nvPr/>
          </p:nvSpPr>
          <p:spPr>
            <a:xfrm>
              <a:off x="6629400" y="1600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html</a:t>
              </a:r>
              <a:endParaRPr lang="en-GB" sz="9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2362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body</a:t>
              </a:r>
              <a:endParaRPr lang="en-GB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626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p</a:t>
              </a:r>
              <a:endParaRPr lang="en-GB" sz="9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3914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ul</a:t>
              </a:r>
              <a:endParaRPr lang="en-GB" sz="900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7162800" y="2057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>
              <a:stCxn id="6" idx="3"/>
              <a:endCxn id="7" idx="7"/>
            </p:cNvCxnSpPr>
            <p:nvPr/>
          </p:nvCxnSpPr>
          <p:spPr>
            <a:xfrm flipH="1">
              <a:off x="6473171" y="2752445"/>
              <a:ext cx="312458" cy="362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0"/>
            </p:cNvCxnSpPr>
            <p:nvPr/>
          </p:nvCxnSpPr>
          <p:spPr>
            <a:xfrm>
              <a:off x="7539971" y="2752445"/>
              <a:ext cx="384829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998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142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928113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cxnSp>
          <p:nvCxnSpPr>
            <p:cNvPr id="15" name="Straight Arrow Connector 14"/>
            <p:cNvCxnSpPr>
              <a:stCxn id="8" idx="4"/>
              <a:endCxn id="12" idx="0"/>
            </p:cNvCxnSpPr>
            <p:nvPr/>
          </p:nvCxnSpPr>
          <p:spPr>
            <a:xfrm flipH="1">
              <a:off x="6440815" y="3505200"/>
              <a:ext cx="14839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8" idx="4"/>
              <a:endCxn id="13" idx="0"/>
            </p:cNvCxnSpPr>
            <p:nvPr/>
          </p:nvCxnSpPr>
          <p:spPr>
            <a:xfrm flipH="1">
              <a:off x="7355215" y="3505200"/>
              <a:ext cx="5695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>
              <a:stCxn id="8" idx="4"/>
              <a:endCxn id="14" idx="0"/>
            </p:cNvCxnSpPr>
            <p:nvPr/>
          </p:nvCxnSpPr>
          <p:spPr>
            <a:xfrm>
              <a:off x="7924800" y="3505200"/>
              <a:ext cx="344299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15000" y="4800600"/>
              <a:ext cx="986771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t</a:t>
              </a:r>
              <a:r>
                <a:rPr lang="da-DK" sz="900" dirty="0" smtClean="0"/>
                <a:t>ext</a:t>
              </a:r>
            </a:p>
            <a:p>
              <a:pPr algn="ctr"/>
              <a:r>
                <a:rPr lang="da-DK" sz="900" dirty="0" smtClean="0"/>
                <a:t>”a”</a:t>
              </a:r>
              <a:endParaRPr lang="en-GB" sz="9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85629" y="4800600"/>
              <a:ext cx="946756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”b”</a:t>
              </a:r>
              <a:endParaRPr lang="en-GB" sz="9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809101" y="4800600"/>
              <a:ext cx="877699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”c”</a:t>
              </a:r>
              <a:endParaRPr lang="en-GB" sz="900" dirty="0"/>
            </a:p>
          </p:txBody>
        </p:sp>
        <p:cxnSp>
          <p:nvCxnSpPr>
            <p:cNvPr id="21" name="Straight Arrow Connector 20"/>
            <p:cNvCxnSpPr>
              <a:stCxn id="13" idx="4"/>
              <a:endCxn id="19" idx="0"/>
            </p:cNvCxnSpPr>
            <p:nvPr/>
          </p:nvCxnSpPr>
          <p:spPr>
            <a:xfrm flipH="1">
              <a:off x="7259007" y="4495800"/>
              <a:ext cx="9620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12" idx="4"/>
              <a:endCxn id="18" idx="0"/>
            </p:cNvCxnSpPr>
            <p:nvPr/>
          </p:nvCxnSpPr>
          <p:spPr>
            <a:xfrm flipH="1">
              <a:off x="6208386" y="4495800"/>
              <a:ext cx="2324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14" idx="4"/>
              <a:endCxn id="20" idx="0"/>
            </p:cNvCxnSpPr>
            <p:nvPr/>
          </p:nvCxnSpPr>
          <p:spPr>
            <a:xfrm flipH="1">
              <a:off x="8247951" y="4495800"/>
              <a:ext cx="2114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44" name="Right Arrow 43"/>
          <p:cNvSpPr/>
          <p:nvPr/>
        </p:nvSpPr>
        <p:spPr>
          <a:xfrm>
            <a:off x="2534817" y="3095926"/>
            <a:ext cx="1503783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>
            <a:off x="5334000" y="3618131"/>
            <a:ext cx="399114" cy="64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4372854"/>
            <a:ext cx="3634021" cy="1261693"/>
            <a:chOff x="690130" y="5665304"/>
            <a:chExt cx="3634021" cy="1261693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30" y="5665304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600200" y="6096000"/>
              <a:ext cx="27239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i="1" dirty="0" smtClean="0">
                  <a:solidFill>
                    <a:srgbClr val="FF0000"/>
                  </a:solidFill>
                </a:rPr>
                <a:t>Suggestions?</a:t>
              </a:r>
            </a:p>
            <a:p>
              <a:r>
                <a:rPr lang="da-DK" sz="2400" b="1" i="1" dirty="0" smtClean="0">
                  <a:solidFill>
                    <a:srgbClr val="FF0000"/>
                  </a:solidFill>
                </a:rPr>
                <a:t>(</a:t>
              </a:r>
              <a:r>
                <a:rPr lang="da-DK" sz="2400" b="1" i="1" dirty="0" err="1" smtClean="0">
                  <a:solidFill>
                    <a:srgbClr val="FF0000"/>
                  </a:solidFill>
                </a:rPr>
                <a:t>let’s</a:t>
              </a:r>
              <a:r>
                <a:rPr lang="da-DK" sz="2400" b="1" i="1" dirty="0" smtClean="0">
                  <a:solidFill>
                    <a:srgbClr val="FF0000"/>
                  </a:solidFill>
                </a:rPr>
                <a:t> do it </a:t>
              </a:r>
              <a:r>
                <a:rPr lang="da-DK" sz="2400" b="1" i="1" dirty="0" err="1" smtClean="0">
                  <a:solidFill>
                    <a:srgbClr val="FF0000"/>
                  </a:solidFill>
                </a:rPr>
                <a:t>together</a:t>
              </a:r>
              <a:r>
                <a:rPr lang="da-DK" sz="2400" b="1" i="1" dirty="0" smtClean="0">
                  <a:solidFill>
                    <a:srgbClr val="FF0000"/>
                  </a:solidFill>
                </a:rPr>
                <a:t>)</a:t>
              </a:r>
              <a:endParaRPr lang="en-GB" sz="2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67200" y="2971800"/>
            <a:ext cx="293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Get a node, print its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Then repeat for each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(3) Traversing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linear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structures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(lists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or arrays) -&gt; linear traversal method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tree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structures can be traversed in many different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ways!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Also: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order of children is not relevant in a generic tree, it is in a DOM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095926"/>
            <a:ext cx="1912776" cy="2286000"/>
            <a:chOff x="5562600" y="1600200"/>
            <a:chExt cx="3124200" cy="3733800"/>
          </a:xfrm>
        </p:grpSpPr>
        <p:sp>
          <p:nvSpPr>
            <p:cNvPr id="5" name="Oval 4"/>
            <p:cNvSpPr/>
            <p:nvPr/>
          </p:nvSpPr>
          <p:spPr>
            <a:xfrm>
              <a:off x="6629400" y="1600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html</a:t>
              </a:r>
              <a:endParaRPr lang="en-GB" sz="9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2362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body</a:t>
              </a:r>
              <a:endParaRPr lang="en-GB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626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p</a:t>
              </a:r>
              <a:endParaRPr lang="en-GB" sz="9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3914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ul</a:t>
              </a:r>
              <a:endParaRPr lang="en-GB" sz="900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7162800" y="2057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>
              <a:stCxn id="6" idx="3"/>
              <a:endCxn id="7" idx="7"/>
            </p:cNvCxnSpPr>
            <p:nvPr/>
          </p:nvCxnSpPr>
          <p:spPr>
            <a:xfrm flipH="1">
              <a:off x="6473171" y="2752445"/>
              <a:ext cx="312458" cy="362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0"/>
            </p:cNvCxnSpPr>
            <p:nvPr/>
          </p:nvCxnSpPr>
          <p:spPr>
            <a:xfrm>
              <a:off x="7539971" y="2752445"/>
              <a:ext cx="384829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998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142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928113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cxnSp>
          <p:nvCxnSpPr>
            <p:cNvPr id="15" name="Straight Arrow Connector 14"/>
            <p:cNvCxnSpPr>
              <a:stCxn id="8" idx="4"/>
              <a:endCxn id="12" idx="0"/>
            </p:cNvCxnSpPr>
            <p:nvPr/>
          </p:nvCxnSpPr>
          <p:spPr>
            <a:xfrm flipH="1">
              <a:off x="6440815" y="3505200"/>
              <a:ext cx="14839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8" idx="4"/>
              <a:endCxn id="13" idx="0"/>
            </p:cNvCxnSpPr>
            <p:nvPr/>
          </p:nvCxnSpPr>
          <p:spPr>
            <a:xfrm flipH="1">
              <a:off x="7355215" y="3505200"/>
              <a:ext cx="5695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>
              <a:stCxn id="8" idx="4"/>
              <a:endCxn id="14" idx="0"/>
            </p:cNvCxnSpPr>
            <p:nvPr/>
          </p:nvCxnSpPr>
          <p:spPr>
            <a:xfrm>
              <a:off x="7924800" y="3505200"/>
              <a:ext cx="344299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15000" y="4800600"/>
              <a:ext cx="986771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t</a:t>
              </a:r>
              <a:r>
                <a:rPr lang="da-DK" sz="900" dirty="0" smtClean="0"/>
                <a:t>ext</a:t>
              </a:r>
            </a:p>
            <a:p>
              <a:pPr algn="ctr"/>
              <a:r>
                <a:rPr lang="da-DK" sz="900" dirty="0" smtClean="0"/>
                <a:t>”a”</a:t>
              </a:r>
              <a:endParaRPr lang="en-GB" sz="9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85629" y="4800600"/>
              <a:ext cx="946756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”b”</a:t>
              </a:r>
              <a:endParaRPr lang="en-GB" sz="9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809101" y="4800600"/>
              <a:ext cx="877699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”c”</a:t>
              </a:r>
              <a:endParaRPr lang="en-GB" sz="900" dirty="0"/>
            </a:p>
          </p:txBody>
        </p:sp>
        <p:cxnSp>
          <p:nvCxnSpPr>
            <p:cNvPr id="21" name="Straight Arrow Connector 20"/>
            <p:cNvCxnSpPr>
              <a:stCxn id="13" idx="4"/>
              <a:endCxn id="19" idx="0"/>
            </p:cNvCxnSpPr>
            <p:nvPr/>
          </p:nvCxnSpPr>
          <p:spPr>
            <a:xfrm flipH="1">
              <a:off x="7259007" y="4495800"/>
              <a:ext cx="9620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12" idx="4"/>
              <a:endCxn id="18" idx="0"/>
            </p:cNvCxnSpPr>
            <p:nvPr/>
          </p:nvCxnSpPr>
          <p:spPr>
            <a:xfrm flipH="1">
              <a:off x="6208386" y="4495800"/>
              <a:ext cx="2324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14" idx="4"/>
              <a:endCxn id="20" idx="0"/>
            </p:cNvCxnSpPr>
            <p:nvPr/>
          </p:nvCxnSpPr>
          <p:spPr>
            <a:xfrm flipH="1">
              <a:off x="8247951" y="4495800"/>
              <a:ext cx="2114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44" name="Right Arrow 43"/>
          <p:cNvSpPr/>
          <p:nvPr/>
        </p:nvSpPr>
        <p:spPr>
          <a:xfrm>
            <a:off x="2534817" y="3095926"/>
            <a:ext cx="1503783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267200" y="2971800"/>
            <a:ext cx="293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Get a node, print its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Then repeat for each child</a:t>
            </a:r>
            <a:endParaRPr lang="en-GB" dirty="0"/>
          </a:p>
        </p:txBody>
      </p:sp>
      <p:sp>
        <p:nvSpPr>
          <p:cNvPr id="46" name="Down Arrow 45"/>
          <p:cNvSpPr/>
          <p:nvPr/>
        </p:nvSpPr>
        <p:spPr>
          <a:xfrm>
            <a:off x="5334000" y="3618131"/>
            <a:ext cx="399114" cy="64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38600" y="4267200"/>
            <a:ext cx="499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chemeClr val="tx2"/>
                </a:solidFill>
              </a:rPr>
              <a:t>h</a:t>
            </a:r>
            <a:r>
              <a:rPr lang="da-DK" b="1" dirty="0" smtClean="0">
                <a:solidFill>
                  <a:schemeClr val="tx2"/>
                </a:solidFill>
              </a:rPr>
              <a:t>tml, body, p, ul, il , text ”a”, li , text ”b”, li, text ”c”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1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(3) Traversing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linear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structures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(lists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or arrays) -&gt; linear traversal method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tree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structures can be traversed in many different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ways!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Also: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order of children is not relevant in a generic tree, it is in a DOM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095926"/>
            <a:ext cx="1912776" cy="2286000"/>
            <a:chOff x="5562600" y="1600200"/>
            <a:chExt cx="3124200" cy="3733800"/>
          </a:xfrm>
        </p:grpSpPr>
        <p:sp>
          <p:nvSpPr>
            <p:cNvPr id="5" name="Oval 4"/>
            <p:cNvSpPr/>
            <p:nvPr/>
          </p:nvSpPr>
          <p:spPr>
            <a:xfrm>
              <a:off x="6629400" y="1600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html</a:t>
              </a:r>
              <a:endParaRPr lang="en-GB" sz="9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2362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body</a:t>
              </a:r>
              <a:endParaRPr lang="en-GB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626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p</a:t>
              </a:r>
              <a:endParaRPr lang="en-GB" sz="9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3914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ul</a:t>
              </a:r>
              <a:endParaRPr lang="en-GB" sz="900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7162800" y="2057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>
              <a:stCxn id="6" idx="3"/>
              <a:endCxn id="7" idx="7"/>
            </p:cNvCxnSpPr>
            <p:nvPr/>
          </p:nvCxnSpPr>
          <p:spPr>
            <a:xfrm flipH="1">
              <a:off x="6473171" y="2752445"/>
              <a:ext cx="312458" cy="362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0"/>
            </p:cNvCxnSpPr>
            <p:nvPr/>
          </p:nvCxnSpPr>
          <p:spPr>
            <a:xfrm>
              <a:off x="7539971" y="2752445"/>
              <a:ext cx="384829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998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142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928113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cxnSp>
          <p:nvCxnSpPr>
            <p:cNvPr id="15" name="Straight Arrow Connector 14"/>
            <p:cNvCxnSpPr>
              <a:stCxn id="8" idx="4"/>
              <a:endCxn id="12" idx="0"/>
            </p:cNvCxnSpPr>
            <p:nvPr/>
          </p:nvCxnSpPr>
          <p:spPr>
            <a:xfrm flipH="1">
              <a:off x="6440815" y="3505200"/>
              <a:ext cx="14839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8" idx="4"/>
              <a:endCxn id="13" idx="0"/>
            </p:cNvCxnSpPr>
            <p:nvPr/>
          </p:nvCxnSpPr>
          <p:spPr>
            <a:xfrm flipH="1">
              <a:off x="7355215" y="3505200"/>
              <a:ext cx="5695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>
              <a:stCxn id="8" idx="4"/>
              <a:endCxn id="14" idx="0"/>
            </p:cNvCxnSpPr>
            <p:nvPr/>
          </p:nvCxnSpPr>
          <p:spPr>
            <a:xfrm>
              <a:off x="7924800" y="3505200"/>
              <a:ext cx="344299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15000" y="4800600"/>
              <a:ext cx="986771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t</a:t>
              </a:r>
              <a:r>
                <a:rPr lang="da-DK" sz="900" dirty="0" smtClean="0"/>
                <a:t>ext</a:t>
              </a:r>
            </a:p>
            <a:p>
              <a:pPr algn="ctr"/>
              <a:r>
                <a:rPr lang="da-DK" sz="900" dirty="0" smtClean="0"/>
                <a:t>”a”</a:t>
              </a:r>
              <a:endParaRPr lang="en-GB" sz="9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85629" y="4800600"/>
              <a:ext cx="946756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”b”</a:t>
              </a:r>
              <a:endParaRPr lang="en-GB" sz="9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809101" y="4800600"/>
              <a:ext cx="877699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”c”</a:t>
              </a:r>
              <a:endParaRPr lang="en-GB" sz="900" dirty="0"/>
            </a:p>
          </p:txBody>
        </p:sp>
        <p:cxnSp>
          <p:nvCxnSpPr>
            <p:cNvPr id="21" name="Straight Arrow Connector 20"/>
            <p:cNvCxnSpPr>
              <a:stCxn id="13" idx="4"/>
              <a:endCxn id="19" idx="0"/>
            </p:cNvCxnSpPr>
            <p:nvPr/>
          </p:nvCxnSpPr>
          <p:spPr>
            <a:xfrm flipH="1">
              <a:off x="7259007" y="4495800"/>
              <a:ext cx="9620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12" idx="4"/>
              <a:endCxn id="18" idx="0"/>
            </p:cNvCxnSpPr>
            <p:nvPr/>
          </p:nvCxnSpPr>
          <p:spPr>
            <a:xfrm flipH="1">
              <a:off x="6208386" y="4495800"/>
              <a:ext cx="2324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14" idx="4"/>
              <a:endCxn id="20" idx="0"/>
            </p:cNvCxnSpPr>
            <p:nvPr/>
          </p:nvCxnSpPr>
          <p:spPr>
            <a:xfrm flipH="1">
              <a:off x="8247951" y="4495800"/>
              <a:ext cx="2114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44" name="Right Arrow 43"/>
          <p:cNvSpPr/>
          <p:nvPr/>
        </p:nvSpPr>
        <p:spPr>
          <a:xfrm>
            <a:off x="2534817" y="3095926"/>
            <a:ext cx="1503783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267200" y="2971800"/>
            <a:ext cx="293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Get a node, print its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Then repeat for each child</a:t>
            </a:r>
            <a:endParaRPr lang="en-GB" dirty="0"/>
          </a:p>
        </p:txBody>
      </p:sp>
      <p:sp>
        <p:nvSpPr>
          <p:cNvPr id="46" name="Down Arrow 45"/>
          <p:cNvSpPr/>
          <p:nvPr/>
        </p:nvSpPr>
        <p:spPr>
          <a:xfrm>
            <a:off x="5334000" y="3618131"/>
            <a:ext cx="399114" cy="64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905196">
            <a:off x="1159563" y="5613586"/>
            <a:ext cx="1038616" cy="55628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186474" y="5917574"/>
            <a:ext cx="315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i="1" dirty="0" smtClean="0"/>
              <a:t>Get a node, print its children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i="1" dirty="0" smtClean="0"/>
              <a:t>Then print its value</a:t>
            </a:r>
            <a:endParaRPr lang="en-GB" i="1" dirty="0"/>
          </a:p>
        </p:txBody>
      </p:sp>
      <p:sp>
        <p:nvSpPr>
          <p:cNvPr id="30" name="Right Arrow 29"/>
          <p:cNvSpPr/>
          <p:nvPr/>
        </p:nvSpPr>
        <p:spPr>
          <a:xfrm rot="16778182">
            <a:off x="5200923" y="5818549"/>
            <a:ext cx="590203" cy="55628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038600" y="4267200"/>
            <a:ext cx="499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chemeClr val="tx2"/>
                </a:solidFill>
              </a:rPr>
              <a:t>h</a:t>
            </a:r>
            <a:r>
              <a:rPr lang="da-DK" b="1" dirty="0" smtClean="0">
                <a:solidFill>
                  <a:schemeClr val="tx2"/>
                </a:solidFill>
              </a:rPr>
              <a:t>tml, body, p, ul, il , text ”a”, li , text ”b”, li, text ”c”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6829" y="5239629"/>
            <a:ext cx="487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</a:rPr>
              <a:t>, text ”a”, li, text ”b”, li, text ”c”, li, ul, body, html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429000" y="4648200"/>
            <a:ext cx="5459291" cy="523220"/>
            <a:chOff x="3429000" y="4648200"/>
            <a:chExt cx="5459291" cy="5232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429000" y="4795935"/>
              <a:ext cx="5459291" cy="23326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648200" y="4648200"/>
              <a:ext cx="29167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a-DK" sz="2800" b="1" dirty="0" smtClean="0">
                  <a:solidFill>
                    <a:srgbClr val="FF0000"/>
                  </a:solidFill>
                </a:rPr>
                <a:t>!!NOT THE SAME!!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1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Traversing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Note that trees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recursive</a:t>
            </a:r>
            <a:r>
              <a:rPr lang="da-DK" sz="2000" dirty="0" smtClean="0"/>
              <a:t> </a:t>
            </a:r>
            <a:r>
              <a:rPr lang="da-DK" sz="2000" dirty="0" err="1" smtClean="0"/>
              <a:t>structures</a:t>
            </a:r>
            <a:r>
              <a:rPr lang="da-DK" sz="2000" dirty="0" smtClean="0"/>
              <a:t> (AKA </a:t>
            </a:r>
            <a:r>
              <a:rPr lang="da-DK" sz="2000" b="1" dirty="0" err="1" smtClean="0"/>
              <a:t>self-similar</a:t>
            </a:r>
            <a:r>
              <a:rPr lang="da-DK" sz="2000" b="1" dirty="0" smtClean="0"/>
              <a:t> </a:t>
            </a:r>
            <a:r>
              <a:rPr lang="da-DK" sz="2000" b="1" dirty="0" err="1" smtClean="0"/>
              <a:t>structures</a:t>
            </a:r>
            <a:r>
              <a:rPr lang="da-DK" sz="2000" dirty="0" smtClean="0"/>
              <a:t>)</a:t>
            </a:r>
          </a:p>
          <a:p>
            <a:r>
              <a:rPr lang="da-DK" sz="2000" dirty="0" smtClean="0"/>
              <a:t>Therefore </a:t>
            </a:r>
            <a:r>
              <a:rPr lang="da-DK" sz="2000" b="1" dirty="0" smtClean="0"/>
              <a:t>traversing</a:t>
            </a:r>
            <a:r>
              <a:rPr lang="da-DK" sz="2000" dirty="0" smtClean="0"/>
              <a:t> is (often) easier expressed via </a:t>
            </a:r>
            <a:r>
              <a:rPr lang="da-DK" sz="2000" b="1" dirty="0" smtClean="0"/>
              <a:t>recursive functions</a:t>
            </a:r>
            <a:endParaRPr lang="en-GB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9100" y="3048000"/>
            <a:ext cx="2362200" cy="2898913"/>
            <a:chOff x="419100" y="3048000"/>
            <a:chExt cx="2362200" cy="2898913"/>
          </a:xfrm>
        </p:grpSpPr>
        <p:sp>
          <p:nvSpPr>
            <p:cNvPr id="5" name="Oval 4"/>
            <p:cNvSpPr/>
            <p:nvPr/>
          </p:nvSpPr>
          <p:spPr>
            <a:xfrm>
              <a:off x="1066800" y="3048000"/>
              <a:ext cx="1066800" cy="685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node</a:t>
              </a:r>
              <a:endParaRPr lang="en-GB" dirty="0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419100" y="3660913"/>
              <a:ext cx="2362200" cy="22860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Children</a:t>
              </a:r>
            </a:p>
            <a:p>
              <a:pPr algn="ctr"/>
              <a:endParaRPr lang="da-DK" dirty="0"/>
            </a:p>
            <a:p>
              <a:pPr algn="ctr"/>
              <a:endParaRPr lang="da-DK" dirty="0" smtClean="0"/>
            </a:p>
            <a:p>
              <a:pPr algn="ctr"/>
              <a:endParaRPr lang="da-DK" dirty="0"/>
            </a:p>
            <a:p>
              <a:pPr algn="ctr"/>
              <a:endParaRPr lang="da-DK" dirty="0" smtClean="0"/>
            </a:p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800" y="4957968"/>
            <a:ext cx="1055566" cy="988946"/>
            <a:chOff x="419100" y="3048000"/>
            <a:chExt cx="2362200" cy="2213114"/>
          </a:xfrm>
        </p:grpSpPr>
        <p:sp>
          <p:nvSpPr>
            <p:cNvPr id="19" name="Oval 18"/>
            <p:cNvSpPr/>
            <p:nvPr/>
          </p:nvSpPr>
          <p:spPr>
            <a:xfrm>
              <a:off x="1066800" y="3048000"/>
              <a:ext cx="1066800" cy="685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n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419100" y="3660916"/>
              <a:ext cx="2362200" cy="1600198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c</a:t>
              </a:r>
              <a:endParaRPr lang="en-GB" dirty="0"/>
            </a:p>
          </p:txBody>
        </p:sp>
      </p:grpSp>
      <p:cxnSp>
        <p:nvCxnSpPr>
          <p:cNvPr id="24" name="Elbow Connector 23"/>
          <p:cNvCxnSpPr>
            <a:stCxn id="5" idx="4"/>
            <a:endCxn id="19" idx="6"/>
          </p:cNvCxnSpPr>
          <p:nvPr/>
        </p:nvCxnSpPr>
        <p:spPr>
          <a:xfrm rot="5400000">
            <a:off x="837370" y="4348366"/>
            <a:ext cx="1377396" cy="148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7000" y="3581400"/>
            <a:ext cx="3606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 node of a tree has children,</a:t>
            </a:r>
            <a:br>
              <a:rPr lang="da-DK" dirty="0" smtClean="0"/>
            </a:br>
            <a:r>
              <a:rPr lang="da-DK" i="1" dirty="0" smtClean="0"/>
              <a:t>which are nodes that have children,</a:t>
            </a:r>
            <a:br>
              <a:rPr lang="da-DK" i="1" dirty="0" smtClean="0"/>
            </a:br>
            <a:r>
              <a:rPr lang="da-DK" sz="1600" dirty="0">
                <a:latin typeface="Bell MT" pitchFamily="18" charset="0"/>
              </a:rPr>
              <a:t>which are nodes that have children</a:t>
            </a:r>
            <a:r>
              <a:rPr lang="da-DK" sz="1600" dirty="0" smtClean="0">
                <a:latin typeface="Bell MT" pitchFamily="18" charset="0"/>
              </a:rPr>
              <a:t>, </a:t>
            </a:r>
            <a:endParaRPr lang="da-DK" dirty="0" smtClean="0">
              <a:latin typeface="Bell MT" pitchFamily="18" charset="0"/>
            </a:endParaRPr>
          </a:p>
          <a:p>
            <a:r>
              <a:rPr lang="da-DK" b="1" dirty="0" smtClean="0"/>
              <a:t>...</a:t>
            </a:r>
            <a:endParaRPr lang="en-GB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22" y="152400"/>
            <a:ext cx="1639878" cy="109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https://encrypted-tbn3.gstatic.com/images?q=tbn:ANd9GcRWG0idSHroK4gyLMzf8t0XzjjhOFZ9r1_SDm4HXBN_vV_er8QU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" y="17535"/>
            <a:ext cx="1360993" cy="13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20383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Traversing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/>
              <a:t>Note </a:t>
            </a:r>
            <a:r>
              <a:rPr lang="da-DK" sz="2000" dirty="0" err="1"/>
              <a:t>that</a:t>
            </a:r>
            <a:r>
              <a:rPr lang="da-DK" sz="2000" dirty="0"/>
              <a:t> </a:t>
            </a:r>
            <a:r>
              <a:rPr lang="da-DK" sz="2000" dirty="0" err="1"/>
              <a:t>trees</a:t>
            </a:r>
            <a:r>
              <a:rPr lang="da-DK" sz="2000" dirty="0"/>
              <a:t> </a:t>
            </a:r>
            <a:r>
              <a:rPr lang="da-DK" sz="2000" dirty="0" err="1"/>
              <a:t>are</a:t>
            </a:r>
            <a:r>
              <a:rPr lang="da-DK" sz="2000" dirty="0"/>
              <a:t> </a:t>
            </a:r>
            <a:r>
              <a:rPr lang="da-DK" sz="2000" dirty="0" err="1"/>
              <a:t>recursive</a:t>
            </a:r>
            <a:r>
              <a:rPr lang="da-DK" sz="2000" dirty="0"/>
              <a:t> </a:t>
            </a:r>
            <a:r>
              <a:rPr lang="da-DK" sz="2000" dirty="0" err="1"/>
              <a:t>structures</a:t>
            </a:r>
            <a:r>
              <a:rPr lang="da-DK" sz="2000" dirty="0"/>
              <a:t> (AKA </a:t>
            </a:r>
            <a:r>
              <a:rPr lang="da-DK" sz="2000" b="1" dirty="0" err="1"/>
              <a:t>self-similar</a:t>
            </a:r>
            <a:r>
              <a:rPr lang="da-DK" sz="2000" b="1" dirty="0"/>
              <a:t> </a:t>
            </a:r>
            <a:r>
              <a:rPr lang="da-DK" sz="2000" b="1" dirty="0" err="1"/>
              <a:t>structures</a:t>
            </a:r>
            <a:r>
              <a:rPr lang="da-DK" sz="2000" dirty="0"/>
              <a:t>)</a:t>
            </a:r>
          </a:p>
          <a:p>
            <a:r>
              <a:rPr lang="da-DK" sz="2000" dirty="0" err="1"/>
              <a:t>Therefore</a:t>
            </a:r>
            <a:r>
              <a:rPr lang="da-DK" sz="2000" dirty="0"/>
              <a:t> </a:t>
            </a:r>
            <a:r>
              <a:rPr lang="da-DK" sz="2000" b="1" dirty="0" err="1"/>
              <a:t>traversing</a:t>
            </a:r>
            <a:r>
              <a:rPr lang="da-DK" sz="2000" dirty="0"/>
              <a:t> is (</a:t>
            </a:r>
            <a:r>
              <a:rPr lang="da-DK" sz="2000" dirty="0" err="1"/>
              <a:t>often</a:t>
            </a:r>
            <a:r>
              <a:rPr lang="da-DK" sz="2000" dirty="0"/>
              <a:t>) </a:t>
            </a:r>
            <a:r>
              <a:rPr lang="da-DK" sz="2000" dirty="0" err="1"/>
              <a:t>easier</a:t>
            </a:r>
            <a:r>
              <a:rPr lang="da-DK" sz="2000" dirty="0"/>
              <a:t> </a:t>
            </a:r>
            <a:r>
              <a:rPr lang="da-DK" sz="2000" dirty="0" err="1"/>
              <a:t>expressed</a:t>
            </a:r>
            <a:r>
              <a:rPr lang="da-DK" sz="2000" dirty="0"/>
              <a:t> via </a:t>
            </a:r>
            <a:r>
              <a:rPr lang="da-DK" sz="2000" b="1" dirty="0" err="1"/>
              <a:t>recursive</a:t>
            </a:r>
            <a:r>
              <a:rPr lang="da-DK" sz="2000" b="1" dirty="0"/>
              <a:t> </a:t>
            </a:r>
            <a:r>
              <a:rPr lang="da-DK" sz="2000" b="1" dirty="0" err="1"/>
              <a:t>functions</a:t>
            </a:r>
            <a:endParaRPr lang="en-GB" sz="2000" b="1" dirty="0"/>
          </a:p>
        </p:txBody>
      </p:sp>
      <p:pic>
        <p:nvPicPr>
          <p:cNvPr id="2050" name="Picture 2" descr="http://pics.blameitonthevoices.com/072010/recursive_helmet_keanu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64759"/>
            <a:ext cx="20383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419100" y="3048000"/>
            <a:ext cx="2362200" cy="2898913"/>
            <a:chOff x="419100" y="3048000"/>
            <a:chExt cx="2362200" cy="2898913"/>
          </a:xfrm>
        </p:grpSpPr>
        <p:sp>
          <p:nvSpPr>
            <p:cNvPr id="5" name="Oval 4"/>
            <p:cNvSpPr/>
            <p:nvPr/>
          </p:nvSpPr>
          <p:spPr>
            <a:xfrm>
              <a:off x="1066800" y="3048000"/>
              <a:ext cx="1066800" cy="685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node</a:t>
              </a:r>
              <a:endParaRPr lang="en-GB" dirty="0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419100" y="3660913"/>
              <a:ext cx="2362200" cy="22860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Children</a:t>
              </a:r>
            </a:p>
            <a:p>
              <a:pPr algn="ctr"/>
              <a:endParaRPr lang="da-DK" dirty="0"/>
            </a:p>
            <a:p>
              <a:pPr algn="ctr"/>
              <a:endParaRPr lang="da-DK" dirty="0" smtClean="0"/>
            </a:p>
            <a:p>
              <a:pPr algn="ctr"/>
              <a:endParaRPr lang="da-DK" dirty="0"/>
            </a:p>
            <a:p>
              <a:pPr algn="ctr"/>
              <a:endParaRPr lang="da-DK" dirty="0" smtClean="0"/>
            </a:p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800" y="4957968"/>
            <a:ext cx="1055566" cy="988946"/>
            <a:chOff x="419100" y="3048000"/>
            <a:chExt cx="2362200" cy="2213114"/>
          </a:xfrm>
        </p:grpSpPr>
        <p:sp>
          <p:nvSpPr>
            <p:cNvPr id="19" name="Oval 18"/>
            <p:cNvSpPr/>
            <p:nvPr/>
          </p:nvSpPr>
          <p:spPr>
            <a:xfrm>
              <a:off x="1066800" y="3048000"/>
              <a:ext cx="1066800" cy="685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n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419100" y="3660916"/>
              <a:ext cx="2362200" cy="1600198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c</a:t>
              </a:r>
              <a:endParaRPr lang="en-GB" dirty="0"/>
            </a:p>
          </p:txBody>
        </p:sp>
      </p:grpSp>
      <p:cxnSp>
        <p:nvCxnSpPr>
          <p:cNvPr id="24" name="Elbow Connector 23"/>
          <p:cNvCxnSpPr>
            <a:stCxn id="5" idx="4"/>
            <a:endCxn id="19" idx="6"/>
          </p:cNvCxnSpPr>
          <p:nvPr/>
        </p:nvCxnSpPr>
        <p:spPr>
          <a:xfrm rot="5400000">
            <a:off x="837370" y="4348366"/>
            <a:ext cx="1377396" cy="148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7000" y="3581400"/>
            <a:ext cx="3606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 node of a tree has children,</a:t>
            </a:r>
            <a:br>
              <a:rPr lang="da-DK" dirty="0"/>
            </a:br>
            <a:r>
              <a:rPr lang="da-DK" i="1" dirty="0"/>
              <a:t>which are nodes that have children,</a:t>
            </a:r>
            <a:br>
              <a:rPr lang="da-DK" i="1" dirty="0"/>
            </a:br>
            <a:r>
              <a:rPr lang="da-DK" sz="1600" dirty="0">
                <a:latin typeface="Bell MT" pitchFamily="18" charset="0"/>
              </a:rPr>
              <a:t>which are nodes that have children, </a:t>
            </a:r>
            <a:endParaRPr lang="da-DK" dirty="0">
              <a:latin typeface="Bell MT" pitchFamily="18" charset="0"/>
            </a:endParaRPr>
          </a:p>
          <a:p>
            <a:r>
              <a:rPr lang="da-DK" b="1" dirty="0"/>
              <a:t>...</a:t>
            </a:r>
            <a:endParaRPr lang="en-GB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22" y="152400"/>
            <a:ext cx="1639878" cy="109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https://encrypted-tbn3.gstatic.com/images?q=tbn:ANd9GcRWG0idSHroK4gyLMzf8t0XzjjhOFZ9r1_SDm4HXBN_vV_er8QU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" y="17535"/>
            <a:ext cx="1360993" cy="13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947299" y="5943600"/>
            <a:ext cx="158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Brace yourself!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581400"/>
            <a:ext cx="8305800" cy="266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Recursive functions</a:t>
            </a:r>
            <a:br>
              <a:rPr lang="da-DK" dirty="0" smtClean="0"/>
            </a:br>
            <a:r>
              <a:rPr lang="da-DK" sz="3100" i="1" dirty="0" smtClean="0"/>
              <a:t>(recap)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 recursive </a:t>
            </a:r>
            <a:r>
              <a:rPr lang="en-US" sz="2000" dirty="0" smtClean="0"/>
              <a:t>solution involves </a:t>
            </a:r>
            <a:r>
              <a:rPr lang="en-US" sz="2000" dirty="0"/>
              <a:t>two </a:t>
            </a:r>
            <a:r>
              <a:rPr lang="en-US" sz="2000" dirty="0" smtClean="0"/>
              <a:t>parts </a:t>
            </a:r>
            <a:r>
              <a:rPr lang="en-US" sz="2000" dirty="0"/>
              <a:t>or cases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b="1" dirty="0"/>
              <a:t>Base </a:t>
            </a:r>
            <a:r>
              <a:rPr lang="en-US" sz="2000" b="1" dirty="0" smtClean="0"/>
              <a:t>Cases: </a:t>
            </a:r>
            <a:r>
              <a:rPr lang="en-US" sz="2000" dirty="0"/>
              <a:t>in which the problem is simple enough to be solved directly</a:t>
            </a:r>
          </a:p>
          <a:p>
            <a:r>
              <a:rPr lang="en-US" sz="2000" b="1" dirty="0"/>
              <a:t>Recursive </a:t>
            </a:r>
            <a:r>
              <a:rPr lang="en-US" sz="2000" b="1" dirty="0" smtClean="0"/>
              <a:t>Case: </a:t>
            </a:r>
            <a:r>
              <a:rPr lang="en-US" sz="2000" dirty="0"/>
              <a:t>which have three components:</a:t>
            </a:r>
          </a:p>
          <a:p>
            <a:pPr marL="685800" lvl="1"/>
            <a:r>
              <a:rPr lang="en-US" sz="1600" dirty="0"/>
              <a:t>Divide the problem into one or more simpler or smaller parts</a:t>
            </a:r>
          </a:p>
          <a:p>
            <a:pPr marL="685800" lvl="1"/>
            <a:r>
              <a:rPr lang="en-US" sz="1600" dirty="0"/>
              <a:t>Call the function (recursively) on each part</a:t>
            </a:r>
          </a:p>
          <a:p>
            <a:pPr marL="685800" lvl="1"/>
            <a:r>
              <a:rPr lang="en-US" sz="1600" dirty="0"/>
              <a:t>Combine the solutions of the parts into a solution for the </a:t>
            </a:r>
            <a:r>
              <a:rPr lang="en-US" sz="1600" dirty="0" smtClean="0"/>
              <a:t>problem</a:t>
            </a:r>
          </a:p>
          <a:p>
            <a:pPr marL="685800" lvl="1"/>
            <a:endParaRPr lang="en-US" sz="16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/>
              <a:t>To print all elements in an array</a:t>
            </a:r>
          </a:p>
          <a:p>
            <a:pPr marL="0" indent="0">
              <a:buNone/>
            </a:pPr>
            <a:r>
              <a:rPr lang="en-US" sz="2000" b="1" dirty="0" smtClean="0"/>
              <a:t>Base case:</a:t>
            </a:r>
            <a:r>
              <a:rPr lang="en-US" sz="2000" dirty="0" smtClean="0"/>
              <a:t> the array is empty -&gt; done!</a:t>
            </a:r>
          </a:p>
          <a:p>
            <a:pPr marL="0" indent="0">
              <a:buNone/>
            </a:pPr>
            <a:r>
              <a:rPr lang="da-DK" sz="2000" b="1" dirty="0" smtClean="0"/>
              <a:t>Recursive case: </a:t>
            </a:r>
            <a:r>
              <a:rPr lang="da-DK" sz="2000" dirty="0" smtClean="0"/>
              <a:t>print the first element of the array, </a:t>
            </a:r>
            <a:br>
              <a:rPr lang="da-DK" sz="2000" dirty="0" smtClean="0"/>
            </a:br>
            <a:r>
              <a:rPr lang="da-DK" sz="2000" dirty="0" smtClean="0"/>
              <a:t>	then simply... print the rest (</a:t>
            </a:r>
            <a:r>
              <a:rPr lang="da-DK" sz="2000" dirty="0" err="1" smtClean="0"/>
              <a:t>recursion</a:t>
            </a:r>
            <a:r>
              <a:rPr lang="da-DK" sz="2000" dirty="0" smtClean="0"/>
              <a:t>)</a:t>
            </a:r>
            <a:r>
              <a:rPr lang="da-DK" sz="2000" b="1" dirty="0">
                <a:solidFill>
                  <a:srgbClr val="00B0F0"/>
                </a:solidFill>
              </a:rPr>
              <a:t/>
            </a:r>
            <a:br>
              <a:rPr lang="da-DK" sz="2000" b="1" dirty="0">
                <a:solidFill>
                  <a:srgbClr val="00B0F0"/>
                </a:solidFill>
              </a:rPr>
            </a:br>
            <a:endParaRPr lang="en-GB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Traversing </a:t>
            </a:r>
            <a:r>
              <a:rPr lang="da-DK" dirty="0"/>
              <a:t>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/>
              <a:t>So:</a:t>
            </a:r>
          </a:p>
          <a:p>
            <a:r>
              <a:rPr lang="en-US" sz="2400" b="1" dirty="0"/>
              <a:t>tree</a:t>
            </a:r>
            <a:r>
              <a:rPr lang="en-US" sz="2400" dirty="0"/>
              <a:t> structures can be </a:t>
            </a:r>
            <a:r>
              <a:rPr lang="en-US" sz="2400" b="1" dirty="0"/>
              <a:t>traversed</a:t>
            </a:r>
            <a:r>
              <a:rPr lang="en-US" sz="2400" dirty="0"/>
              <a:t> in </a:t>
            </a:r>
            <a:r>
              <a:rPr lang="en-US" sz="2400" b="1" dirty="0"/>
              <a:t>many different </a:t>
            </a:r>
            <a:r>
              <a:rPr lang="en-US" sz="2400" b="1" dirty="0" smtClean="0"/>
              <a:t>ways</a:t>
            </a:r>
            <a:endParaRPr lang="en-US" sz="2400" dirty="0"/>
          </a:p>
          <a:p>
            <a:r>
              <a:rPr lang="da-DK" sz="2400" b="1" dirty="0" err="1" smtClean="0">
                <a:solidFill>
                  <a:schemeClr val="tx2"/>
                </a:solidFill>
              </a:rPr>
              <a:t>traversing</a:t>
            </a:r>
            <a:r>
              <a:rPr lang="da-DK" sz="2400" dirty="0" smtClean="0">
                <a:solidFill>
                  <a:schemeClr val="tx2"/>
                </a:solidFill>
              </a:rPr>
              <a:t> </a:t>
            </a:r>
            <a:r>
              <a:rPr lang="da-DK" sz="2400" dirty="0">
                <a:solidFill>
                  <a:schemeClr val="tx2"/>
                </a:solidFill>
              </a:rPr>
              <a:t>is </a:t>
            </a:r>
            <a:r>
              <a:rPr lang="da-DK" sz="2400" dirty="0" smtClean="0">
                <a:solidFill>
                  <a:schemeClr val="tx2"/>
                </a:solidFill>
              </a:rPr>
              <a:t>easier </a:t>
            </a:r>
            <a:r>
              <a:rPr lang="da-DK" sz="2400" dirty="0">
                <a:solidFill>
                  <a:schemeClr val="tx2"/>
                </a:solidFill>
              </a:rPr>
              <a:t>expressed via </a:t>
            </a:r>
            <a:r>
              <a:rPr lang="da-DK" sz="2400" b="1" dirty="0">
                <a:solidFill>
                  <a:schemeClr val="tx2"/>
                </a:solidFill>
              </a:rPr>
              <a:t>recursive </a:t>
            </a:r>
            <a:r>
              <a:rPr lang="da-DK" sz="2400" b="1" dirty="0" smtClean="0">
                <a:solidFill>
                  <a:schemeClr val="tx2"/>
                </a:solidFill>
              </a:rPr>
              <a:t>functions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535738"/>
            <a:ext cx="295292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t</a:t>
            </a:r>
            <a:r>
              <a:rPr lang="da-DK" dirty="0" smtClean="0"/>
              <a:t>o print a node: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Get a node, print its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Then </a:t>
            </a:r>
            <a:r>
              <a:rPr lang="da-DK" b="1" dirty="0" smtClean="0"/>
              <a:t>repeat for each child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4182069"/>
            <a:ext cx="316772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to print a node</a:t>
            </a:r>
            <a:r>
              <a:rPr lang="da-DK" dirty="0" smtClean="0"/>
              <a:t>:</a:t>
            </a:r>
            <a:endParaRPr lang="da-DK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a-DK" i="1" dirty="0" smtClean="0"/>
              <a:t>Get a node, </a:t>
            </a:r>
            <a:r>
              <a:rPr lang="da-DK" b="1" i="1" dirty="0" smtClean="0"/>
              <a:t>print its children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i="1" dirty="0" smtClean="0"/>
              <a:t>Then print its value</a:t>
            </a:r>
            <a:endParaRPr lang="en-GB" i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038600" y="3017478"/>
            <a:ext cx="1752600" cy="990600"/>
            <a:chOff x="4038600" y="3810000"/>
            <a:chExt cx="1752600" cy="99060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038600" y="3810000"/>
              <a:ext cx="1752600" cy="5182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91200" y="3810000"/>
              <a:ext cx="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/>
          <p:cNvCxnSpPr>
            <a:stCxn id="4" idx="2"/>
            <a:endCxn id="4" idx="1"/>
          </p:cNvCxnSpPr>
          <p:nvPr/>
        </p:nvCxnSpPr>
        <p:spPr>
          <a:xfrm rot="5400000" flipH="1">
            <a:off x="1345598" y="3490005"/>
            <a:ext cx="461665" cy="1476462"/>
          </a:xfrm>
          <a:prstGeom prst="bentConnector4">
            <a:avLst>
              <a:gd name="adj1" fmla="val -115538"/>
              <a:gd name="adj2" fmla="val 134652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5" idx="1"/>
          </p:cNvCxnSpPr>
          <p:nvPr/>
        </p:nvCxnSpPr>
        <p:spPr>
          <a:xfrm rot="5400000" flipH="1">
            <a:off x="5209299" y="4082635"/>
            <a:ext cx="461665" cy="1583864"/>
          </a:xfrm>
          <a:prstGeom prst="bentConnector4">
            <a:avLst>
              <a:gd name="adj1" fmla="val -99033"/>
              <a:gd name="adj2" fmla="val 12680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Typical ways to traverse a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/>
              <a:t>Pre- </a:t>
            </a:r>
            <a:r>
              <a:rPr lang="da-DK" sz="2400" dirty="0" smtClean="0"/>
              <a:t>, </a:t>
            </a:r>
            <a:r>
              <a:rPr lang="da-DK" sz="2400" b="1" dirty="0" smtClean="0"/>
              <a:t>post-</a:t>
            </a:r>
            <a:r>
              <a:rPr lang="da-DK" sz="2400" dirty="0" smtClean="0"/>
              <a:t>order and </a:t>
            </a:r>
            <a:r>
              <a:rPr lang="da-DK" sz="2400" b="1" dirty="0" smtClean="0"/>
              <a:t>level-</a:t>
            </a:r>
            <a:r>
              <a:rPr lang="da-DK" sz="2400" dirty="0" smtClean="0"/>
              <a:t> traversing</a:t>
            </a:r>
          </a:p>
          <a:p>
            <a:r>
              <a:rPr lang="en-GB" sz="2400" dirty="0" smtClean="0"/>
              <a:t>See: </a:t>
            </a:r>
            <a:r>
              <a:rPr lang="da-DK" sz="2400" i="1" dirty="0">
                <a:solidFill>
                  <a:schemeClr val="tx2"/>
                </a:solidFill>
              </a:rPr>
              <a:t>02_tree </a:t>
            </a:r>
            <a:r>
              <a:rPr lang="da-DK" sz="2400" i="1" dirty="0" smtClean="0">
                <a:solidFill>
                  <a:schemeClr val="tx2"/>
                </a:solidFill>
              </a:rPr>
              <a:t>adt/</a:t>
            </a:r>
            <a:r>
              <a:rPr lang="en-GB" sz="2400" i="1" dirty="0" smtClean="0">
                <a:solidFill>
                  <a:schemeClr val="tx2"/>
                </a:solidFill>
              </a:rPr>
              <a:t>v3 traversing</a:t>
            </a:r>
          </a:p>
          <a:p>
            <a:endParaRPr lang="da-DK" sz="2400" i="1" dirty="0" smtClean="0"/>
          </a:p>
          <a:p>
            <a:endParaRPr lang="da-DK" sz="2400" i="1" dirty="0" smtClean="0"/>
          </a:p>
          <a:p>
            <a:r>
              <a:rPr lang="da-DK" sz="2400" b="1" i="1" dirty="0" smtClean="0"/>
              <a:t>Post-order</a:t>
            </a:r>
            <a:r>
              <a:rPr lang="da-DK" sz="2400" i="1" dirty="0" smtClean="0"/>
              <a:t> is great for math expressions...</a:t>
            </a:r>
            <a:endParaRPr lang="en-GB" sz="2400" i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4038600"/>
            <a:ext cx="4838727" cy="2000250"/>
            <a:chOff x="1447800" y="4343400"/>
            <a:chExt cx="4838727" cy="2000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343400"/>
              <a:ext cx="1323975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ight Arrow 6"/>
            <p:cNvSpPr/>
            <p:nvPr/>
          </p:nvSpPr>
          <p:spPr>
            <a:xfrm>
              <a:off x="2771774" y="4724400"/>
              <a:ext cx="1647825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post-order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4656" y="4920734"/>
              <a:ext cx="1681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A + (B * (C / D)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(3) </a:t>
            </a:r>
            <a:r>
              <a:rPr lang="da-DK" dirty="0" smtClean="0">
                <a:solidFill>
                  <a:srgbClr val="FF0000"/>
                </a:solidFill>
              </a:rPr>
              <a:t>How </a:t>
            </a:r>
            <a:r>
              <a:rPr lang="da-DK" dirty="0">
                <a:solidFill>
                  <a:srgbClr val="FF0000"/>
                </a:solidFill>
              </a:rPr>
              <a:t>to </a:t>
            </a:r>
            <a:r>
              <a:rPr lang="da-DK" b="1" dirty="0" smtClean="0">
                <a:solidFill>
                  <a:srgbClr val="FF0000"/>
                </a:solidFill>
              </a:rPr>
              <a:t>find</a:t>
            </a:r>
            <a:r>
              <a:rPr lang="da-DK" dirty="0" smtClean="0">
                <a:solidFill>
                  <a:srgbClr val="FF0000"/>
                </a:solidFill>
              </a:rPr>
              <a:t> an </a:t>
            </a:r>
            <a:r>
              <a:rPr lang="da-DK" dirty="0">
                <a:solidFill>
                  <a:srgbClr val="FF0000"/>
                </a:solidFill>
              </a:rPr>
              <a:t>element in a </a:t>
            </a:r>
            <a:r>
              <a:rPr lang="da-DK" dirty="0" err="1">
                <a:solidFill>
                  <a:srgbClr val="FF0000"/>
                </a:solidFill>
              </a:rPr>
              <a:t>tree</a:t>
            </a:r>
            <a:r>
              <a:rPr lang="da-DK" dirty="0" smtClean="0">
                <a:solidFill>
                  <a:srgbClr val="FF0000"/>
                </a:solidFill>
              </a:rPr>
              <a:t>?</a:t>
            </a:r>
            <a:br>
              <a:rPr lang="da-DK" dirty="0" smtClean="0">
                <a:solidFill>
                  <a:srgbClr val="FF0000"/>
                </a:solidFill>
              </a:rPr>
            </a:br>
            <a:r>
              <a:rPr lang="da-DK" sz="2700" dirty="0" smtClean="0"/>
              <a:t>(AKA </a:t>
            </a:r>
            <a:r>
              <a:rPr lang="da-DK" sz="2700" u="sng" dirty="0" err="1" smtClean="0"/>
              <a:t>searching</a:t>
            </a:r>
            <a:r>
              <a:rPr lang="da-DK" sz="2700" dirty="0" smtClean="0"/>
              <a:t>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89919" y="2466975"/>
            <a:ext cx="2763078" cy="971550"/>
            <a:chOff x="690130" y="5665304"/>
            <a:chExt cx="2763078" cy="97155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30" y="5665304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600200" y="6096000"/>
              <a:ext cx="1853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i="1" dirty="0" smtClean="0">
                  <a:solidFill>
                    <a:srgbClr val="FF0000"/>
                  </a:solidFill>
                </a:rPr>
                <a:t>Suggestions?</a:t>
              </a:r>
              <a:endParaRPr lang="en-GB" sz="24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0601" y="2495550"/>
            <a:ext cx="3124200" cy="3733800"/>
            <a:chOff x="5562600" y="1600200"/>
            <a:chExt cx="3124200" cy="3733800"/>
          </a:xfrm>
        </p:grpSpPr>
        <p:sp>
          <p:nvSpPr>
            <p:cNvPr id="8" name="Oval 7"/>
            <p:cNvSpPr/>
            <p:nvPr/>
          </p:nvSpPr>
          <p:spPr>
            <a:xfrm>
              <a:off x="6629400" y="16002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html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629400" y="23622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body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p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ul</a:t>
              </a:r>
              <a:endParaRPr lang="en-GB" dirty="0"/>
            </a:p>
          </p:txBody>
        </p:sp>
        <p:cxnSp>
          <p:nvCxnSpPr>
            <p:cNvPr id="12" name="Straight Arrow Connector 11"/>
            <p:cNvCxnSpPr>
              <a:stCxn id="8" idx="4"/>
              <a:endCxn id="9" idx="0"/>
            </p:cNvCxnSpPr>
            <p:nvPr/>
          </p:nvCxnSpPr>
          <p:spPr>
            <a:xfrm>
              <a:off x="7162800" y="2057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7"/>
            </p:cNvCxnSpPr>
            <p:nvPr/>
          </p:nvCxnSpPr>
          <p:spPr>
            <a:xfrm flipH="1">
              <a:off x="6473171" y="2752445"/>
              <a:ext cx="312458" cy="362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1" idx="0"/>
            </p:cNvCxnSpPr>
            <p:nvPr/>
          </p:nvCxnSpPr>
          <p:spPr>
            <a:xfrm>
              <a:off x="7539971" y="2752445"/>
              <a:ext cx="384829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0998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il</a:t>
              </a:r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0142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il</a:t>
              </a:r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928113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il</a:t>
              </a:r>
              <a:endParaRPr lang="en-GB" dirty="0"/>
            </a:p>
          </p:txBody>
        </p:sp>
        <p:cxnSp>
          <p:nvCxnSpPr>
            <p:cNvPr id="18" name="Straight Arrow Connector 17"/>
            <p:cNvCxnSpPr>
              <a:stCxn id="11" idx="4"/>
              <a:endCxn id="15" idx="0"/>
            </p:cNvCxnSpPr>
            <p:nvPr/>
          </p:nvCxnSpPr>
          <p:spPr>
            <a:xfrm flipH="1">
              <a:off x="6440815" y="3505200"/>
              <a:ext cx="14839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6" idx="0"/>
            </p:cNvCxnSpPr>
            <p:nvPr/>
          </p:nvCxnSpPr>
          <p:spPr>
            <a:xfrm flipH="1">
              <a:off x="7355215" y="3505200"/>
              <a:ext cx="5695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4"/>
              <a:endCxn id="17" idx="0"/>
            </p:cNvCxnSpPr>
            <p:nvPr/>
          </p:nvCxnSpPr>
          <p:spPr>
            <a:xfrm>
              <a:off x="7924800" y="3505200"/>
              <a:ext cx="344299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715000" y="4800600"/>
              <a:ext cx="986771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t</a:t>
              </a:r>
              <a:r>
                <a:rPr lang="da-DK" dirty="0" smtClean="0"/>
                <a:t>ext</a:t>
              </a:r>
            </a:p>
            <a:p>
              <a:pPr algn="ctr"/>
              <a:r>
                <a:rPr lang="da-DK" dirty="0" smtClean="0"/>
                <a:t>”a”</a:t>
              </a:r>
              <a:endParaRPr lang="en-GB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785629" y="4800600"/>
              <a:ext cx="946756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text</a:t>
              </a:r>
            </a:p>
            <a:p>
              <a:pPr algn="ctr"/>
              <a:r>
                <a:rPr lang="da-DK" dirty="0" smtClean="0"/>
                <a:t>”b”</a:t>
              </a:r>
              <a:endParaRPr lang="en-GB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809101" y="4800600"/>
              <a:ext cx="877699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text</a:t>
              </a:r>
            </a:p>
            <a:p>
              <a:pPr algn="ctr"/>
              <a:r>
                <a:rPr lang="da-DK" dirty="0" smtClean="0"/>
                <a:t>”c”</a:t>
              </a:r>
              <a:endParaRPr lang="en-GB" dirty="0"/>
            </a:p>
          </p:txBody>
        </p:sp>
        <p:cxnSp>
          <p:nvCxnSpPr>
            <p:cNvPr id="24" name="Straight Arrow Connector 23"/>
            <p:cNvCxnSpPr>
              <a:stCxn id="16" idx="4"/>
              <a:endCxn id="22" idx="0"/>
            </p:cNvCxnSpPr>
            <p:nvPr/>
          </p:nvCxnSpPr>
          <p:spPr>
            <a:xfrm flipH="1">
              <a:off x="7259007" y="4495800"/>
              <a:ext cx="9620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4"/>
              <a:endCxn id="21" idx="0"/>
            </p:cNvCxnSpPr>
            <p:nvPr/>
          </p:nvCxnSpPr>
          <p:spPr>
            <a:xfrm flipH="1">
              <a:off x="6208386" y="4495800"/>
              <a:ext cx="2324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4"/>
              <a:endCxn id="23" idx="0"/>
            </p:cNvCxnSpPr>
            <p:nvPr/>
          </p:nvCxnSpPr>
          <p:spPr>
            <a:xfrm flipH="1">
              <a:off x="8247951" y="4495800"/>
              <a:ext cx="2114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09600" y="1752600"/>
            <a:ext cx="73494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1" dirty="0" smtClean="0"/>
              <a:t>Example:</a:t>
            </a:r>
            <a:r>
              <a:rPr lang="da-DK" sz="2000" dirty="0" smtClean="0"/>
              <a:t> </a:t>
            </a:r>
            <a:r>
              <a:rPr lang="da-DK" sz="2000" dirty="0" smtClean="0">
                <a:solidFill>
                  <a:srgbClr val="FF0000"/>
                </a:solidFill>
              </a:rPr>
              <a:t>find the first &lt;li</a:t>
            </a:r>
            <a:r>
              <a:rPr lang="da-DK" sz="2000" dirty="0">
                <a:solidFill>
                  <a:srgbClr val="FF0000"/>
                </a:solidFill>
              </a:rPr>
              <a:t>&gt; </a:t>
            </a:r>
            <a:r>
              <a:rPr lang="da-DK" sz="2000" dirty="0" smtClean="0">
                <a:solidFill>
                  <a:srgbClr val="FF0000"/>
                </a:solidFill>
              </a:rPr>
              <a:t>element from the root. How to proceed?</a:t>
            </a:r>
          </a:p>
          <a:p>
            <a:r>
              <a:rPr lang="da-DK" sz="2000" dirty="0" smtClean="0">
                <a:solidFill>
                  <a:srgbClr val="FF0000"/>
                </a:solidFill>
              </a:rPr>
              <a:t>(or: ”Find </a:t>
            </a:r>
            <a:r>
              <a:rPr lang="da-DK" sz="2000" dirty="0">
                <a:solidFill>
                  <a:srgbClr val="FF0000"/>
                </a:solidFill>
              </a:rPr>
              <a:t>all the &lt;li&gt; </a:t>
            </a:r>
            <a:r>
              <a:rPr lang="da-DK" sz="2000" dirty="0" smtClean="0">
                <a:solidFill>
                  <a:srgbClr val="FF0000"/>
                </a:solidFill>
              </a:rPr>
              <a:t>elements”)</a:t>
            </a:r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30" idx="3"/>
            <a:endCxn id="8" idx="2"/>
          </p:cNvCxnSpPr>
          <p:nvPr/>
        </p:nvCxnSpPr>
        <p:spPr>
          <a:xfrm>
            <a:off x="5923057" y="2562183"/>
            <a:ext cx="394344" cy="161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41359" y="2377517"/>
            <a:ext cx="581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 err="1" smtClean="0"/>
              <a:t>root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1942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Topics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i="1" dirty="0" smtClean="0"/>
              <a:t>Reference book: Learning </a:t>
            </a:r>
            <a:r>
              <a:rPr lang="da-DK" i="1" dirty="0" err="1"/>
              <a:t>jQuery</a:t>
            </a:r>
            <a:r>
              <a:rPr lang="da-DK" i="1" dirty="0"/>
              <a:t> </a:t>
            </a:r>
            <a:r>
              <a:rPr lang="da-DK" i="1" dirty="0" smtClean="0"/>
              <a:t>4rd edition</a:t>
            </a:r>
          </a:p>
          <a:p>
            <a:r>
              <a:rPr lang="da-DK" sz="2800" dirty="0" smtClean="0"/>
              <a:t>Dynamic HTML</a:t>
            </a:r>
          </a:p>
          <a:p>
            <a:pPr lvl="1"/>
            <a:r>
              <a:rPr lang="da-DK" sz="2400" dirty="0" smtClean="0"/>
              <a:t>parsing </a:t>
            </a:r>
            <a:r>
              <a:rPr lang="da-DK" sz="2400" dirty="0"/>
              <a:t>HTML, a tree of HTML </a:t>
            </a:r>
            <a:r>
              <a:rPr lang="da-DK" sz="2400" dirty="0" smtClean="0"/>
              <a:t>nodes</a:t>
            </a:r>
            <a:endParaRPr lang="da-DK" sz="2400" dirty="0" smtClean="0"/>
          </a:p>
          <a:p>
            <a:pPr lvl="1"/>
            <a:r>
              <a:rPr lang="da-DK" sz="2400" dirty="0" smtClean="0"/>
              <a:t>javascript and the browser: sharing a tree</a:t>
            </a:r>
          </a:p>
          <a:p>
            <a:pPr lvl="1"/>
            <a:r>
              <a:rPr lang="da-DK" sz="2400" dirty="0" smtClean="0"/>
              <a:t>how to represent a tree as a data structure?</a:t>
            </a:r>
          </a:p>
          <a:p>
            <a:pPr lvl="2"/>
            <a:r>
              <a:rPr lang="da-DK" sz="2000" dirty="0" smtClean="0"/>
              <a:t>basic operations on a tree and its nodes?</a:t>
            </a:r>
          </a:p>
          <a:p>
            <a:pPr lvl="1"/>
            <a:r>
              <a:rPr lang="da-DK" sz="2400" dirty="0" smtClean="0"/>
              <a:t>visiting a tree</a:t>
            </a:r>
          </a:p>
          <a:p>
            <a:pPr marL="0" indent="0">
              <a:buNone/>
            </a:pPr>
            <a:endParaRPr lang="da-DK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a-DK" sz="2800" dirty="0" smtClean="0">
                <a:solidFill>
                  <a:srgbClr val="00B050"/>
                </a:solidFill>
              </a:rPr>
              <a:t>Concepts: </a:t>
            </a:r>
            <a:r>
              <a:rPr lang="da-DK" sz="2000" dirty="0" smtClean="0">
                <a:solidFill>
                  <a:srgbClr val="00B050"/>
                </a:solidFill>
              </a:rPr>
              <a:t>Objects, trees, high-order functions, recursion, tree traversal, DOM, selection and insertion</a:t>
            </a:r>
            <a:endParaRPr lang="da-DK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5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(3) </a:t>
            </a:r>
            <a:r>
              <a:rPr lang="da-DK" dirty="0" smtClean="0"/>
              <a:t>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recursion...</a:t>
            </a:r>
          </a:p>
          <a:p>
            <a:r>
              <a:rPr lang="da-DK" dirty="0"/>
              <a:t>See: </a:t>
            </a:r>
            <a:r>
              <a:rPr lang="da-DK" i="1" dirty="0">
                <a:solidFill>
                  <a:schemeClr val="tx2"/>
                </a:solidFill>
              </a:rPr>
              <a:t>02_tree </a:t>
            </a:r>
            <a:r>
              <a:rPr lang="da-DK" i="1" dirty="0" smtClean="0">
                <a:solidFill>
                  <a:schemeClr val="tx2"/>
                </a:solidFill>
              </a:rPr>
              <a:t>adt/v4 searching</a:t>
            </a:r>
            <a:endParaRPr lang="da-DK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a-DK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 far...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To understand we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be able to go from (HTML) </a:t>
            </a:r>
            <a:r>
              <a:rPr lang="da-DK" sz="2400" b="1" dirty="0">
                <a:solidFill>
                  <a:srgbClr val="00B050"/>
                </a:solidFill>
              </a:rPr>
              <a:t>text to 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and because a DOM is a </a:t>
            </a:r>
            <a:r>
              <a:rPr lang="da-DK" sz="2400" b="1" dirty="0">
                <a:solidFill>
                  <a:srgbClr val="00B050"/>
                </a:solidFill>
              </a:rPr>
              <a:t>tree</a:t>
            </a:r>
            <a:r>
              <a:rPr lang="da-DK" sz="2400" dirty="0">
                <a:solidFill>
                  <a:srgbClr val="00B050"/>
                </a:solidFill>
              </a:rPr>
              <a:t> data structure (a tree of objects) -&gt; define a tree as an ADT in 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be able to visit (or </a:t>
            </a:r>
            <a:r>
              <a:rPr lang="da-DK" sz="2400" b="1" dirty="0">
                <a:solidFill>
                  <a:srgbClr val="00B050"/>
                </a:solidFill>
              </a:rPr>
              <a:t>traverse</a:t>
            </a:r>
            <a:r>
              <a:rPr lang="da-DK" sz="2400" dirty="0">
                <a:solidFill>
                  <a:srgbClr val="00B050"/>
                </a:solidFill>
              </a:rPr>
              <a:t>) a tree</a:t>
            </a:r>
            <a:br>
              <a:rPr lang="da-DK" sz="2400" dirty="0">
                <a:solidFill>
                  <a:srgbClr val="00B050"/>
                </a:solidFill>
              </a:rPr>
            </a:br>
            <a:r>
              <a:rPr lang="da-DK" sz="2400" dirty="0">
                <a:solidFill>
                  <a:srgbClr val="00B050"/>
                </a:solidFill>
              </a:rPr>
              <a:t>... and </a:t>
            </a:r>
            <a:r>
              <a:rPr lang="da-DK" sz="2400" b="1" dirty="0">
                <a:solidFill>
                  <a:srgbClr val="00B050"/>
                </a:solidFill>
              </a:rPr>
              <a:t>find data</a:t>
            </a:r>
            <a:r>
              <a:rPr lang="da-DK" sz="2400" dirty="0">
                <a:solidFill>
                  <a:srgbClr val="00B050"/>
                </a:solidFill>
              </a:rPr>
              <a:t> inside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chemeClr val="accent6">
                    <a:lumMod val="75000"/>
                  </a:schemeClr>
                </a:solidFill>
              </a:rPr>
              <a:t>shortly recall how the HTML DOM </a:t>
            </a:r>
            <a:r>
              <a:rPr lang="da-DK" sz="2400" dirty="0" smtClean="0">
                <a:solidFill>
                  <a:schemeClr val="accent6">
                    <a:lumMod val="75000"/>
                  </a:schemeClr>
                </a:solidFill>
              </a:rPr>
              <a:t>API work</a:t>
            </a:r>
            <a:endParaRPr lang="da-DK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chemeClr val="accent6">
                    <a:lumMod val="75000"/>
                  </a:schemeClr>
                </a:solidFill>
              </a:rPr>
              <a:t>learn 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</a:rPr>
              <a:t>some</a:t>
            </a:r>
            <a:r>
              <a:rPr lang="da-DK" sz="2400" dirty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</a:rPr>
              <a:t>tricks</a:t>
            </a:r>
            <a:r>
              <a:rPr lang="da-DK" sz="2400" dirty="0">
                <a:solidFill>
                  <a:schemeClr val="accent6">
                    <a:lumMod val="75000"/>
                  </a:schemeClr>
                </a:solidFill>
              </a:rPr>
              <a:t> jQuery </a:t>
            </a:r>
            <a:r>
              <a:rPr lang="da-DK" sz="2400" dirty="0" smtClean="0">
                <a:solidFill>
                  <a:schemeClr val="accent6">
                    <a:lumMod val="75000"/>
                  </a:schemeClr>
                </a:solidFill>
              </a:rPr>
              <a:t>uses</a:t>
            </a:r>
          </a:p>
          <a:p>
            <a:pPr marL="971550" lvl="1" indent="-514350">
              <a:buFont typeface="+mj-lt"/>
              <a:buAutoNum type="arabicPeriod"/>
            </a:pPr>
            <a:endParaRPr lang="da-DK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da-DK" sz="2400" b="1" i="1" dirty="0" smtClean="0">
                <a:solidFill>
                  <a:schemeClr val="accent6">
                    <a:lumMod val="75000"/>
                  </a:schemeClr>
                </a:solidFill>
              </a:rPr>
              <a:t>(the last 2 are for next lecture...)</a:t>
            </a:r>
            <a:endParaRPr lang="en-GB" sz="24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a-DK" sz="2800" dirty="0" smtClean="0"/>
          </a:p>
        </p:txBody>
      </p:sp>
      <p:sp>
        <p:nvSpPr>
          <p:cNvPr id="4" name="TextBox 3"/>
          <p:cNvSpPr txBox="1"/>
          <p:nvPr/>
        </p:nvSpPr>
        <p:spPr>
          <a:xfrm rot="3600000">
            <a:off x="6331023" y="2446687"/>
            <a:ext cx="248796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5400" b="1" dirty="0" smtClean="0">
                <a:solidFill>
                  <a:srgbClr val="00B050"/>
                </a:solidFill>
              </a:rPr>
              <a:t>DONE</a:t>
            </a:r>
            <a:endParaRPr lang="en-GB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Task ”books”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solidFill>
                  <a:srgbClr val="FF0000"/>
                </a:solidFill>
              </a:rPr>
              <a:t>Start from: </a:t>
            </a:r>
            <a:r>
              <a:rPr lang="da-DK" sz="2000" i="1" dirty="0" smtClean="0">
                <a:solidFill>
                  <a:schemeClr val="tx2"/>
                </a:solidFill>
              </a:rPr>
              <a:t>03_task_books</a:t>
            </a:r>
            <a:endParaRPr lang="en-GB" sz="2000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a-DK" sz="2000" dirty="0" smtClean="0">
                <a:solidFill>
                  <a:srgbClr val="FF0000"/>
                </a:solidFill>
              </a:rPr>
              <a:t>Change the program in the page so that:</a:t>
            </a:r>
          </a:p>
          <a:p>
            <a:r>
              <a:rPr lang="da-DK" sz="2000" dirty="0" smtClean="0">
                <a:solidFill>
                  <a:srgbClr val="FF0000"/>
                </a:solidFill>
              </a:rPr>
              <a:t>You can define the following tree:</a:t>
            </a:r>
          </a:p>
          <a:p>
            <a:endParaRPr lang="da-DK" sz="2000" dirty="0" smtClean="0">
              <a:solidFill>
                <a:srgbClr val="FF0000"/>
              </a:solidFill>
            </a:endParaRPr>
          </a:p>
          <a:p>
            <a:endParaRPr lang="da-DK" sz="2000" dirty="0">
              <a:solidFill>
                <a:srgbClr val="FF0000"/>
              </a:solidFill>
            </a:endParaRPr>
          </a:p>
          <a:p>
            <a:endParaRPr lang="da-DK" sz="2000" dirty="0" smtClean="0">
              <a:solidFill>
                <a:srgbClr val="FF0000"/>
              </a:solidFill>
            </a:endParaRPr>
          </a:p>
          <a:p>
            <a:endParaRPr lang="da-DK" sz="2000" dirty="0">
              <a:solidFill>
                <a:srgbClr val="FF0000"/>
              </a:solidFill>
            </a:endParaRPr>
          </a:p>
          <a:p>
            <a:endParaRPr lang="da-DK" sz="2000" dirty="0" smtClean="0">
              <a:solidFill>
                <a:srgbClr val="FF0000"/>
              </a:solidFill>
            </a:endParaRPr>
          </a:p>
          <a:p>
            <a:endParaRPr lang="da-DK" sz="2000" dirty="0" smtClean="0">
              <a:solidFill>
                <a:srgbClr val="FF0000"/>
              </a:solidFill>
            </a:endParaRPr>
          </a:p>
          <a:p>
            <a:endParaRPr lang="da-DK" sz="2000" dirty="0">
              <a:solidFill>
                <a:srgbClr val="FF0000"/>
              </a:solidFill>
            </a:endParaRPr>
          </a:p>
          <a:p>
            <a:r>
              <a:rPr lang="da-DK" sz="2000" dirty="0" smtClean="0">
                <a:solidFill>
                  <a:srgbClr val="FF0000"/>
                </a:solidFill>
              </a:rPr>
              <a:t>In the body of your document add </a:t>
            </a:r>
            <a:br>
              <a:rPr lang="da-DK" sz="2000" dirty="0" smtClean="0">
                <a:solidFill>
                  <a:srgbClr val="FF0000"/>
                </a:solidFill>
              </a:rPr>
            </a:br>
            <a:r>
              <a:rPr lang="da-DK" sz="2000" dirty="0" smtClean="0">
                <a:solidFill>
                  <a:srgbClr val="FF0000"/>
                </a:solidFill>
              </a:rPr>
              <a:t>	</a:t>
            </a:r>
            <a:r>
              <a:rPr lang="da-DK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&lt;div id=”printTree”&gt;&lt;/div&gt;</a:t>
            </a:r>
            <a:br>
              <a:rPr lang="da-DK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da-DK" sz="2000" dirty="0" smtClean="0">
                <a:solidFill>
                  <a:srgbClr val="FF0000"/>
                </a:solidFill>
              </a:rPr>
              <a:t>then modify the </a:t>
            </a:r>
            <a:r>
              <a:rPr lang="da-DK" sz="2000" i="1" dirty="0" smtClean="0">
                <a:solidFill>
                  <a:srgbClr val="FF0000"/>
                </a:solidFill>
              </a:rPr>
              <a:t>printPreOrder </a:t>
            </a:r>
            <a:r>
              <a:rPr lang="da-DK" sz="2000" dirty="0" smtClean="0">
                <a:solidFill>
                  <a:srgbClr val="FF0000"/>
                </a:solidFill>
              </a:rPr>
              <a:t>function so that it prints </a:t>
            </a:r>
            <a:r>
              <a:rPr lang="da-DK" sz="2000" dirty="0">
                <a:solidFill>
                  <a:srgbClr val="FF0000"/>
                </a:solidFill>
              </a:rPr>
              <a:t>your new tree </a:t>
            </a:r>
            <a:r>
              <a:rPr lang="da-DK" sz="2000" dirty="0" smtClean="0">
                <a:solidFill>
                  <a:srgbClr val="FF0000"/>
                </a:solidFill>
              </a:rPr>
              <a:t>in that </a:t>
            </a:r>
            <a:r>
              <a:rPr lang="da-DK" sz="2000" b="1" dirty="0" smtClean="0">
                <a:solidFill>
                  <a:srgbClr val="FF0000"/>
                </a:solidFill>
              </a:rPr>
              <a:t>div</a:t>
            </a:r>
            <a:r>
              <a:rPr lang="da-DK" sz="2000" dirty="0" smtClean="0">
                <a:solidFill>
                  <a:srgbClr val="FF0000"/>
                </a:solidFill>
              </a:rPr>
              <a:t>, nicely formatted.</a:t>
            </a:r>
            <a:endParaRPr lang="da-DK" sz="16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53400" y="304800"/>
            <a:ext cx="838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15 min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700712" cy="240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7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Portfolio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solidFill>
                  <a:srgbClr val="FF0000"/>
                </a:solidFill>
              </a:rPr>
              <a:t>Read the </a:t>
            </a:r>
            <a:r>
              <a:rPr lang="da-DK" sz="2400" dirty="0" smtClean="0"/>
              <a:t>portfolio_2017.txt</a:t>
            </a:r>
          </a:p>
          <a:p>
            <a:pPr marL="0" indent="0">
              <a:buNone/>
            </a:pPr>
            <a:endParaRPr lang="da-DK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FF0000"/>
                </a:solidFill>
              </a:rPr>
              <a:t>Work on your old tasks, </a:t>
            </a:r>
            <a:r>
              <a:rPr lang="da-DK" sz="2400" dirty="0" smtClean="0">
                <a:solidFill>
                  <a:srgbClr val="FF0000"/>
                </a:solidFill>
              </a:rPr>
              <a:t>start/keep </a:t>
            </a:r>
            <a:r>
              <a:rPr lang="da-DK" sz="2400" dirty="0" smtClean="0">
                <a:solidFill>
                  <a:srgbClr val="FF0000"/>
                </a:solidFill>
              </a:rPr>
              <a:t>putting together your individual portfolio.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179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For next time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da-DK" sz="2400" dirty="0" smtClean="0">
                <a:solidFill>
                  <a:srgbClr val="00B050"/>
                </a:solidFill>
              </a:rPr>
              <a:t>Check out: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a-DK" sz="2400" dirty="0" smtClean="0"/>
              <a:t>API </a:t>
            </a:r>
            <a:r>
              <a:rPr lang="da-DK" sz="2400" dirty="0"/>
              <a:t>for DOM nodes: </a:t>
            </a:r>
            <a:r>
              <a:rPr lang="da-DK" sz="2400" dirty="0">
                <a:hlinkClick r:id="rId2"/>
              </a:rPr>
              <a:t>https://developer.mozilla.org/en-US/docs/Web/API/Node.appendChild</a:t>
            </a:r>
            <a:r>
              <a:rPr lang="da-DK" sz="2400" dirty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a-DK" sz="2400" dirty="0"/>
          </a:p>
          <a:p>
            <a:r>
              <a:rPr lang="en-GB" sz="2400" dirty="0" smtClean="0"/>
              <a:t>Method chaining in </a:t>
            </a:r>
            <a:r>
              <a:rPr lang="en-GB" sz="2400" dirty="0" err="1"/>
              <a:t>j</a:t>
            </a:r>
            <a:r>
              <a:rPr lang="en-GB" sz="2400" dirty="0" err="1" smtClean="0"/>
              <a:t>avascript</a:t>
            </a:r>
            <a:r>
              <a:rPr lang="en-GB" sz="2400" dirty="0" smtClean="0"/>
              <a:t> </a:t>
            </a:r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</a:t>
            </a:r>
            <a:r>
              <a:rPr lang="en-GB" sz="2400" dirty="0" smtClean="0">
                <a:hlinkClick r:id="rId3"/>
              </a:rPr>
              <a:t>schier.co/blog/2013/11/14/method-chaining-in-javascript.html</a:t>
            </a:r>
            <a:r>
              <a:rPr lang="en-GB" sz="2400" dirty="0" smtClean="0"/>
              <a:t> </a:t>
            </a:r>
          </a:p>
          <a:p>
            <a:endParaRPr lang="da-DK" sz="2400" dirty="0"/>
          </a:p>
          <a:p>
            <a:r>
              <a:rPr lang="da-DK" sz="2400" dirty="0" smtClean="0"/>
              <a:t>jQuery: nice summary of </a:t>
            </a:r>
            <a:r>
              <a:rPr lang="en-US" sz="2400" dirty="0"/>
              <a:t>selectors </a:t>
            </a:r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</a:t>
            </a:r>
            <a:r>
              <a:rPr lang="en-GB" sz="2400" dirty="0" smtClean="0">
                <a:hlinkClick r:id="rId4"/>
              </a:rPr>
              <a:t>www.w3schools.com/jquery/trysel.asp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815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The problem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Consider this simple page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>
                <a:solidFill>
                  <a:srgbClr val="FF0000"/>
                </a:solidFill>
              </a:rPr>
              <a:t>How can we: </a:t>
            </a:r>
          </a:p>
          <a:p>
            <a:pPr lvl="1"/>
            <a:r>
              <a:rPr lang="da-DK" dirty="0" smtClean="0"/>
              <a:t>change style to all &lt;li&gt; elements?</a:t>
            </a:r>
          </a:p>
          <a:p>
            <a:pPr lvl="1"/>
            <a:r>
              <a:rPr lang="da-DK" dirty="0"/>
              <a:t>s</a:t>
            </a:r>
            <a:r>
              <a:rPr lang="da-DK" dirty="0" smtClean="0"/>
              <a:t>elect all &lt;li&gt; elements and return them in a list/array?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1676400" cy="18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096000" y="5632406"/>
            <a:ext cx="2767408" cy="971550"/>
            <a:chOff x="685800" y="5817704"/>
            <a:chExt cx="2767408" cy="9715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817704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600200" y="6096000"/>
              <a:ext cx="1853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i="1" dirty="0" smtClean="0">
                  <a:solidFill>
                    <a:srgbClr val="FF0000"/>
                  </a:solidFill>
                </a:rPr>
                <a:t>Suggestions?</a:t>
              </a:r>
              <a:endParaRPr lang="en-GB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6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Enter 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Folder: </a:t>
            </a:r>
            <a:r>
              <a:rPr lang="en-GB" i="1" dirty="0" smtClean="0">
                <a:solidFill>
                  <a:schemeClr val="tx2"/>
                </a:solidFill>
              </a:rPr>
              <a:t>01_jQuery selectors</a:t>
            </a:r>
            <a:endParaRPr lang="da-DK" dirty="0">
              <a:solidFill>
                <a:schemeClr val="tx2"/>
              </a:solidFill>
            </a:endParaRPr>
          </a:p>
          <a:p>
            <a:r>
              <a:rPr lang="da-DK" b="1" dirty="0" smtClean="0"/>
              <a:t>Short and simple, but... </a:t>
            </a:r>
            <a:br>
              <a:rPr lang="da-DK" b="1" dirty="0" smtClean="0"/>
            </a:br>
            <a:r>
              <a:rPr lang="da-DK" b="1" dirty="0" smtClean="0">
                <a:solidFill>
                  <a:srgbClr val="0070C0"/>
                </a:solidFill>
              </a:rPr>
              <a:t>	How does jQuery do it?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To understand we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be able to go from (HTML) </a:t>
            </a:r>
            <a:r>
              <a:rPr lang="da-DK" b="1" dirty="0" smtClean="0"/>
              <a:t>text to 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/>
              <a:t>a</a:t>
            </a:r>
            <a:r>
              <a:rPr lang="da-DK" dirty="0" smtClean="0"/>
              <a:t>nd because a DOM is a </a:t>
            </a:r>
            <a:r>
              <a:rPr lang="da-DK" b="1" dirty="0" smtClean="0"/>
              <a:t>tree</a:t>
            </a:r>
            <a:r>
              <a:rPr lang="da-DK" dirty="0" smtClean="0"/>
              <a:t> data structure (a tree of objects) -&gt; define a tree as an ADT in 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be able to visit (or </a:t>
            </a:r>
            <a:r>
              <a:rPr lang="da-DK" b="1" dirty="0" smtClean="0"/>
              <a:t>traverse</a:t>
            </a:r>
            <a:r>
              <a:rPr lang="da-DK" dirty="0" smtClean="0"/>
              <a:t>) a tree</a:t>
            </a:r>
            <a:br>
              <a:rPr lang="da-DK" dirty="0" smtClean="0"/>
            </a:br>
            <a:r>
              <a:rPr lang="da-DK" dirty="0" smtClean="0"/>
              <a:t>... and </a:t>
            </a:r>
            <a:r>
              <a:rPr lang="da-DK" b="1" dirty="0" smtClean="0"/>
              <a:t>find data</a:t>
            </a:r>
            <a:r>
              <a:rPr lang="da-DK" dirty="0" smtClean="0"/>
              <a:t> inside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/>
              <a:t>s</a:t>
            </a:r>
            <a:r>
              <a:rPr lang="da-DK" dirty="0" smtClean="0"/>
              <a:t>hortly recall how the HTML DOM works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learn </a:t>
            </a:r>
            <a:r>
              <a:rPr lang="da-DK" b="1" dirty="0" smtClean="0"/>
              <a:t>some</a:t>
            </a:r>
            <a:r>
              <a:rPr lang="da-DK" dirty="0" smtClean="0"/>
              <a:t> of the </a:t>
            </a:r>
            <a:r>
              <a:rPr lang="da-DK" b="1" dirty="0" smtClean="0"/>
              <a:t>tricks</a:t>
            </a:r>
            <a:r>
              <a:rPr lang="da-DK" dirty="0" smtClean="0"/>
              <a:t> jQuery uses</a:t>
            </a:r>
            <a:endParaRPr lang="en-GB" dirty="0" smtClean="0"/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733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(1) From </a:t>
            </a:r>
            <a:r>
              <a:rPr lang="da-DK" dirty="0" smtClean="0"/>
              <a:t>text to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3000" b="1" dirty="0" smtClean="0"/>
              <a:t>Parsing</a:t>
            </a:r>
            <a:r>
              <a:rPr lang="da-DK" sz="3000" dirty="0" smtClean="0"/>
              <a:t>: a form of de-serialization (like in JSON)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sz="2000" dirty="0" smtClean="0"/>
              <a:t>For more </a:t>
            </a:r>
            <a:r>
              <a:rPr lang="da-DK" sz="2000" dirty="0"/>
              <a:t>info on </a:t>
            </a:r>
            <a:r>
              <a:rPr lang="da-DK" sz="2000" dirty="0" smtClean="0"/>
              <a:t>parsing ”</a:t>
            </a:r>
            <a:r>
              <a:rPr lang="en-US" sz="2000" b="1" dirty="0" smtClean="0"/>
              <a:t>Notes </a:t>
            </a:r>
            <a:r>
              <a:rPr lang="en-US" sz="2000" b="1" dirty="0"/>
              <a:t>on How Parsers and Compilers </a:t>
            </a:r>
            <a:r>
              <a:rPr lang="en-US" sz="2000" b="1" dirty="0" smtClean="0"/>
              <a:t>Work</a:t>
            </a:r>
            <a:r>
              <a:rPr lang="en-US" sz="2000" dirty="0" smtClean="0"/>
              <a:t>”</a:t>
            </a:r>
            <a:r>
              <a:rPr lang="da-DK" sz="2000" dirty="0" smtClean="0"/>
              <a:t>: </a:t>
            </a:r>
            <a:r>
              <a:rPr lang="da-DK" sz="2000" dirty="0" smtClean="0">
                <a:hlinkClick r:id="rId2"/>
              </a:rPr>
              <a:t>http</a:t>
            </a:r>
            <a:r>
              <a:rPr lang="da-DK" sz="2000" dirty="0">
                <a:hlinkClick r:id="rId2"/>
              </a:rPr>
              <a:t>://parsingintro.sourceforge.net</a:t>
            </a:r>
            <a:r>
              <a:rPr lang="da-DK" sz="2000" dirty="0" smtClean="0">
                <a:hlinkClick r:id="rId2"/>
              </a:rPr>
              <a:t>/</a:t>
            </a:r>
            <a:r>
              <a:rPr lang="da-DK" sz="2000" dirty="0" smtClean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819400"/>
            <a:ext cx="1676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text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410200" y="2819400"/>
            <a:ext cx="1828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Some data structure</a:t>
            </a:r>
            <a:endParaRPr lang="en-GB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000500" y="495300"/>
            <a:ext cx="12700" cy="4648200"/>
          </a:xfrm>
          <a:prstGeom prst="curvedConnector3">
            <a:avLst>
              <a:gd name="adj1" fmla="val 3469567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4"/>
            <a:endCxn id="4" idx="4"/>
          </p:cNvCxnSpPr>
          <p:nvPr/>
        </p:nvCxnSpPr>
        <p:spPr>
          <a:xfrm rot="5400000">
            <a:off x="4000500" y="1638300"/>
            <a:ext cx="12700" cy="4648200"/>
          </a:xfrm>
          <a:prstGeom prst="curvedConnector3">
            <a:avLst>
              <a:gd name="adj1" fmla="val 3573913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1400" y="2438400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parse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369734" y="3956049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</a:t>
            </a:r>
            <a:r>
              <a:rPr lang="da-DK" dirty="0" smtClean="0"/>
              <a:t>rint or save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4648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HTML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956550" y="46482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3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effect of parsing HTML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21797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505200" y="2133600"/>
            <a:ext cx="1828800" cy="175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PARSE</a:t>
            </a:r>
            <a:endParaRPr lang="en-GB" b="1" dirty="0"/>
          </a:p>
        </p:txBody>
      </p:sp>
      <p:sp>
        <p:nvSpPr>
          <p:cNvPr id="6" name="Oval 5"/>
          <p:cNvSpPr/>
          <p:nvPr/>
        </p:nvSpPr>
        <p:spPr>
          <a:xfrm>
            <a:off x="6629400" y="1600200"/>
            <a:ext cx="1066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html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7162800" y="2057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096000" y="2819400"/>
            <a:ext cx="2767408" cy="971550"/>
            <a:chOff x="685800" y="5817704"/>
            <a:chExt cx="2767408" cy="971550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817704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600200" y="6096000"/>
              <a:ext cx="1853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i="1" dirty="0" smtClean="0">
                  <a:solidFill>
                    <a:srgbClr val="FF0000"/>
                  </a:solidFill>
                </a:rPr>
                <a:t>Suggestions?</a:t>
              </a:r>
              <a:endParaRPr lang="en-GB" sz="2400" b="1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1600200" y="19050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effect of parsing HTML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21797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505200" y="2133600"/>
            <a:ext cx="1828800" cy="175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PARSE</a:t>
            </a:r>
            <a:endParaRPr lang="en-GB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1600200"/>
            <a:ext cx="3124200" cy="3733800"/>
            <a:chOff x="5562600" y="1600200"/>
            <a:chExt cx="3124200" cy="3733800"/>
          </a:xfrm>
        </p:grpSpPr>
        <p:sp>
          <p:nvSpPr>
            <p:cNvPr id="6" name="Oval 5"/>
            <p:cNvSpPr/>
            <p:nvPr/>
          </p:nvSpPr>
          <p:spPr>
            <a:xfrm>
              <a:off x="6629400" y="16002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html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629400" y="23622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body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5626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p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3914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ul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7162800" y="2057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7"/>
            </p:cNvCxnSpPr>
            <p:nvPr/>
          </p:nvCxnSpPr>
          <p:spPr>
            <a:xfrm flipH="1">
              <a:off x="6473171" y="2752445"/>
              <a:ext cx="312458" cy="362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5"/>
              <a:endCxn id="9" idx="0"/>
            </p:cNvCxnSpPr>
            <p:nvPr/>
          </p:nvCxnSpPr>
          <p:spPr>
            <a:xfrm>
              <a:off x="7539971" y="2752445"/>
              <a:ext cx="384829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0998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il</a:t>
              </a:r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0142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il</a:t>
              </a:r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928113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il</a:t>
              </a:r>
              <a:endParaRPr lang="en-GB" dirty="0"/>
            </a:p>
          </p:txBody>
        </p:sp>
        <p:cxnSp>
          <p:nvCxnSpPr>
            <p:cNvPr id="18" name="Straight Arrow Connector 17"/>
            <p:cNvCxnSpPr>
              <a:stCxn id="9" idx="4"/>
              <a:endCxn id="15" idx="0"/>
            </p:cNvCxnSpPr>
            <p:nvPr/>
          </p:nvCxnSpPr>
          <p:spPr>
            <a:xfrm flipH="1">
              <a:off x="6440815" y="3505200"/>
              <a:ext cx="14839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4"/>
              <a:endCxn id="16" idx="0"/>
            </p:cNvCxnSpPr>
            <p:nvPr/>
          </p:nvCxnSpPr>
          <p:spPr>
            <a:xfrm flipH="1">
              <a:off x="7355215" y="3505200"/>
              <a:ext cx="5695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4"/>
              <a:endCxn id="17" idx="0"/>
            </p:cNvCxnSpPr>
            <p:nvPr/>
          </p:nvCxnSpPr>
          <p:spPr>
            <a:xfrm>
              <a:off x="7924800" y="3505200"/>
              <a:ext cx="344299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715000" y="4800600"/>
              <a:ext cx="986771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t</a:t>
              </a:r>
              <a:r>
                <a:rPr lang="da-DK" dirty="0" smtClean="0"/>
                <a:t>ext</a:t>
              </a:r>
            </a:p>
            <a:p>
              <a:pPr algn="ctr"/>
              <a:r>
                <a:rPr lang="da-DK" dirty="0" smtClean="0"/>
                <a:t>”a”</a:t>
              </a:r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5629" y="4800600"/>
              <a:ext cx="946756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text</a:t>
              </a:r>
            </a:p>
            <a:p>
              <a:pPr algn="ctr"/>
              <a:r>
                <a:rPr lang="da-DK" dirty="0" smtClean="0"/>
                <a:t>”b”</a:t>
              </a:r>
              <a:endParaRPr lang="en-GB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809101" y="4800600"/>
              <a:ext cx="877699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text</a:t>
              </a:r>
            </a:p>
            <a:p>
              <a:pPr algn="ctr"/>
              <a:r>
                <a:rPr lang="da-DK" dirty="0" smtClean="0"/>
                <a:t>”c”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stCxn id="16" idx="4"/>
              <a:endCxn id="29" idx="0"/>
            </p:cNvCxnSpPr>
            <p:nvPr/>
          </p:nvCxnSpPr>
          <p:spPr>
            <a:xfrm flipH="1">
              <a:off x="7259007" y="4495800"/>
              <a:ext cx="9620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4"/>
              <a:endCxn id="28" idx="0"/>
            </p:cNvCxnSpPr>
            <p:nvPr/>
          </p:nvCxnSpPr>
          <p:spPr>
            <a:xfrm flipH="1">
              <a:off x="6208386" y="4495800"/>
              <a:ext cx="2324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4"/>
              <a:endCxn id="30" idx="0"/>
            </p:cNvCxnSpPr>
            <p:nvPr/>
          </p:nvCxnSpPr>
          <p:spPr>
            <a:xfrm flipH="1">
              <a:off x="8247951" y="4495800"/>
              <a:ext cx="2114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09601" y="4724400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How to represent </a:t>
            </a:r>
            <a:r>
              <a:rPr lang="da-DK" sz="2400" b="1" dirty="0" smtClean="0"/>
              <a:t>that </a:t>
            </a:r>
            <a:r>
              <a:rPr lang="da-DK" sz="2400" b="1" dirty="0"/>
              <a:t>tree </a:t>
            </a:r>
            <a:r>
              <a:rPr lang="da-DK" sz="2400" b="1" dirty="0" smtClean="0"/>
              <a:t>in </a:t>
            </a:r>
            <a:r>
              <a:rPr lang="da-DK" sz="2400" b="1" dirty="0"/>
              <a:t>Javascript?</a:t>
            </a:r>
            <a:endParaRPr lang="en-GB" sz="24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742122" y="5550932"/>
            <a:ext cx="2763078" cy="971550"/>
            <a:chOff x="690130" y="5665304"/>
            <a:chExt cx="2763078" cy="971550"/>
          </a:xfrm>
        </p:grpSpPr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30" y="5665304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1600200" y="6096000"/>
              <a:ext cx="1853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i="1" dirty="0" smtClean="0">
                  <a:solidFill>
                    <a:srgbClr val="FF0000"/>
                  </a:solidFill>
                </a:rPr>
                <a:t>Suggestions?</a:t>
              </a:r>
              <a:endParaRPr lang="en-GB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2703687" y="2743200"/>
            <a:ext cx="4315840" cy="2243235"/>
          </a:xfrm>
          <a:prstGeom prst="triangle">
            <a:avLst>
              <a:gd name="adj" fmla="val 494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(2) The tree ADT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DEF: </a:t>
            </a:r>
            <a:r>
              <a:rPr lang="en-US" sz="2400" dirty="0" smtClean="0"/>
              <a:t>“… a </a:t>
            </a:r>
            <a:r>
              <a:rPr lang="en-US" sz="2400" dirty="0"/>
              <a:t>tree has a </a:t>
            </a:r>
            <a:r>
              <a:rPr lang="en-US" sz="2400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children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children are themselves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trees</a:t>
            </a:r>
            <a:r>
              <a:rPr lang="en-US" sz="2400" dirty="0" smtClean="0"/>
              <a:t>…”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da-DK" sz="1800" b="1" dirty="0" smtClean="0"/>
              <a:t>Operations: </a:t>
            </a:r>
            <a:r>
              <a:rPr lang="da-DK" sz="1800" dirty="0" smtClean="0"/>
              <a:t>it should be possible to </a:t>
            </a:r>
            <a:r>
              <a:rPr lang="da-DK" sz="1800" u="sng" dirty="0" smtClean="0"/>
              <a:t>create an empty tree</a:t>
            </a:r>
            <a:r>
              <a:rPr lang="da-DK" sz="1800" dirty="0" smtClean="0"/>
              <a:t>, </a:t>
            </a:r>
            <a:r>
              <a:rPr lang="da-DK" sz="1800" b="1" dirty="0" smtClean="0"/>
              <a:t>add values</a:t>
            </a:r>
            <a:r>
              <a:rPr lang="da-DK" sz="1800" dirty="0" smtClean="0"/>
              <a:t> and </a:t>
            </a:r>
            <a:r>
              <a:rPr lang="da-DK" sz="1800" i="1" dirty="0" smtClean="0"/>
              <a:t>reach</a:t>
            </a:r>
            <a:r>
              <a:rPr lang="da-DK" sz="1800" dirty="0" smtClean="0"/>
              <a:t> </a:t>
            </a:r>
            <a:r>
              <a:rPr lang="da-DK" sz="1800" i="1" dirty="0" smtClean="0"/>
              <a:t>nodes</a:t>
            </a:r>
            <a:r>
              <a:rPr lang="da-DK" sz="1800" dirty="0" smtClean="0"/>
              <a:t> in the structure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i="1" dirty="0" smtClean="0"/>
              <a:t>Read more at </a:t>
            </a:r>
            <a:r>
              <a:rPr lang="en-GB" sz="1800" i="1" dirty="0" smtClean="0">
                <a:hlinkClick r:id="rId2"/>
              </a:rPr>
              <a:t>https</a:t>
            </a:r>
            <a:r>
              <a:rPr lang="en-GB" sz="1800" i="1" dirty="0">
                <a:hlinkClick r:id="rId2"/>
              </a:rPr>
              <a:t>://en.wikipedia.org/wiki/Tree_(data_structure</a:t>
            </a:r>
            <a:r>
              <a:rPr lang="en-GB" sz="1800" i="1" dirty="0" smtClean="0">
                <a:hlinkClick r:id="rId2"/>
              </a:rPr>
              <a:t>)</a:t>
            </a:r>
            <a:r>
              <a:rPr lang="en-GB" sz="1800" i="1" dirty="0" smtClean="0"/>
              <a:t> </a:t>
            </a:r>
            <a:endParaRPr lang="en-GB" sz="18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783219" y="2243235"/>
            <a:ext cx="2183364" cy="2743200"/>
            <a:chOff x="5715000" y="1600200"/>
            <a:chExt cx="2971800" cy="3733800"/>
          </a:xfrm>
        </p:grpSpPr>
        <p:sp>
          <p:nvSpPr>
            <p:cNvPr id="5" name="Oval 4"/>
            <p:cNvSpPr/>
            <p:nvPr/>
          </p:nvSpPr>
          <p:spPr>
            <a:xfrm>
              <a:off x="6629400" y="1600200"/>
              <a:ext cx="10668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html</a:t>
              </a:r>
              <a:endParaRPr lang="en-GB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23622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body</a:t>
              </a:r>
              <a:endParaRPr lang="en-GB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136684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p</a:t>
              </a:r>
              <a:endParaRPr lang="en-GB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03485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ul</a:t>
              </a:r>
              <a:endParaRPr lang="en-GB" sz="1200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7162800" y="2057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" idx="0"/>
            </p:cNvCxnSpPr>
            <p:nvPr/>
          </p:nvCxnSpPr>
          <p:spPr>
            <a:xfrm flipH="1">
              <a:off x="6670085" y="2752445"/>
              <a:ext cx="115545" cy="295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4"/>
              <a:endCxn id="8" idx="1"/>
            </p:cNvCxnSpPr>
            <p:nvPr/>
          </p:nvCxnSpPr>
          <p:spPr>
            <a:xfrm>
              <a:off x="7162800" y="2819400"/>
              <a:ext cx="196915" cy="295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998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il</a:t>
              </a:r>
              <a:endParaRPr lang="en-GB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142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il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928113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il</a:t>
              </a:r>
              <a:endParaRPr lang="en-GB" sz="1200" dirty="0"/>
            </a:p>
          </p:txBody>
        </p:sp>
        <p:cxnSp>
          <p:nvCxnSpPr>
            <p:cNvPr id="15" name="Straight Arrow Connector 14"/>
            <p:cNvCxnSpPr>
              <a:stCxn id="8" idx="4"/>
              <a:endCxn id="12" idx="0"/>
            </p:cNvCxnSpPr>
            <p:nvPr/>
          </p:nvCxnSpPr>
          <p:spPr>
            <a:xfrm flipH="1">
              <a:off x="6440815" y="3505200"/>
              <a:ext cx="129607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3" idx="0"/>
            </p:cNvCxnSpPr>
            <p:nvPr/>
          </p:nvCxnSpPr>
          <p:spPr>
            <a:xfrm flipH="1">
              <a:off x="7355215" y="3505200"/>
              <a:ext cx="38167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4"/>
              <a:endCxn id="14" idx="0"/>
            </p:cNvCxnSpPr>
            <p:nvPr/>
          </p:nvCxnSpPr>
          <p:spPr>
            <a:xfrm>
              <a:off x="7736885" y="3505200"/>
              <a:ext cx="532213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15000" y="4800600"/>
              <a:ext cx="986771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/>
                <a:t>t</a:t>
              </a:r>
              <a:r>
                <a:rPr lang="da-DK" sz="1200" dirty="0" smtClean="0"/>
                <a:t>ext</a:t>
              </a:r>
            </a:p>
            <a:p>
              <a:pPr algn="ctr"/>
              <a:r>
                <a:rPr lang="da-DK" sz="1200" dirty="0" smtClean="0"/>
                <a:t>”a”</a:t>
              </a:r>
              <a:endParaRPr lang="en-GB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85629" y="4800600"/>
              <a:ext cx="946756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text</a:t>
              </a:r>
            </a:p>
            <a:p>
              <a:pPr algn="ctr"/>
              <a:r>
                <a:rPr lang="da-DK" sz="1200" dirty="0" smtClean="0"/>
                <a:t>”b”</a:t>
              </a:r>
              <a:endParaRPr lang="en-GB" sz="1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809101" y="4800600"/>
              <a:ext cx="877699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text</a:t>
              </a:r>
            </a:p>
            <a:p>
              <a:pPr algn="ctr"/>
              <a:r>
                <a:rPr lang="da-DK" sz="1200" dirty="0" smtClean="0"/>
                <a:t>”c”</a:t>
              </a:r>
              <a:endParaRPr lang="en-GB" sz="1200" dirty="0"/>
            </a:p>
          </p:txBody>
        </p:sp>
        <p:cxnSp>
          <p:nvCxnSpPr>
            <p:cNvPr id="21" name="Straight Arrow Connector 20"/>
            <p:cNvCxnSpPr>
              <a:stCxn id="13" idx="4"/>
              <a:endCxn id="19" idx="0"/>
            </p:cNvCxnSpPr>
            <p:nvPr/>
          </p:nvCxnSpPr>
          <p:spPr>
            <a:xfrm flipH="1">
              <a:off x="7259007" y="4495800"/>
              <a:ext cx="9620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4"/>
              <a:endCxn id="18" idx="0"/>
            </p:cNvCxnSpPr>
            <p:nvPr/>
          </p:nvCxnSpPr>
          <p:spPr>
            <a:xfrm flipH="1">
              <a:off x="6208386" y="4495800"/>
              <a:ext cx="2324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4"/>
              <a:endCxn id="20" idx="0"/>
            </p:cNvCxnSpPr>
            <p:nvPr/>
          </p:nvCxnSpPr>
          <p:spPr>
            <a:xfrm flipH="1">
              <a:off x="8247951" y="4495800"/>
              <a:ext cx="2114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6" idx="3"/>
            <a:endCxn id="5" idx="2"/>
          </p:cNvCxnSpPr>
          <p:nvPr/>
        </p:nvCxnSpPr>
        <p:spPr>
          <a:xfrm flipV="1">
            <a:off x="2920251" y="2411186"/>
            <a:ext cx="1534772" cy="745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2971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aTree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57800" y="2209800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rgbClr val="92D050"/>
                </a:solidFill>
              </a:rPr>
              <a:t>v</a:t>
            </a:r>
            <a:r>
              <a:rPr lang="da-DK" b="1" dirty="0" smtClean="0">
                <a:solidFill>
                  <a:srgbClr val="92D050"/>
                </a:solidFill>
              </a:rPr>
              <a:t>alue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0160" y="2967140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</a:rPr>
              <a:t>hild is an entire tree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dirty="0" err="1" smtClean="0">
                <a:solidFill>
                  <a:srgbClr val="FF0000"/>
                </a:solidFill>
              </a:rPr>
              <a:t>What</a:t>
            </a:r>
            <a:r>
              <a:rPr lang="da-DK" b="1" dirty="0" smtClean="0">
                <a:solidFill>
                  <a:srgbClr val="FF0000"/>
                </a:solidFill>
              </a:rPr>
              <a:t> data to </a:t>
            </a:r>
            <a:r>
              <a:rPr lang="da-DK" b="1" u="sng" dirty="0" err="1" smtClean="0">
                <a:solidFill>
                  <a:srgbClr val="FF0000"/>
                </a:solidFill>
              </a:rPr>
              <a:t>represent</a:t>
            </a:r>
            <a:r>
              <a:rPr lang="da-DK" b="1" dirty="0" smtClean="0">
                <a:solidFill>
                  <a:srgbClr val="FF0000"/>
                </a:solidFill>
              </a:rPr>
              <a:t> the </a:t>
            </a:r>
            <a:r>
              <a:rPr lang="da-DK" b="1" dirty="0" err="1" smtClean="0">
                <a:solidFill>
                  <a:srgbClr val="FF0000"/>
                </a:solidFill>
              </a:rPr>
              <a:t>tree</a:t>
            </a:r>
            <a:r>
              <a:rPr lang="da-DK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In </a:t>
            </a:r>
            <a:r>
              <a:rPr lang="da-DK" dirty="0" err="1" smtClean="0">
                <a:solidFill>
                  <a:srgbClr val="FF0000"/>
                </a:solidFill>
              </a:rPr>
              <a:t>Javascript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we</a:t>
            </a:r>
            <a:r>
              <a:rPr lang="da-DK" dirty="0" smtClean="0">
                <a:solidFill>
                  <a:srgbClr val="FF0000"/>
                </a:solidFill>
              </a:rPr>
              <a:t> have </a:t>
            </a:r>
            <a:r>
              <a:rPr lang="da-DK" dirty="0" err="1" smtClean="0">
                <a:solidFill>
                  <a:srgbClr val="FF0000"/>
                </a:solidFill>
              </a:rPr>
              <a:t>numbers</a:t>
            </a:r>
            <a:r>
              <a:rPr lang="da-DK" dirty="0" smtClean="0">
                <a:solidFill>
                  <a:srgbClr val="FF0000"/>
                </a:solidFill>
              </a:rPr>
              <a:t>, </a:t>
            </a:r>
            <a:r>
              <a:rPr lang="da-DK" dirty="0" err="1" smtClean="0">
                <a:solidFill>
                  <a:srgbClr val="FF0000"/>
                </a:solidFill>
              </a:rPr>
              <a:t>strings</a:t>
            </a:r>
            <a:r>
              <a:rPr lang="da-DK" dirty="0" smtClean="0">
                <a:solidFill>
                  <a:srgbClr val="FF0000"/>
                </a:solidFill>
              </a:rPr>
              <a:t>, arrays, </a:t>
            </a:r>
            <a:r>
              <a:rPr lang="da-DK" dirty="0" err="1" smtClean="0">
                <a:solidFill>
                  <a:srgbClr val="FF0000"/>
                </a:solidFill>
              </a:rPr>
              <a:t>objects</a:t>
            </a:r>
            <a:r>
              <a:rPr lang="da-DK" dirty="0" smtClean="0">
                <a:solidFill>
                  <a:srgbClr val="FF0000"/>
                </a:solidFill>
              </a:rPr>
              <a:t>, …</a:t>
            </a:r>
            <a:br>
              <a:rPr lang="da-DK" dirty="0" smtClean="0">
                <a:solidFill>
                  <a:srgbClr val="FF0000"/>
                </a:solidFill>
              </a:rPr>
            </a:b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FF0000"/>
                </a:solidFill>
              </a:rPr>
              <a:t>How to </a:t>
            </a:r>
            <a:r>
              <a:rPr lang="da-DK" dirty="0" err="1" smtClean="0">
                <a:solidFill>
                  <a:srgbClr val="FF0000"/>
                </a:solidFill>
              </a:rPr>
              <a:t>represent</a:t>
            </a:r>
            <a:r>
              <a:rPr lang="da-DK" dirty="0" smtClean="0">
                <a:solidFill>
                  <a:srgbClr val="FF0000"/>
                </a:solidFill>
              </a:rPr>
              <a:t> a </a:t>
            </a:r>
            <a:r>
              <a:rPr lang="da-DK" b="1" dirty="0" smtClean="0">
                <a:solidFill>
                  <a:srgbClr val="FF0000"/>
                </a:solidFill>
              </a:rPr>
              <a:t>node</a:t>
            </a:r>
            <a:r>
              <a:rPr lang="da-DK" dirty="0" smtClean="0">
                <a:solidFill>
                  <a:srgbClr val="FF0000"/>
                </a:solidFill>
              </a:rPr>
              <a:t>?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How to </a:t>
            </a:r>
            <a:r>
              <a:rPr lang="da-DK" dirty="0" err="1" smtClean="0">
                <a:solidFill>
                  <a:srgbClr val="FF0000"/>
                </a:solidFill>
              </a:rPr>
              <a:t>represent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</a:rPr>
              <a:t>children</a:t>
            </a:r>
            <a:r>
              <a:rPr lang="da-DK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16595" y="2722266"/>
            <a:ext cx="1912776" cy="2286000"/>
            <a:chOff x="5562600" y="1600200"/>
            <a:chExt cx="3124200" cy="3733800"/>
          </a:xfrm>
        </p:grpSpPr>
        <p:sp>
          <p:nvSpPr>
            <p:cNvPr id="6" name="Oval 5"/>
            <p:cNvSpPr/>
            <p:nvPr/>
          </p:nvSpPr>
          <p:spPr>
            <a:xfrm>
              <a:off x="6629400" y="1600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html</a:t>
              </a:r>
              <a:endParaRPr lang="en-GB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629400" y="23622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body</a:t>
              </a:r>
              <a:endParaRPr lang="en-GB" sz="9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5626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p</a:t>
              </a:r>
              <a:endParaRPr lang="en-GB" sz="9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391400" y="3048000"/>
              <a:ext cx="1066800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ul</a:t>
              </a:r>
              <a:endParaRPr lang="en-GB" sz="900" dirty="0"/>
            </a:p>
          </p:txBody>
        </p: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7162800" y="2057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7"/>
            </p:cNvCxnSpPr>
            <p:nvPr/>
          </p:nvCxnSpPr>
          <p:spPr>
            <a:xfrm flipH="1">
              <a:off x="6473171" y="2752445"/>
              <a:ext cx="312458" cy="362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stCxn id="7" idx="5"/>
              <a:endCxn id="9" idx="0"/>
            </p:cNvCxnSpPr>
            <p:nvPr/>
          </p:nvCxnSpPr>
          <p:spPr>
            <a:xfrm>
              <a:off x="7539971" y="2752445"/>
              <a:ext cx="384829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0998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014229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928113" y="4038600"/>
              <a:ext cx="681971" cy="457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il</a:t>
              </a:r>
              <a:endParaRPr lang="en-GB" sz="900" dirty="0"/>
            </a:p>
          </p:txBody>
        </p:sp>
        <p:cxnSp>
          <p:nvCxnSpPr>
            <p:cNvPr id="16" name="Straight Arrow Connector 15"/>
            <p:cNvCxnSpPr>
              <a:stCxn id="9" idx="4"/>
              <a:endCxn id="13" idx="0"/>
            </p:cNvCxnSpPr>
            <p:nvPr/>
          </p:nvCxnSpPr>
          <p:spPr>
            <a:xfrm flipH="1">
              <a:off x="6440815" y="3505200"/>
              <a:ext cx="14839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>
              <a:stCxn id="9" idx="4"/>
              <a:endCxn id="14" idx="0"/>
            </p:cNvCxnSpPr>
            <p:nvPr/>
          </p:nvCxnSpPr>
          <p:spPr>
            <a:xfrm flipH="1">
              <a:off x="7355215" y="3505200"/>
              <a:ext cx="56958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9" idx="4"/>
              <a:endCxn id="15" idx="0"/>
            </p:cNvCxnSpPr>
            <p:nvPr/>
          </p:nvCxnSpPr>
          <p:spPr>
            <a:xfrm>
              <a:off x="7924800" y="3505200"/>
              <a:ext cx="344299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800600"/>
              <a:ext cx="986771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t</a:t>
              </a:r>
              <a:r>
                <a:rPr lang="da-DK" sz="900" dirty="0" smtClean="0"/>
                <a:t>ext</a:t>
              </a:r>
            </a:p>
            <a:p>
              <a:pPr algn="ctr"/>
              <a:r>
                <a:rPr lang="da-DK" sz="900" dirty="0" smtClean="0"/>
                <a:t>”a”</a:t>
              </a:r>
              <a:endParaRPr lang="en-GB" sz="9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85629" y="4800600"/>
              <a:ext cx="946756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”b”</a:t>
              </a:r>
              <a:endParaRPr lang="en-GB" sz="9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809101" y="4800600"/>
              <a:ext cx="877699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 smtClean="0"/>
                <a:t>text</a:t>
              </a:r>
            </a:p>
            <a:p>
              <a:pPr algn="ctr"/>
              <a:r>
                <a:rPr lang="da-DK" sz="900" dirty="0" smtClean="0"/>
                <a:t>”c”</a:t>
              </a:r>
              <a:endParaRPr lang="en-GB" sz="900" dirty="0"/>
            </a:p>
          </p:txBody>
        </p:sp>
        <p:cxnSp>
          <p:nvCxnSpPr>
            <p:cNvPr id="22" name="Straight Arrow Connector 21"/>
            <p:cNvCxnSpPr>
              <a:stCxn id="14" idx="4"/>
              <a:endCxn id="20" idx="0"/>
            </p:cNvCxnSpPr>
            <p:nvPr/>
          </p:nvCxnSpPr>
          <p:spPr>
            <a:xfrm flipH="1">
              <a:off x="7259007" y="4495800"/>
              <a:ext cx="9620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13" idx="4"/>
              <a:endCxn id="19" idx="0"/>
            </p:cNvCxnSpPr>
            <p:nvPr/>
          </p:nvCxnSpPr>
          <p:spPr>
            <a:xfrm flipH="1">
              <a:off x="6208386" y="4495800"/>
              <a:ext cx="2324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>
              <a:stCxn id="15" idx="4"/>
              <a:endCxn id="21" idx="0"/>
            </p:cNvCxnSpPr>
            <p:nvPr/>
          </p:nvCxnSpPr>
          <p:spPr>
            <a:xfrm flipH="1">
              <a:off x="8247951" y="4495800"/>
              <a:ext cx="2114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200400" y="5486400"/>
            <a:ext cx="2767408" cy="971550"/>
            <a:chOff x="685800" y="5817704"/>
            <a:chExt cx="2767408" cy="971550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817704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600200" y="6096000"/>
              <a:ext cx="1853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i="1" dirty="0" smtClean="0">
                  <a:solidFill>
                    <a:srgbClr val="FF0000"/>
                  </a:solidFill>
                </a:rPr>
                <a:t>Suggestions?</a:t>
              </a:r>
              <a:endParaRPr lang="en-GB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0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1039</Words>
  <Application>Microsoft Office PowerPoint</Application>
  <PresentationFormat>On-screen Show (4:3)</PresentationFormat>
  <Paragraphs>320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Distributed Programming Lecture 7b</vt:lpstr>
      <vt:lpstr>Topics</vt:lpstr>
      <vt:lpstr>The problem</vt:lpstr>
      <vt:lpstr>Enter jQuery</vt:lpstr>
      <vt:lpstr>(1) From text to DOM</vt:lpstr>
      <vt:lpstr>The effect of parsing HTML</vt:lpstr>
      <vt:lpstr>The effect of parsing HTML</vt:lpstr>
      <vt:lpstr>(2) The tree ADT</vt:lpstr>
      <vt:lpstr>What data to represent the tree?</vt:lpstr>
      <vt:lpstr>A tree in Javascript</vt:lpstr>
      <vt:lpstr>(3) Traversing trees</vt:lpstr>
      <vt:lpstr>(3) Traversing trees</vt:lpstr>
      <vt:lpstr>(3) Traversing trees</vt:lpstr>
      <vt:lpstr>Traversing trees</vt:lpstr>
      <vt:lpstr>Traversing trees</vt:lpstr>
      <vt:lpstr>Recursive functions (recap)</vt:lpstr>
      <vt:lpstr>Traversing trees</vt:lpstr>
      <vt:lpstr>Typical ways to traverse a tree</vt:lpstr>
      <vt:lpstr>(3) How to find an element in a tree? (AKA searching)</vt:lpstr>
      <vt:lpstr>(3) Searching</vt:lpstr>
      <vt:lpstr>So far...</vt:lpstr>
      <vt:lpstr>Task ”books”</vt:lpstr>
      <vt:lpstr>Portfolio</vt:lpstr>
      <vt:lpstr>For 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519</cp:revision>
  <dcterms:created xsi:type="dcterms:W3CDTF">2006-08-16T00:00:00Z</dcterms:created>
  <dcterms:modified xsi:type="dcterms:W3CDTF">2017-04-03T15:37:16Z</dcterms:modified>
</cp:coreProperties>
</file>