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85" r:id="rId5"/>
    <p:sldId id="265" r:id="rId6"/>
    <p:sldId id="286" r:id="rId7"/>
    <p:sldId id="270" r:id="rId8"/>
    <p:sldId id="269" r:id="rId9"/>
    <p:sldId id="272" r:id="rId10"/>
    <p:sldId id="281" r:id="rId11"/>
    <p:sldId id="271" r:id="rId12"/>
    <p:sldId id="273" r:id="rId13"/>
    <p:sldId id="274" r:id="rId14"/>
    <p:sldId id="279" r:id="rId15"/>
    <p:sldId id="275" r:id="rId16"/>
    <p:sldId id="282" r:id="rId17"/>
    <p:sldId id="266" r:id="rId18"/>
    <p:sldId id="268" r:id="rId19"/>
    <p:sldId id="276" r:id="rId20"/>
    <p:sldId id="280" r:id="rId21"/>
    <p:sldId id="28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38" autoAdjust="0"/>
  </p:normalViewPr>
  <p:slideViewPr>
    <p:cSldViewPr>
      <p:cViewPr varScale="1">
        <p:scale>
          <a:sx n="74" d="100"/>
          <a:sy n="74" d="100"/>
        </p:scale>
        <p:origin x="-117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1F358-398D-4E86-AE44-05CA6C5E1307}" type="datetimeFigureOut">
              <a:rPr lang="en-GB" smtClean="0"/>
              <a:t>24/04/2017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B0C10-5B73-4221-B4AF-B3F6BB97F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962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FF0000"/>
                </a:solidFill>
              </a:rPr>
              <a:t>What type of data</a:t>
            </a:r>
            <a:r>
              <a:rPr lang="da-DK" baseline="0" dirty="0" smtClean="0">
                <a:solidFill>
                  <a:srgbClr val="FF0000"/>
                </a:solidFill>
              </a:rPr>
              <a:t> </a:t>
            </a:r>
            <a:r>
              <a:rPr lang="da-DK" dirty="0" smtClean="0">
                <a:solidFill>
                  <a:srgbClr val="FF0000"/>
                </a:solidFill>
              </a:rPr>
              <a:t>is returned by anonimous</a:t>
            </a:r>
            <a:r>
              <a:rPr lang="da-DK" baseline="0" dirty="0" smtClean="0">
                <a:solidFill>
                  <a:srgbClr val="FF0000"/>
                </a:solidFill>
              </a:rPr>
              <a:t> function passed to .not?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B0C10-5B73-4221-B4AF-B3F6BB97FAC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228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Try this line:</a:t>
            </a:r>
            <a:br>
              <a:rPr lang="da-DK" dirty="0" smtClean="0"/>
            </a:br>
            <a:r>
              <a:rPr lang="da-DK" dirty="0" smtClean="0"/>
              <a:t>   for (var i=0;i&lt;10;i++){ console.log( i , i % 4</a:t>
            </a:r>
            <a:r>
              <a:rPr lang="da-DK" baseline="0" dirty="0" smtClean="0"/>
              <a:t>); }</a:t>
            </a:r>
            <a:r>
              <a:rPr lang="da-DK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B0C10-5B73-4221-B4AF-B3F6BB97FAC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067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>
                <a:solidFill>
                  <a:srgbClr val="FF0000"/>
                </a:solidFill>
              </a:rPr>
              <a:t>What type of data</a:t>
            </a:r>
            <a:r>
              <a:rPr lang="da-DK" baseline="0" dirty="0" smtClean="0">
                <a:solidFill>
                  <a:srgbClr val="FF0000"/>
                </a:solidFill>
              </a:rPr>
              <a:t> </a:t>
            </a:r>
            <a:r>
              <a:rPr lang="da-DK" dirty="0" smtClean="0">
                <a:solidFill>
                  <a:srgbClr val="FF0000"/>
                </a:solidFill>
              </a:rPr>
              <a:t>is returned by the   group</a:t>
            </a:r>
            <a:r>
              <a:rPr lang="da-DK" baseline="0" dirty="0" smtClean="0">
                <a:solidFill>
                  <a:srgbClr val="FF0000"/>
                </a:solidFill>
              </a:rPr>
              <a:t>    function?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 smtClean="0">
                <a:solidFill>
                  <a:srgbClr val="FF0000"/>
                </a:solidFill>
              </a:rPr>
              <a:t>Or: what type of data is required by the   filter    function to work?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B0C10-5B73-4221-B4AF-B3F6BB97FAC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870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 smtClean="0">
                <a:solidFill>
                  <a:srgbClr val="FF0000"/>
                </a:solidFill>
              </a:rPr>
              <a:t>What is the effect of    filter    in the first line of the page?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B0C10-5B73-4221-B4AF-B3F6BB97FAC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25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Old versions of jQuery =&gt; addSelf</a:t>
            </a:r>
            <a:endParaRPr lang="en-GB" dirty="0" smtClean="0"/>
          </a:p>
          <a:p>
            <a:r>
              <a:rPr lang="da-DK" dirty="0" smtClean="0"/>
              <a:t>Deprecated, so now it is called:</a:t>
            </a:r>
            <a:r>
              <a:rPr lang="da-DK" baseline="0" dirty="0" smtClean="0"/>
              <a:t> addBack</a:t>
            </a:r>
          </a:p>
          <a:p>
            <a:endParaRPr lang="da-DK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 smtClean="0"/>
              <a:t>From: </a:t>
            </a:r>
            <a:r>
              <a:rPr lang="da-DK" b="1" dirty="0" smtClean="0"/>
              <a:t>listing 9.12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a-DK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“.</a:t>
            </a:r>
            <a:r>
              <a:rPr lang="en-US" dirty="0" err="1" smtClean="0"/>
              <a:t>nextAll</a:t>
            </a:r>
            <a:r>
              <a:rPr lang="en-US" dirty="0" smtClean="0"/>
              <a:t>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Get all following siblings of each element in the set of matched elements…”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B0C10-5B73-4221-B4AF-B3F6BB97FAC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846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“.</a:t>
            </a:r>
            <a:r>
              <a:rPr lang="en-US" dirty="0" err="1" smtClean="0"/>
              <a:t>addBack</a:t>
            </a:r>
            <a:r>
              <a:rPr lang="en-US" dirty="0" smtClean="0"/>
              <a:t>()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the previous set of elements on the stack to the current set…”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B0C10-5B73-4221-B4AF-B3F6BB97FAC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590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eck-mckye.com/blog/2014/08/using-jsperf-a-how-to-guide/" TargetMode="External"/><Relationship Id="rId2" Type="http://schemas.openxmlformats.org/officeDocument/2006/relationships/hyperlink" Target="http://jsperf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sperf.com/rm-demo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i-programmer.info/programming/javascript/1674-javascript-data-structures-stacks-queues-and-deque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010892/storing-objects-in-html5-localstorage" TargetMode="External"/><Relationship Id="rId2" Type="http://schemas.openxmlformats.org/officeDocument/2006/relationships/hyperlink" Target="https://www.w3schools.com/html/html5_webstorage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Assertion_(software_development)" TargetMode="External"/><Relationship Id="rId4" Type="http://schemas.openxmlformats.org/officeDocument/2006/relationships/hyperlink" Target="http://eloquentjavascript.net/08_error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Dweb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Lecture 9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ANVA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9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mage result for &quot;and now for something completely differen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846" y="2305051"/>
            <a:ext cx="3279908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62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Writing a custom selector plugin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One way to </a:t>
            </a:r>
            <a:r>
              <a:rPr lang="en-US" sz="2000" b="1" dirty="0"/>
              <a:t>improve legibility </a:t>
            </a:r>
            <a:r>
              <a:rPr lang="en-US" sz="2000" dirty="0"/>
              <a:t>is to </a:t>
            </a:r>
            <a:r>
              <a:rPr lang="en-US" sz="2000" dirty="0">
                <a:solidFill>
                  <a:srgbClr val="0070C0"/>
                </a:solidFill>
              </a:rPr>
              <a:t>encapsulate code snippets in </a:t>
            </a:r>
            <a:r>
              <a:rPr lang="en-US" sz="2000" dirty="0" smtClean="0">
                <a:solidFill>
                  <a:srgbClr val="0070C0"/>
                </a:solidFill>
              </a:rPr>
              <a:t>reusable </a:t>
            </a:r>
            <a:r>
              <a:rPr lang="en-GB" sz="2000" dirty="0" smtClean="0">
                <a:solidFill>
                  <a:srgbClr val="0070C0"/>
                </a:solidFill>
              </a:rPr>
              <a:t>components</a:t>
            </a:r>
            <a:r>
              <a:rPr lang="en-GB" sz="2000" dirty="0" smtClean="0"/>
              <a:t> -&gt; </a:t>
            </a:r>
            <a:r>
              <a:rPr lang="en-GB" sz="2000" dirty="0"/>
              <a:t>by creating </a:t>
            </a:r>
            <a:r>
              <a:rPr lang="en-GB" sz="2000" u="sng" dirty="0" smtClean="0"/>
              <a:t>functions</a:t>
            </a:r>
            <a:r>
              <a:rPr lang="en-GB" sz="2000" dirty="0" smtClean="0"/>
              <a:t> (as we just did)</a:t>
            </a:r>
          </a:p>
          <a:p>
            <a:r>
              <a:rPr lang="da-DK" sz="2000" dirty="0" smtClean="0">
                <a:solidFill>
                  <a:schemeClr val="accent6">
                    <a:lumMod val="75000"/>
                  </a:schemeClr>
                </a:solidFill>
              </a:rPr>
              <a:t>Another approach is to </a:t>
            </a:r>
            <a:r>
              <a:rPr lang="da-DK" sz="2000" b="1" dirty="0" smtClean="0">
                <a:solidFill>
                  <a:schemeClr val="accent6">
                    <a:lumMod val="75000"/>
                  </a:schemeClr>
                </a:solidFill>
              </a:rPr>
              <a:t>define plugins</a:t>
            </a:r>
          </a:p>
          <a:p>
            <a:pPr lvl="1"/>
            <a:r>
              <a:rPr lang="en-US" sz="1600" dirty="0" smtClean="0"/>
              <a:t>easiest type </a:t>
            </a:r>
            <a:r>
              <a:rPr lang="en-US" sz="1600" dirty="0"/>
              <a:t>of </a:t>
            </a:r>
            <a:r>
              <a:rPr lang="en-US" sz="1600" u="sng" dirty="0"/>
              <a:t>selector expression</a:t>
            </a:r>
            <a:r>
              <a:rPr lang="en-US" sz="1600" dirty="0"/>
              <a:t> </a:t>
            </a:r>
            <a:r>
              <a:rPr lang="en-US" sz="1600" dirty="0" smtClean="0"/>
              <a:t>we can add </a:t>
            </a:r>
            <a:r>
              <a:rPr lang="en-US" sz="1600" dirty="0"/>
              <a:t>is a </a:t>
            </a:r>
            <a:r>
              <a:rPr lang="en-US" sz="1600" i="1" dirty="0" smtClean="0"/>
              <a:t>pseudo-class</a:t>
            </a:r>
            <a:r>
              <a:rPr lang="en-US" sz="1600" dirty="0" smtClean="0"/>
              <a:t> (i.e. expressions </a:t>
            </a:r>
            <a:r>
              <a:rPr lang="en-US" sz="1600" dirty="0"/>
              <a:t>that start with a </a:t>
            </a:r>
            <a:r>
              <a:rPr lang="en-US" sz="1600" dirty="0" smtClean="0"/>
              <a:t>colon) -&gt; like </a:t>
            </a:r>
            <a:r>
              <a:rPr lang="en-GB" sz="1600" i="1" dirty="0"/>
              <a:t>:nth-child()</a:t>
            </a:r>
            <a:endParaRPr lang="en-US" sz="1600" i="1" dirty="0" smtClean="0"/>
          </a:p>
          <a:p>
            <a:pPr lvl="1"/>
            <a:r>
              <a:rPr lang="en-US" sz="1600" b="1" dirty="0" smtClean="0"/>
              <a:t>example: </a:t>
            </a:r>
            <a:r>
              <a:rPr lang="en-US" sz="1600" dirty="0"/>
              <a:t>a </a:t>
            </a:r>
            <a:r>
              <a:rPr lang="en-US" sz="1600" dirty="0" smtClean="0"/>
              <a:t>custom pseudo-class called</a:t>
            </a:r>
            <a:r>
              <a:rPr lang="en-US" sz="1600" b="1" dirty="0" smtClean="0"/>
              <a:t> :group() </a:t>
            </a:r>
            <a:r>
              <a:rPr lang="en-US" sz="1600" dirty="0" smtClean="0"/>
              <a:t>-&gt; page 250</a:t>
            </a:r>
            <a:endParaRPr lang="en-GB" sz="1600" dirty="0" smtClean="0"/>
          </a:p>
          <a:p>
            <a:endParaRPr lang="en-GB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1066800" y="3505200"/>
            <a:ext cx="6516493" cy="3372098"/>
            <a:chOff x="1066800" y="3581400"/>
            <a:chExt cx="6516493" cy="3372098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3581400"/>
              <a:ext cx="5791200" cy="2750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>
              <a:off x="2362200" y="4343400"/>
              <a:ext cx="4038600" cy="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Down Arrow 6"/>
            <p:cNvSpPr/>
            <p:nvPr/>
          </p:nvSpPr>
          <p:spPr>
            <a:xfrm rot="19302447">
              <a:off x="6973693" y="4155041"/>
              <a:ext cx="609600" cy="2798457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Rectangle 3"/>
          <p:cNvSpPr/>
          <p:nvPr/>
        </p:nvSpPr>
        <p:spPr>
          <a:xfrm>
            <a:off x="805542" y="6400800"/>
            <a:ext cx="6934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600" dirty="0" err="1" smtClean="0">
                <a:solidFill>
                  <a:schemeClr val="accent6">
                    <a:lumMod val="75000"/>
                  </a:schemeClr>
                </a:solidFill>
              </a:rPr>
              <a:t>Use</a:t>
            </a:r>
            <a:r>
              <a:rPr lang="da-DK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a-DK" sz="1600" b="1" dirty="0" err="1" smtClean="0">
                <a:solidFill>
                  <a:schemeClr val="accent6">
                    <a:lumMod val="75000"/>
                  </a:schemeClr>
                </a:solidFill>
              </a:rPr>
              <a:t>group</a:t>
            </a:r>
            <a:r>
              <a:rPr lang="da-DK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a-DK" sz="1600" dirty="0" err="1" smtClean="0">
                <a:solidFill>
                  <a:schemeClr val="accent6">
                    <a:lumMod val="75000"/>
                  </a:schemeClr>
                </a:solidFill>
              </a:rPr>
              <a:t>like</a:t>
            </a:r>
            <a:r>
              <a:rPr lang="da-DK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a-DK" sz="1600" dirty="0" err="1" smtClean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da-DK" sz="1600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da-DK" sz="1400" dirty="0" smtClean="0">
                <a:solidFill>
                  <a:schemeClr val="accent6">
                    <a:lumMod val="75000"/>
                  </a:schemeClr>
                </a:solidFill>
                <a:latin typeface="Lucida Console" pitchFamily="49" charset="0"/>
              </a:rPr>
              <a:t> </a:t>
            </a:r>
            <a:r>
              <a:rPr lang="da-DK" sz="1400" dirty="0" smtClean="0">
                <a:latin typeface="Lucida Console" pitchFamily="49" charset="0"/>
              </a:rPr>
              <a:t>$(‘</a:t>
            </a:r>
            <a:r>
              <a:rPr lang="da-DK" sz="1400" dirty="0">
                <a:latin typeface="Lucida Console" pitchFamily="49" charset="0"/>
              </a:rPr>
              <a:t>tr’).filter( ‘:</a:t>
            </a:r>
            <a:r>
              <a:rPr lang="da-DK" sz="1400" dirty="0" err="1">
                <a:latin typeface="Lucida Console" pitchFamily="49" charset="0"/>
              </a:rPr>
              <a:t>group</a:t>
            </a:r>
            <a:r>
              <a:rPr lang="da-DK" sz="1400" dirty="0">
                <a:latin typeface="Lucida Console" pitchFamily="49" charset="0"/>
              </a:rPr>
              <a:t>(2)’ ).</a:t>
            </a:r>
            <a:r>
              <a:rPr lang="da-DK" sz="1400" dirty="0" err="1">
                <a:latin typeface="Lucida Console" pitchFamily="49" charset="0"/>
              </a:rPr>
              <a:t>addClass</a:t>
            </a:r>
            <a:r>
              <a:rPr lang="da-DK" sz="1400" dirty="0">
                <a:latin typeface="Lucida Console" pitchFamily="49" charset="0"/>
              </a:rPr>
              <a:t>(‘alt’);</a:t>
            </a:r>
          </a:p>
        </p:txBody>
      </p:sp>
    </p:spTree>
    <p:extLst>
      <p:ext uri="{BB962C8B-B14F-4D97-AF65-F5344CB8AC3E}">
        <p14:creationId xmlns:p14="http://schemas.microsoft.com/office/powerpoint/2010/main" val="3258962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The four </a:t>
            </a:r>
            <a:r>
              <a:rPr lang="en-US" dirty="0">
                <a:solidFill>
                  <a:srgbClr val="92D050"/>
                </a:solidFill>
              </a:rPr>
              <a:t>parameters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The function </a:t>
            </a:r>
            <a:r>
              <a:rPr lang="en-US" sz="1600" dirty="0" smtClean="0"/>
              <a:t>is </a:t>
            </a:r>
            <a:r>
              <a:rPr lang="en-US" sz="1600" dirty="0"/>
              <a:t>passed four parameters: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dirty="0" smtClean="0"/>
              <a:t>element</a:t>
            </a:r>
            <a:r>
              <a:rPr lang="en-US" sz="1600" b="1" dirty="0"/>
              <a:t>: </a:t>
            </a:r>
            <a:r>
              <a:rPr lang="en-US" sz="1600" dirty="0"/>
              <a:t>The DOM element under consideration. </a:t>
            </a: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b="1" dirty="0" smtClean="0"/>
              <a:t>index</a:t>
            </a:r>
            <a:r>
              <a:rPr lang="en-US" sz="1600" b="1" dirty="0"/>
              <a:t>: </a:t>
            </a:r>
            <a:r>
              <a:rPr lang="en-US" sz="1600" dirty="0"/>
              <a:t>The index of the DOM element within the result set</a:t>
            </a:r>
            <a:r>
              <a:rPr lang="en-US" sz="16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dirty="0" smtClean="0"/>
              <a:t>matches</a:t>
            </a:r>
            <a:r>
              <a:rPr lang="en-US" sz="1600" b="1" dirty="0"/>
              <a:t>: </a:t>
            </a:r>
            <a:r>
              <a:rPr lang="en-US" sz="1600" dirty="0"/>
              <a:t>An array containing the result of the regular expression that </a:t>
            </a:r>
            <a:r>
              <a:rPr lang="en-US" sz="1600" dirty="0" smtClean="0"/>
              <a:t>was used </a:t>
            </a:r>
            <a:r>
              <a:rPr lang="en-US" sz="1600" dirty="0"/>
              <a:t>to parse this selector. </a:t>
            </a:r>
            <a:r>
              <a:rPr lang="en-US" sz="1600" b="1" dirty="0"/>
              <a:t>Typically, matches[3] is the only relevant item </a:t>
            </a:r>
            <a:r>
              <a:rPr lang="en-US" sz="1600" b="1" dirty="0" smtClean="0"/>
              <a:t>in the </a:t>
            </a:r>
            <a:r>
              <a:rPr lang="en-US" sz="1600" b="1" dirty="0"/>
              <a:t>array</a:t>
            </a:r>
            <a:r>
              <a:rPr lang="en-US" sz="1600" dirty="0"/>
              <a:t>;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solidFill>
                  <a:schemeClr val="tx2"/>
                </a:solidFill>
              </a:rPr>
              <a:t>in </a:t>
            </a:r>
            <a:r>
              <a:rPr lang="en-US" sz="1600" dirty="0">
                <a:solidFill>
                  <a:schemeClr val="tx2"/>
                </a:solidFill>
              </a:rPr>
              <a:t>a selector of the form </a:t>
            </a:r>
            <a:r>
              <a:rPr lang="en-US" sz="1600" b="1" dirty="0">
                <a:solidFill>
                  <a:schemeClr val="tx2"/>
                </a:solidFill>
              </a:rPr>
              <a:t>:a(b)</a:t>
            </a:r>
            <a:r>
              <a:rPr lang="en-US" sz="1600" dirty="0">
                <a:solidFill>
                  <a:schemeClr val="tx2"/>
                </a:solidFill>
              </a:rPr>
              <a:t>, the matches[3] item contains </a:t>
            </a:r>
            <a:r>
              <a:rPr lang="en-US" sz="1600" b="1" dirty="0">
                <a:solidFill>
                  <a:schemeClr val="tx2"/>
                </a:solidFill>
              </a:rPr>
              <a:t>b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smtClean="0">
                <a:solidFill>
                  <a:schemeClr val="tx2"/>
                </a:solidFill>
              </a:rPr>
              <a:t>the text </a:t>
            </a:r>
            <a:r>
              <a:rPr lang="en-US" sz="1600" dirty="0">
                <a:solidFill>
                  <a:schemeClr val="tx2"/>
                </a:solidFill>
              </a:rPr>
              <a:t>within the parentheses.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dirty="0" smtClean="0"/>
              <a:t>set</a:t>
            </a:r>
            <a:r>
              <a:rPr lang="en-US" sz="1600" b="1" dirty="0"/>
              <a:t>: </a:t>
            </a:r>
            <a:r>
              <a:rPr lang="en-US" sz="1600" dirty="0"/>
              <a:t>The entire set of DOM elements matched up to this point. </a:t>
            </a:r>
            <a:r>
              <a:rPr lang="en-US" sz="1600" dirty="0" smtClean="0"/>
              <a:t>This parameter </a:t>
            </a:r>
            <a:r>
              <a:rPr lang="en-US" sz="1600" dirty="0"/>
              <a:t>is rarely </a:t>
            </a:r>
            <a:r>
              <a:rPr lang="en-US" sz="1600" dirty="0" smtClean="0"/>
              <a:t>used.</a:t>
            </a:r>
            <a:endParaRPr lang="en-GB" sz="1600" dirty="0"/>
          </a:p>
        </p:txBody>
      </p:sp>
      <p:grpSp>
        <p:nvGrpSpPr>
          <p:cNvPr id="6" name="Group 5"/>
          <p:cNvGrpSpPr/>
          <p:nvPr/>
        </p:nvGrpSpPr>
        <p:grpSpPr>
          <a:xfrm>
            <a:off x="1828800" y="3955096"/>
            <a:ext cx="6812904" cy="2750504"/>
            <a:chOff x="1981200" y="4107496"/>
            <a:chExt cx="6812904" cy="2750504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4107496"/>
              <a:ext cx="5791200" cy="2750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>
              <a:off x="4787348" y="5131904"/>
              <a:ext cx="990600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7620000" y="5482748"/>
              <a:ext cx="11741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:group( </a:t>
              </a:r>
              <a:r>
                <a:rPr lang="en-US" dirty="0" smtClean="0">
                  <a:solidFill>
                    <a:srgbClr val="00B0F0"/>
                  </a:solidFill>
                </a:rPr>
                <a:t>4</a:t>
              </a:r>
              <a:r>
                <a:rPr lang="en-US" b="1" dirty="0" smtClean="0">
                  <a:solidFill>
                    <a:schemeClr val="tx2"/>
                  </a:solidFill>
                </a:rPr>
                <a:t> )</a:t>
              </a:r>
              <a:endParaRPr lang="en-GB" b="1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5867400" y="5229186"/>
              <a:ext cx="1828800" cy="409614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574594" y="5338050"/>
            <a:ext cx="1023127" cy="699620"/>
            <a:chOff x="7574594" y="5338050"/>
            <a:chExt cx="1023127" cy="699620"/>
          </a:xfrm>
        </p:grpSpPr>
        <p:sp>
          <p:nvSpPr>
            <p:cNvPr id="10" name="Rectangle 9"/>
            <p:cNvSpPr/>
            <p:nvPr/>
          </p:nvSpPr>
          <p:spPr>
            <a:xfrm>
              <a:off x="7574594" y="5338050"/>
              <a:ext cx="629570" cy="377515"/>
            </a:xfrm>
            <a:prstGeom prst="rect">
              <a:avLst/>
            </a:prstGeom>
            <a:solidFill>
              <a:srgbClr val="00CCFF">
                <a:alpha val="20000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172785" y="5338050"/>
              <a:ext cx="133324" cy="483383"/>
            </a:xfrm>
            <a:prstGeom prst="rect">
              <a:avLst/>
            </a:prstGeom>
            <a:solidFill>
              <a:srgbClr val="00CCFF">
                <a:alpha val="3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278031" y="5338050"/>
              <a:ext cx="203660" cy="614728"/>
            </a:xfrm>
            <a:prstGeom prst="rect">
              <a:avLst/>
            </a:prstGeom>
            <a:solidFill>
              <a:srgbClr val="00CCFF">
                <a:alpha val="40000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464397" y="5338050"/>
              <a:ext cx="133324" cy="699620"/>
            </a:xfrm>
            <a:prstGeom prst="rect">
              <a:avLst/>
            </a:prstGeom>
            <a:solidFill>
              <a:srgbClr val="00CCFF">
                <a:alpha val="3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97356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smtClean="0">
                <a:solidFill>
                  <a:srgbClr val="FF0000"/>
                </a:solidFill>
              </a:rPr>
              <a:t>Task 2: </a:t>
            </a:r>
            <a:r>
              <a:rPr lang="da-DK" dirty="0" smtClean="0">
                <a:solidFill>
                  <a:srgbClr val="FF0000"/>
                </a:solidFill>
              </a:rPr>
              <a:t>OK, but what does it do??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800" b="1" dirty="0" smtClean="0">
                <a:solidFill>
                  <a:srgbClr val="00B050"/>
                </a:solidFill>
                <a:latin typeface="+mj-lt"/>
              </a:rPr>
              <a:t>Example: </a:t>
            </a:r>
            <a:r>
              <a:rPr lang="da-DK" sz="1800" dirty="0" smtClean="0">
                <a:solidFill>
                  <a:srgbClr val="00B050"/>
                </a:solidFill>
                <a:latin typeface="Lucida Console" pitchFamily="49" charset="0"/>
              </a:rPr>
              <a:t>$(‘tr’).filter( ‘:group(2)’ ).addClass(‘alt’);</a:t>
            </a:r>
          </a:p>
          <a:p>
            <a:pPr marL="0" indent="0">
              <a:buNone/>
            </a:pPr>
            <a:r>
              <a:rPr lang="da-DK" sz="1800" dirty="0" smtClean="0">
                <a:latin typeface="Lucida Console" pitchFamily="49" charset="0"/>
              </a:rPr>
              <a:t>Change the code in </a:t>
            </a:r>
            <a:r>
              <a:rPr lang="da-DK" sz="1800" b="1" dirty="0" smtClean="0">
                <a:latin typeface="Lucida Console" pitchFamily="49" charset="0"/>
              </a:rPr>
              <a:t>9.9.js</a:t>
            </a:r>
            <a:r>
              <a:rPr lang="da-DK" sz="1800" dirty="0" smtClean="0">
                <a:latin typeface="Lucida Console" pitchFamily="49" charset="0"/>
              </a:rPr>
              <a:t> to test the following:</a:t>
            </a:r>
          </a:p>
          <a:p>
            <a:r>
              <a:rPr lang="da-DK" sz="2400" dirty="0" smtClean="0">
                <a:solidFill>
                  <a:srgbClr val="FF0000"/>
                </a:solidFill>
              </a:rPr>
              <a:t>what is the effect of </a:t>
            </a:r>
            <a:r>
              <a:rPr lang="da-DK" sz="2400" b="1" dirty="0" smtClean="0">
                <a:solidFill>
                  <a:srgbClr val="FF0000"/>
                </a:solidFill>
              </a:rPr>
              <a:t>:group(2) </a:t>
            </a:r>
            <a:r>
              <a:rPr lang="da-DK" sz="2400" dirty="0" smtClean="0">
                <a:solidFill>
                  <a:srgbClr val="FF0000"/>
                </a:solidFill>
              </a:rPr>
              <a:t>?</a:t>
            </a:r>
          </a:p>
          <a:p>
            <a:r>
              <a:rPr lang="da-DK" sz="2400" dirty="0" smtClean="0">
                <a:solidFill>
                  <a:srgbClr val="FF0000"/>
                </a:solidFill>
              </a:rPr>
              <a:t>and what does  </a:t>
            </a:r>
            <a:r>
              <a:rPr lang="da-DK" sz="2400" b="1" dirty="0">
                <a:solidFill>
                  <a:srgbClr val="FF0000"/>
                </a:solidFill>
              </a:rPr>
              <a:t>:</a:t>
            </a:r>
            <a:r>
              <a:rPr lang="da-DK" sz="2400" b="1" dirty="0" smtClean="0">
                <a:solidFill>
                  <a:srgbClr val="FF0000"/>
                </a:solidFill>
              </a:rPr>
              <a:t>group(5)  </a:t>
            </a:r>
            <a:r>
              <a:rPr lang="da-DK" sz="2400" dirty="0" smtClean="0">
                <a:solidFill>
                  <a:srgbClr val="FF0000"/>
                </a:solidFill>
              </a:rPr>
              <a:t>do?</a:t>
            </a:r>
            <a:endParaRPr lang="en-GB" sz="2400" dirty="0">
              <a:solidFill>
                <a:srgbClr val="FF0000"/>
              </a:solidFill>
            </a:endParaRP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10000"/>
            <a:ext cx="5791200" cy="2750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0313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Let’s test </a:t>
            </a:r>
            <a:r>
              <a:rPr lang="da-DK" u="sng" dirty="0" smtClean="0"/>
              <a:t>:group()</a:t>
            </a:r>
            <a:endParaRPr lang="en-GB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Look at </a:t>
            </a:r>
            <a:r>
              <a:rPr lang="da-DK" dirty="0">
                <a:solidFill>
                  <a:schemeClr val="tx2"/>
                </a:solidFill>
              </a:rPr>
              <a:t>01b </a:t>
            </a:r>
            <a:r>
              <a:rPr lang="da-DK" dirty="0" smtClean="0">
                <a:solidFill>
                  <a:schemeClr val="tx2"/>
                </a:solidFill>
              </a:rPr>
              <a:t>plugins/group.html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11978" y="2492829"/>
            <a:ext cx="2608022" cy="34163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u="sng" dirty="0" err="1" smtClean="0"/>
              <a:t>Example</a:t>
            </a:r>
            <a:r>
              <a:rPr lang="da-DK" dirty="0" smtClean="0"/>
              <a:t> </a:t>
            </a:r>
            <a:r>
              <a:rPr lang="da-DK" b="1" dirty="0" err="1" smtClean="0"/>
              <a:t>num</a:t>
            </a:r>
            <a:r>
              <a:rPr lang="da-DK" b="1" dirty="0" smtClean="0"/>
              <a:t> = </a:t>
            </a:r>
            <a:r>
              <a:rPr lang="da-DK" dirty="0"/>
              <a:t>3</a:t>
            </a:r>
            <a:r>
              <a:rPr lang="da-DK" b="1" dirty="0" smtClean="0"/>
              <a:t/>
            </a:r>
            <a:br>
              <a:rPr lang="da-DK" b="1" dirty="0" smtClean="0"/>
            </a:br>
            <a:endParaRPr lang="da-DK" b="1" dirty="0" smtClean="0"/>
          </a:p>
          <a:p>
            <a:r>
              <a:rPr lang="da-DK" b="1" dirty="0" err="1" smtClean="0"/>
              <a:t>index</a:t>
            </a:r>
            <a:r>
              <a:rPr lang="da-DK" b="1" dirty="0" smtClean="0"/>
              <a:t>	</a:t>
            </a:r>
            <a:r>
              <a:rPr lang="da-DK" b="1" dirty="0" err="1" smtClean="0"/>
              <a:t>index</a:t>
            </a:r>
            <a:r>
              <a:rPr lang="da-DK" b="1" dirty="0" smtClean="0"/>
              <a:t>%(</a:t>
            </a:r>
            <a:r>
              <a:rPr lang="da-DK" b="1" dirty="0" err="1" smtClean="0"/>
              <a:t>num</a:t>
            </a:r>
            <a:r>
              <a:rPr lang="da-DK" b="1" dirty="0" smtClean="0"/>
              <a:t>*2)</a:t>
            </a:r>
          </a:p>
          <a:p>
            <a:r>
              <a:rPr lang="da-DK" dirty="0" smtClean="0"/>
              <a:t>0	0  &lt;</a:t>
            </a:r>
            <a:r>
              <a:rPr lang="da-DK" dirty="0" err="1" smtClean="0"/>
              <a:t>num</a:t>
            </a:r>
            <a:r>
              <a:rPr lang="da-DK" dirty="0" smtClean="0"/>
              <a:t> =&gt; T</a:t>
            </a:r>
          </a:p>
          <a:p>
            <a:r>
              <a:rPr lang="da-DK" dirty="0" smtClean="0">
                <a:solidFill>
                  <a:schemeClr val="accent1"/>
                </a:solidFill>
              </a:rPr>
              <a:t>1	1  &lt;</a:t>
            </a:r>
            <a:r>
              <a:rPr lang="da-DK" dirty="0" err="1" smtClean="0">
                <a:solidFill>
                  <a:schemeClr val="accent1"/>
                </a:solidFill>
              </a:rPr>
              <a:t>num</a:t>
            </a:r>
            <a:r>
              <a:rPr lang="da-DK" dirty="0" smtClean="0">
                <a:solidFill>
                  <a:schemeClr val="accent1"/>
                </a:solidFill>
              </a:rPr>
              <a:t> </a:t>
            </a:r>
            <a:r>
              <a:rPr lang="da-DK" dirty="0">
                <a:solidFill>
                  <a:schemeClr val="accent1"/>
                </a:solidFill>
              </a:rPr>
              <a:t>=&gt; </a:t>
            </a:r>
            <a:r>
              <a:rPr lang="da-DK" dirty="0" smtClean="0">
                <a:solidFill>
                  <a:schemeClr val="accent1"/>
                </a:solidFill>
              </a:rPr>
              <a:t>T</a:t>
            </a:r>
          </a:p>
          <a:p>
            <a:r>
              <a:rPr lang="da-DK" dirty="0" smtClean="0"/>
              <a:t>2	2  &lt;</a:t>
            </a:r>
            <a:r>
              <a:rPr lang="da-DK" dirty="0" err="1" smtClean="0"/>
              <a:t>num</a:t>
            </a:r>
            <a:r>
              <a:rPr lang="da-DK" dirty="0" smtClean="0"/>
              <a:t> </a:t>
            </a:r>
            <a:r>
              <a:rPr lang="da-DK" dirty="0"/>
              <a:t>=&gt; </a:t>
            </a:r>
            <a:r>
              <a:rPr lang="da-DK" dirty="0" smtClean="0"/>
              <a:t>T</a:t>
            </a:r>
            <a:br>
              <a:rPr lang="da-DK" dirty="0" smtClean="0"/>
            </a:br>
            <a:r>
              <a:rPr lang="da-DK" dirty="0" smtClean="0">
                <a:solidFill>
                  <a:schemeClr val="accent1"/>
                </a:solidFill>
              </a:rPr>
              <a:t>3	3  &lt;</a:t>
            </a:r>
            <a:r>
              <a:rPr lang="da-DK" dirty="0" err="1" smtClean="0">
                <a:solidFill>
                  <a:schemeClr val="accent1"/>
                </a:solidFill>
              </a:rPr>
              <a:t>num</a:t>
            </a:r>
            <a:r>
              <a:rPr lang="da-DK" dirty="0" smtClean="0">
                <a:solidFill>
                  <a:schemeClr val="accent1"/>
                </a:solidFill>
              </a:rPr>
              <a:t> </a:t>
            </a:r>
            <a:r>
              <a:rPr lang="da-DK" dirty="0">
                <a:solidFill>
                  <a:schemeClr val="accent1"/>
                </a:solidFill>
              </a:rPr>
              <a:t>=&gt; </a:t>
            </a:r>
            <a:r>
              <a:rPr lang="da-DK" dirty="0" smtClean="0">
                <a:solidFill>
                  <a:schemeClr val="accent1"/>
                </a:solidFill>
              </a:rPr>
              <a:t>F</a:t>
            </a:r>
            <a:br>
              <a:rPr lang="da-DK" dirty="0" smtClean="0">
                <a:solidFill>
                  <a:schemeClr val="accent1"/>
                </a:solidFill>
              </a:rPr>
            </a:br>
            <a:r>
              <a:rPr lang="da-DK" dirty="0" smtClean="0"/>
              <a:t>4	4  &lt;</a:t>
            </a:r>
            <a:r>
              <a:rPr lang="da-DK" dirty="0" err="1" smtClean="0"/>
              <a:t>num</a:t>
            </a:r>
            <a:r>
              <a:rPr lang="da-DK" dirty="0" smtClean="0"/>
              <a:t> </a:t>
            </a:r>
            <a:r>
              <a:rPr lang="da-DK" dirty="0"/>
              <a:t>=&gt; </a:t>
            </a:r>
            <a:r>
              <a:rPr lang="da-DK" dirty="0" smtClean="0"/>
              <a:t>F</a:t>
            </a:r>
          </a:p>
          <a:p>
            <a:r>
              <a:rPr lang="da-DK" dirty="0" smtClean="0">
                <a:solidFill>
                  <a:schemeClr val="accent1"/>
                </a:solidFill>
              </a:rPr>
              <a:t>5	5  &lt;</a:t>
            </a:r>
            <a:r>
              <a:rPr lang="da-DK" dirty="0" err="1" smtClean="0">
                <a:solidFill>
                  <a:schemeClr val="accent1"/>
                </a:solidFill>
              </a:rPr>
              <a:t>num</a:t>
            </a:r>
            <a:r>
              <a:rPr lang="da-DK" dirty="0" smtClean="0">
                <a:solidFill>
                  <a:schemeClr val="accent1"/>
                </a:solidFill>
              </a:rPr>
              <a:t> </a:t>
            </a:r>
            <a:r>
              <a:rPr lang="da-DK" dirty="0">
                <a:solidFill>
                  <a:schemeClr val="accent1"/>
                </a:solidFill>
              </a:rPr>
              <a:t>=&gt; </a:t>
            </a:r>
            <a:r>
              <a:rPr lang="da-DK" dirty="0" smtClean="0">
                <a:solidFill>
                  <a:schemeClr val="accent1"/>
                </a:solidFill>
              </a:rPr>
              <a:t>F</a:t>
            </a:r>
            <a:br>
              <a:rPr lang="da-DK" dirty="0" smtClean="0">
                <a:solidFill>
                  <a:schemeClr val="accent1"/>
                </a:solidFill>
              </a:rPr>
            </a:br>
            <a:r>
              <a:rPr lang="da-DK" dirty="0" smtClean="0"/>
              <a:t>6</a:t>
            </a:r>
            <a:r>
              <a:rPr lang="da-DK" dirty="0"/>
              <a:t>	0  &lt;</a:t>
            </a:r>
            <a:r>
              <a:rPr lang="da-DK" dirty="0" err="1"/>
              <a:t>num</a:t>
            </a:r>
            <a:r>
              <a:rPr lang="da-DK" dirty="0"/>
              <a:t> =&gt; </a:t>
            </a:r>
            <a:r>
              <a:rPr lang="da-DK" dirty="0" smtClean="0"/>
              <a:t>T</a:t>
            </a:r>
            <a:br>
              <a:rPr lang="da-DK" dirty="0" smtClean="0"/>
            </a:br>
            <a:r>
              <a:rPr lang="da-DK" dirty="0" smtClean="0">
                <a:solidFill>
                  <a:schemeClr val="accent1"/>
                </a:solidFill>
              </a:rPr>
              <a:t>7 </a:t>
            </a:r>
            <a:r>
              <a:rPr lang="da-DK" dirty="0">
                <a:solidFill>
                  <a:schemeClr val="accent1"/>
                </a:solidFill>
              </a:rPr>
              <a:t>	1  &lt;</a:t>
            </a:r>
            <a:r>
              <a:rPr lang="da-DK" dirty="0" err="1">
                <a:solidFill>
                  <a:schemeClr val="accent1"/>
                </a:solidFill>
              </a:rPr>
              <a:t>num</a:t>
            </a:r>
            <a:r>
              <a:rPr lang="da-DK" dirty="0">
                <a:solidFill>
                  <a:schemeClr val="accent1"/>
                </a:solidFill>
              </a:rPr>
              <a:t> =&gt; </a:t>
            </a:r>
            <a:r>
              <a:rPr lang="da-DK" dirty="0" smtClean="0">
                <a:solidFill>
                  <a:schemeClr val="accent1"/>
                </a:solidFill>
              </a:rPr>
              <a:t>T</a:t>
            </a:r>
            <a:endParaRPr lang="da-DK" dirty="0" smtClean="0"/>
          </a:p>
          <a:p>
            <a:r>
              <a:rPr lang="da-DK" dirty="0" smtClean="0"/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2481944"/>
            <a:ext cx="2608022" cy="34163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u="sng" dirty="0" err="1" smtClean="0"/>
              <a:t>Example</a:t>
            </a:r>
            <a:r>
              <a:rPr lang="da-DK" dirty="0" smtClean="0"/>
              <a:t> </a:t>
            </a:r>
            <a:r>
              <a:rPr lang="da-DK" b="1" dirty="0" err="1" smtClean="0"/>
              <a:t>num</a:t>
            </a:r>
            <a:r>
              <a:rPr lang="da-DK" b="1" dirty="0" smtClean="0"/>
              <a:t> = </a:t>
            </a:r>
            <a:r>
              <a:rPr lang="da-DK" dirty="0" smtClean="0"/>
              <a:t>2</a:t>
            </a:r>
            <a:r>
              <a:rPr lang="da-DK" b="1" dirty="0" smtClean="0"/>
              <a:t/>
            </a:r>
            <a:br>
              <a:rPr lang="da-DK" b="1" dirty="0" smtClean="0"/>
            </a:br>
            <a:endParaRPr lang="da-DK" b="1" dirty="0" smtClean="0"/>
          </a:p>
          <a:p>
            <a:r>
              <a:rPr lang="da-DK" b="1" dirty="0" err="1" smtClean="0"/>
              <a:t>index</a:t>
            </a:r>
            <a:r>
              <a:rPr lang="da-DK" b="1" dirty="0" smtClean="0"/>
              <a:t>	</a:t>
            </a:r>
            <a:r>
              <a:rPr lang="da-DK" b="1" dirty="0" err="1" smtClean="0"/>
              <a:t>index</a:t>
            </a:r>
            <a:r>
              <a:rPr lang="da-DK" b="1" dirty="0" smtClean="0"/>
              <a:t>%(</a:t>
            </a:r>
            <a:r>
              <a:rPr lang="da-DK" b="1" dirty="0" err="1" smtClean="0"/>
              <a:t>num</a:t>
            </a:r>
            <a:r>
              <a:rPr lang="da-DK" b="1" dirty="0" smtClean="0"/>
              <a:t>*2)</a:t>
            </a:r>
          </a:p>
          <a:p>
            <a:r>
              <a:rPr lang="da-DK" dirty="0" smtClean="0"/>
              <a:t>0	0  &lt;</a:t>
            </a:r>
            <a:r>
              <a:rPr lang="da-DK" dirty="0" err="1" smtClean="0"/>
              <a:t>num</a:t>
            </a:r>
            <a:r>
              <a:rPr lang="da-DK" dirty="0" smtClean="0"/>
              <a:t> =&gt; T</a:t>
            </a:r>
          </a:p>
          <a:p>
            <a:r>
              <a:rPr lang="da-DK" dirty="0" smtClean="0">
                <a:solidFill>
                  <a:schemeClr val="accent1"/>
                </a:solidFill>
              </a:rPr>
              <a:t>1	1  &lt;</a:t>
            </a:r>
            <a:r>
              <a:rPr lang="da-DK" dirty="0" err="1" smtClean="0">
                <a:solidFill>
                  <a:schemeClr val="accent1"/>
                </a:solidFill>
              </a:rPr>
              <a:t>num</a:t>
            </a:r>
            <a:r>
              <a:rPr lang="da-DK" dirty="0" smtClean="0">
                <a:solidFill>
                  <a:schemeClr val="accent1"/>
                </a:solidFill>
              </a:rPr>
              <a:t> </a:t>
            </a:r>
            <a:r>
              <a:rPr lang="da-DK" dirty="0">
                <a:solidFill>
                  <a:schemeClr val="accent1"/>
                </a:solidFill>
              </a:rPr>
              <a:t>=&gt; </a:t>
            </a:r>
            <a:r>
              <a:rPr lang="da-DK" dirty="0" smtClean="0">
                <a:solidFill>
                  <a:schemeClr val="accent1"/>
                </a:solidFill>
              </a:rPr>
              <a:t>T</a:t>
            </a:r>
          </a:p>
          <a:p>
            <a:r>
              <a:rPr lang="da-DK" dirty="0" smtClean="0"/>
              <a:t>2	2  &lt;</a:t>
            </a:r>
            <a:r>
              <a:rPr lang="da-DK" dirty="0" err="1" smtClean="0"/>
              <a:t>num</a:t>
            </a:r>
            <a:r>
              <a:rPr lang="da-DK" dirty="0" smtClean="0"/>
              <a:t> </a:t>
            </a:r>
            <a:r>
              <a:rPr lang="da-DK" dirty="0"/>
              <a:t>=&gt; </a:t>
            </a:r>
            <a:r>
              <a:rPr lang="da-DK" dirty="0" smtClean="0"/>
              <a:t>F</a:t>
            </a:r>
            <a:br>
              <a:rPr lang="da-DK" dirty="0" smtClean="0"/>
            </a:br>
            <a:r>
              <a:rPr lang="da-DK" dirty="0" smtClean="0">
                <a:solidFill>
                  <a:schemeClr val="accent1"/>
                </a:solidFill>
              </a:rPr>
              <a:t>3	3  &lt;</a:t>
            </a:r>
            <a:r>
              <a:rPr lang="da-DK" dirty="0" err="1" smtClean="0">
                <a:solidFill>
                  <a:schemeClr val="accent1"/>
                </a:solidFill>
              </a:rPr>
              <a:t>num</a:t>
            </a:r>
            <a:r>
              <a:rPr lang="da-DK" dirty="0" smtClean="0">
                <a:solidFill>
                  <a:schemeClr val="accent1"/>
                </a:solidFill>
              </a:rPr>
              <a:t> </a:t>
            </a:r>
            <a:r>
              <a:rPr lang="da-DK" dirty="0">
                <a:solidFill>
                  <a:schemeClr val="accent1"/>
                </a:solidFill>
              </a:rPr>
              <a:t>=&gt; </a:t>
            </a:r>
            <a:r>
              <a:rPr lang="da-DK" dirty="0" smtClean="0">
                <a:solidFill>
                  <a:schemeClr val="accent1"/>
                </a:solidFill>
              </a:rPr>
              <a:t>F</a:t>
            </a:r>
            <a:br>
              <a:rPr lang="da-DK" dirty="0" smtClean="0">
                <a:solidFill>
                  <a:schemeClr val="accent1"/>
                </a:solidFill>
              </a:rPr>
            </a:br>
            <a:r>
              <a:rPr lang="da-DK" dirty="0" smtClean="0"/>
              <a:t>4	0  &lt;</a:t>
            </a:r>
            <a:r>
              <a:rPr lang="da-DK" dirty="0" err="1" smtClean="0"/>
              <a:t>num</a:t>
            </a:r>
            <a:r>
              <a:rPr lang="da-DK" dirty="0" smtClean="0"/>
              <a:t> </a:t>
            </a:r>
            <a:r>
              <a:rPr lang="da-DK" dirty="0"/>
              <a:t>=&gt; </a:t>
            </a:r>
            <a:r>
              <a:rPr lang="da-DK" dirty="0" smtClean="0"/>
              <a:t>T</a:t>
            </a:r>
          </a:p>
          <a:p>
            <a:r>
              <a:rPr lang="da-DK" dirty="0" smtClean="0">
                <a:solidFill>
                  <a:schemeClr val="accent1"/>
                </a:solidFill>
              </a:rPr>
              <a:t>5	1  &lt;</a:t>
            </a:r>
            <a:r>
              <a:rPr lang="da-DK" dirty="0" err="1" smtClean="0">
                <a:solidFill>
                  <a:schemeClr val="accent1"/>
                </a:solidFill>
              </a:rPr>
              <a:t>num</a:t>
            </a:r>
            <a:r>
              <a:rPr lang="da-DK" dirty="0" smtClean="0">
                <a:solidFill>
                  <a:schemeClr val="accent1"/>
                </a:solidFill>
              </a:rPr>
              <a:t> </a:t>
            </a:r>
            <a:r>
              <a:rPr lang="da-DK" dirty="0">
                <a:solidFill>
                  <a:schemeClr val="accent1"/>
                </a:solidFill>
              </a:rPr>
              <a:t>=&gt; </a:t>
            </a:r>
            <a:r>
              <a:rPr lang="da-DK" dirty="0" smtClean="0">
                <a:solidFill>
                  <a:schemeClr val="accent1"/>
                </a:solidFill>
              </a:rPr>
              <a:t>T</a:t>
            </a:r>
            <a:br>
              <a:rPr lang="da-DK" dirty="0" smtClean="0">
                <a:solidFill>
                  <a:schemeClr val="accent1"/>
                </a:solidFill>
              </a:rPr>
            </a:br>
            <a:r>
              <a:rPr lang="da-DK" dirty="0" smtClean="0"/>
              <a:t>6</a:t>
            </a:r>
            <a:r>
              <a:rPr lang="da-DK" dirty="0"/>
              <a:t>	</a:t>
            </a:r>
            <a:r>
              <a:rPr lang="da-DK" dirty="0" smtClean="0"/>
              <a:t>2  </a:t>
            </a:r>
            <a:r>
              <a:rPr lang="da-DK" dirty="0"/>
              <a:t>&lt;</a:t>
            </a:r>
            <a:r>
              <a:rPr lang="da-DK" dirty="0" err="1"/>
              <a:t>num</a:t>
            </a:r>
            <a:r>
              <a:rPr lang="da-DK" dirty="0"/>
              <a:t> =&gt; </a:t>
            </a:r>
            <a:r>
              <a:rPr lang="da-DK" dirty="0" smtClean="0"/>
              <a:t>F</a:t>
            </a:r>
            <a:br>
              <a:rPr lang="da-DK" dirty="0" smtClean="0"/>
            </a:br>
            <a:r>
              <a:rPr lang="da-DK" dirty="0" smtClean="0">
                <a:solidFill>
                  <a:schemeClr val="accent1"/>
                </a:solidFill>
              </a:rPr>
              <a:t>7 </a:t>
            </a:r>
            <a:r>
              <a:rPr lang="da-DK" dirty="0">
                <a:solidFill>
                  <a:schemeClr val="accent1"/>
                </a:solidFill>
              </a:rPr>
              <a:t>	</a:t>
            </a:r>
            <a:r>
              <a:rPr lang="da-DK" dirty="0" smtClean="0">
                <a:solidFill>
                  <a:schemeClr val="accent1"/>
                </a:solidFill>
              </a:rPr>
              <a:t>3  </a:t>
            </a:r>
            <a:r>
              <a:rPr lang="da-DK" dirty="0">
                <a:solidFill>
                  <a:schemeClr val="accent1"/>
                </a:solidFill>
              </a:rPr>
              <a:t>&lt;</a:t>
            </a:r>
            <a:r>
              <a:rPr lang="da-DK" dirty="0" err="1">
                <a:solidFill>
                  <a:schemeClr val="accent1"/>
                </a:solidFill>
              </a:rPr>
              <a:t>num</a:t>
            </a:r>
            <a:r>
              <a:rPr lang="da-DK" dirty="0">
                <a:solidFill>
                  <a:schemeClr val="accent1"/>
                </a:solidFill>
              </a:rPr>
              <a:t> =&gt; </a:t>
            </a:r>
            <a:r>
              <a:rPr lang="da-DK" dirty="0" smtClean="0">
                <a:solidFill>
                  <a:schemeClr val="accent1"/>
                </a:solidFill>
              </a:rPr>
              <a:t>F</a:t>
            </a:r>
            <a:endParaRPr lang="da-DK" dirty="0" smtClean="0"/>
          </a:p>
          <a:p>
            <a:r>
              <a:rPr lang="da-DK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57000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Performance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Risk: </a:t>
            </a:r>
            <a:r>
              <a:rPr lang="en-US" sz="2800" b="1" dirty="0" smtClean="0"/>
              <a:t>premature </a:t>
            </a:r>
            <a:r>
              <a:rPr lang="en-US" sz="2800" b="1" dirty="0"/>
              <a:t>optimization </a:t>
            </a:r>
            <a:r>
              <a:rPr lang="en-US" sz="2800" dirty="0"/>
              <a:t>and </a:t>
            </a:r>
            <a:r>
              <a:rPr lang="en-US" sz="2800" b="1" dirty="0" smtClean="0"/>
              <a:t>micro-optimization</a:t>
            </a:r>
            <a:r>
              <a:rPr lang="en-US" sz="2800" dirty="0"/>
              <a:t> </a:t>
            </a:r>
            <a:r>
              <a:rPr lang="en-US" sz="2800" dirty="0" smtClean="0"/>
              <a:t>-&gt; spending hours </a:t>
            </a:r>
            <a:r>
              <a:rPr lang="en-US" sz="2800" dirty="0"/>
              <a:t>tweaking </a:t>
            </a:r>
            <a:r>
              <a:rPr lang="en-US" sz="2800" dirty="0" smtClean="0"/>
              <a:t>code </a:t>
            </a:r>
            <a:r>
              <a:rPr lang="en-US" sz="2800" dirty="0"/>
              <a:t>to shave </a:t>
            </a:r>
            <a:r>
              <a:rPr lang="en-US" sz="2800" dirty="0" smtClean="0"/>
              <a:t>milliseconds off </a:t>
            </a:r>
            <a:r>
              <a:rPr lang="en-US" sz="2800" dirty="0"/>
              <a:t>of their JavaScript execution times </a:t>
            </a:r>
            <a:r>
              <a:rPr lang="en-US" sz="2800" dirty="0" smtClean="0"/>
              <a:t>when:</a:t>
            </a:r>
          </a:p>
          <a:p>
            <a:pPr lvl="1"/>
            <a:r>
              <a:rPr lang="en-US" sz="2400" dirty="0" smtClean="0"/>
              <a:t>there </a:t>
            </a:r>
            <a:r>
              <a:rPr lang="en-US" sz="2400" dirty="0"/>
              <a:t>was no noticeable performance </a:t>
            </a:r>
            <a:r>
              <a:rPr lang="en-US" sz="2400" dirty="0" smtClean="0"/>
              <a:t>lag in </a:t>
            </a:r>
            <a:r>
              <a:rPr lang="en-US" sz="2400" dirty="0"/>
              <a:t>the first </a:t>
            </a:r>
            <a:r>
              <a:rPr lang="en-US" sz="2400" dirty="0" smtClean="0"/>
              <a:t>place</a:t>
            </a:r>
          </a:p>
          <a:p>
            <a:pPr lvl="1"/>
            <a:r>
              <a:rPr lang="en-US" sz="2400" dirty="0" smtClean="0"/>
              <a:t>and the </a:t>
            </a:r>
            <a:r>
              <a:rPr lang="en-US" sz="2400" dirty="0"/>
              <a:t>performance boost is barely </a:t>
            </a:r>
            <a:r>
              <a:rPr lang="en-US" sz="2400" dirty="0" smtClean="0"/>
              <a:t>perceptible</a:t>
            </a:r>
            <a:endParaRPr lang="en-US" sz="2400" dirty="0"/>
          </a:p>
          <a:p>
            <a:r>
              <a:rPr lang="en-US" sz="2800" dirty="0" smtClean="0"/>
              <a:t>Difficult to assess performance: </a:t>
            </a:r>
          </a:p>
          <a:p>
            <a:pPr marL="457200" lvl="1" indent="0">
              <a:buNone/>
            </a:pPr>
            <a:r>
              <a:rPr lang="en-US" sz="2400" dirty="0" smtClean="0"/>
              <a:t>better use benchmarking </a:t>
            </a:r>
            <a:r>
              <a:rPr lang="en-US" sz="2400" dirty="0"/>
              <a:t>sites like </a:t>
            </a:r>
            <a:r>
              <a:rPr lang="en-US" sz="2400" dirty="0">
                <a:hlinkClick r:id="rId2"/>
              </a:rPr>
              <a:t>http://jsperf.com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b="1" dirty="0" smtClean="0"/>
              <a:t>example</a:t>
            </a:r>
            <a:r>
              <a:rPr lang="en-US" sz="2400" b="1" dirty="0"/>
              <a:t>: </a:t>
            </a:r>
            <a:r>
              <a:rPr lang="en-US" sz="2400" dirty="0">
                <a:hlinkClick r:id="rId3"/>
              </a:rPr>
              <a:t>http://www.breck-mckye.com/blog/2014/08/using-jsperf-a-how-to-guide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</a:t>
            </a:r>
          </a:p>
          <a:p>
            <a:pPr marL="457200" lvl="1" indent="0">
              <a:buNone/>
            </a:pPr>
            <a:r>
              <a:rPr lang="en-US" sz="2400" dirty="0" smtClean="0"/>
              <a:t>… and a </a:t>
            </a:r>
            <a:r>
              <a:rPr lang="en-US" sz="2400" b="1" dirty="0" smtClean="0"/>
              <a:t>demo </a:t>
            </a:r>
            <a:r>
              <a:rPr lang="en-US" sz="2400" dirty="0" smtClean="0"/>
              <a:t>here: </a:t>
            </a:r>
            <a:r>
              <a:rPr lang="en-US" sz="2400" dirty="0" smtClean="0">
                <a:hlinkClick r:id="rId4"/>
              </a:rPr>
              <a:t>https</a:t>
            </a:r>
            <a:r>
              <a:rPr lang="en-US" sz="2400" dirty="0">
                <a:hlinkClick r:id="rId4"/>
              </a:rPr>
              <a:t>://</a:t>
            </a:r>
            <a:r>
              <a:rPr lang="en-US" sz="2400" dirty="0" smtClean="0">
                <a:hlinkClick r:id="rId4"/>
              </a:rPr>
              <a:t>jsperf.com/rm-demo</a:t>
            </a:r>
            <a:r>
              <a:rPr lang="en-US" sz="2400" dirty="0" smtClean="0"/>
              <a:t> </a:t>
            </a: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280900" y="13252"/>
            <a:ext cx="179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Page 252 and 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0524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05000"/>
            <a:ext cx="3352800" cy="4145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385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303" y="5105400"/>
            <a:ext cx="6051097" cy="788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Traversal </a:t>
            </a:r>
            <a:r>
              <a:rPr lang="da-DK" dirty="0" err="1" smtClean="0">
                <a:solidFill>
                  <a:schemeClr val="tx2"/>
                </a:solidFill>
              </a:rPr>
              <a:t>methods</a:t>
            </a:r>
            <a:r>
              <a:rPr lang="da-DK" dirty="0" smtClean="0">
                <a:solidFill>
                  <a:schemeClr val="tx2"/>
                </a:solidFill>
              </a:rPr>
              <a:t/>
            </a:r>
            <a:br>
              <a:rPr lang="da-DK" dirty="0" smtClean="0">
                <a:solidFill>
                  <a:schemeClr val="tx2"/>
                </a:solidFill>
              </a:rPr>
            </a:br>
            <a:r>
              <a:rPr lang="da-DK" sz="2700" dirty="0" smtClean="0"/>
              <a:t>and </a:t>
            </a:r>
            <a:r>
              <a:rPr lang="en-GB" sz="2700" b="1" dirty="0"/>
              <a:t>DOM element stack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867" y="153431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dirty="0" smtClean="0">
                <a:solidFill>
                  <a:srgbClr val="00B050"/>
                </a:solidFill>
              </a:rPr>
              <a:t>$(‘ ... ’)   </a:t>
            </a:r>
            <a:r>
              <a:rPr lang="da-DK" sz="2000" b="1" dirty="0" smtClean="0"/>
              <a:t>VS </a:t>
            </a:r>
            <a:r>
              <a:rPr lang="en-GB" sz="2000" dirty="0"/>
              <a:t>.next</a:t>
            </a:r>
            <a:r>
              <a:rPr lang="en-GB" sz="2000" dirty="0" smtClean="0"/>
              <a:t>()  </a:t>
            </a:r>
            <a:r>
              <a:rPr lang="en-GB" sz="2000" dirty="0"/>
              <a:t>.parent() </a:t>
            </a:r>
            <a:r>
              <a:rPr lang="en-GB" sz="2000" dirty="0" smtClean="0"/>
              <a:t>  </a:t>
            </a:r>
            <a:r>
              <a:rPr lang="en-GB" sz="2000" i="1" dirty="0" smtClean="0"/>
              <a:t>and</a:t>
            </a:r>
            <a:r>
              <a:rPr lang="en-GB" sz="2000" dirty="0" smtClean="0"/>
              <a:t>   </a:t>
            </a:r>
            <a:r>
              <a:rPr lang="da-DK" sz="2000" dirty="0" smtClean="0"/>
              <a:t>.find()   .not()  .filter()</a:t>
            </a:r>
            <a:br>
              <a:rPr lang="da-DK" sz="2000" dirty="0" smtClean="0"/>
            </a:br>
            <a:endParaRPr lang="da-DK" sz="2000" dirty="0" smtClean="0"/>
          </a:p>
          <a:p>
            <a:pPr marL="0" indent="0">
              <a:buNone/>
            </a:pPr>
            <a:r>
              <a:rPr lang="da-DK" sz="2000" dirty="0" smtClean="0"/>
              <a:t>When using traversing methods jQuery </a:t>
            </a:r>
            <a:r>
              <a:rPr lang="da-DK" sz="2000" b="1" dirty="0" smtClean="0"/>
              <a:t>keeps track of our path </a:t>
            </a:r>
            <a:br>
              <a:rPr lang="da-DK" sz="2000" b="1" dirty="0" smtClean="0"/>
            </a:br>
            <a:r>
              <a:rPr lang="da-DK" sz="2000" dirty="0" smtClean="0"/>
              <a:t>through the DOM</a:t>
            </a:r>
            <a:r>
              <a:rPr lang="da-DK" sz="2000" dirty="0" smtClean="0"/>
              <a:t>! (from </a:t>
            </a:r>
            <a:r>
              <a:rPr lang="da-DK" sz="2000" b="1" dirty="0" smtClean="0"/>
              <a:t>listing 9.12 </a:t>
            </a:r>
            <a:r>
              <a:rPr lang="da-DK" sz="2000" dirty="0" smtClean="0"/>
              <a:t>)</a:t>
            </a:r>
            <a:endParaRPr lang="da-DK" sz="2000" dirty="0" smtClean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b="1" dirty="0" smtClean="0"/>
              <a:t>Record-keeping: 	</a:t>
            </a:r>
          </a:p>
          <a:p>
            <a:r>
              <a:rPr lang="en-GB" sz="2000" dirty="0" err="1" smtClean="0">
                <a:solidFill>
                  <a:schemeClr val="accent6">
                    <a:lumMod val="75000"/>
                  </a:schemeClr>
                </a:solidFill>
              </a:rPr>
              <a:t>jQuery</a:t>
            </a:r>
            <a:r>
              <a:rPr lang="en-GB" sz="2000" dirty="0" smtClean="0">
                <a:solidFill>
                  <a:schemeClr val="accent6">
                    <a:lumMod val="75000"/>
                  </a:schemeClr>
                </a:solidFill>
              </a:rPr>
              <a:t> objects </a:t>
            </a:r>
            <a:r>
              <a:rPr lang="en-GB" sz="2000" dirty="0" smtClean="0"/>
              <a:t>are create when methods are applied to $()</a:t>
            </a:r>
            <a:endParaRPr lang="da-DK" sz="2000" dirty="0" smtClean="0"/>
          </a:p>
          <a:p>
            <a:r>
              <a:rPr lang="en-US" sz="2000" dirty="0" smtClean="0"/>
              <a:t>each </a:t>
            </a:r>
            <a:r>
              <a:rPr lang="en-US" sz="2000" dirty="0"/>
              <a:t>jQuery object instance has a </a:t>
            </a:r>
            <a:r>
              <a:rPr lang="en-US" sz="2000" b="1" dirty="0"/>
              <a:t>.</a:t>
            </a:r>
            <a:r>
              <a:rPr lang="en-US" sz="2000" b="1" dirty="0" err="1"/>
              <a:t>prevObject</a:t>
            </a:r>
            <a:r>
              <a:rPr lang="en-US" sz="2000" b="1" dirty="0"/>
              <a:t> </a:t>
            </a:r>
            <a:r>
              <a:rPr lang="en-US" sz="2000" dirty="0"/>
              <a:t>property pointing to the </a:t>
            </a:r>
            <a:r>
              <a:rPr lang="en-US" sz="2000" dirty="0" smtClean="0"/>
              <a:t>previous one -&gt; </a:t>
            </a:r>
            <a:r>
              <a:rPr lang="en-US" sz="2000" b="1" dirty="0" smtClean="0"/>
              <a:t>AKA</a:t>
            </a:r>
            <a:r>
              <a:rPr lang="en-US" sz="2000" dirty="0" smtClean="0"/>
              <a:t> </a:t>
            </a:r>
            <a:r>
              <a:rPr lang="en-GB" sz="2000" b="1" dirty="0" smtClean="0"/>
              <a:t>the </a:t>
            </a:r>
            <a:r>
              <a:rPr lang="en-GB" sz="2000" b="1" dirty="0"/>
              <a:t>DOM element stack</a:t>
            </a:r>
            <a:endParaRPr lang="da-DK" sz="20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8078964" y="0"/>
            <a:ext cx="1055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i="1" dirty="0"/>
              <a:t>page </a:t>
            </a:r>
            <a:r>
              <a:rPr lang="da-DK" i="1" dirty="0" smtClean="0"/>
              <a:t>256</a:t>
            </a:r>
            <a:endParaRPr lang="en-GB" i="1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419600" y="5567362"/>
            <a:ext cx="152400" cy="98583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0" y="640080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smtClean="0">
                <a:solidFill>
                  <a:srgbClr val="FF0000"/>
                </a:solidFill>
              </a:rPr>
              <a:t>?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762000"/>
            <a:ext cx="101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u="sng" dirty="0" smtClean="0">
                <a:solidFill>
                  <a:srgbClr val="00B050"/>
                </a:solidFill>
              </a:rPr>
              <a:t>selectors</a:t>
            </a:r>
            <a:endParaRPr lang="en-GB" u="sng" dirty="0">
              <a:solidFill>
                <a:srgbClr val="00B050"/>
              </a:solidFill>
            </a:endParaRPr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>
            <a:off x="814010" y="1131332"/>
            <a:ext cx="0" cy="39266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35628" y="1905000"/>
            <a:ext cx="449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43800" y="6400800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See: </a:t>
            </a:r>
            <a:r>
              <a:rPr lang="da-DK" i="1" dirty="0" smtClean="0"/>
              <a:t>page 258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65108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1925"/>
            <a:ext cx="6945871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sz="2400" dirty="0"/>
              <a:t>r</a:t>
            </a:r>
            <a:r>
              <a:rPr lang="da-DK" sz="2400" dirty="0" smtClean="0"/>
              <a:t>esult:</a:t>
            </a:r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endParaRPr lang="da-DK" sz="2400" dirty="0" smtClean="0"/>
          </a:p>
          <a:p>
            <a:pPr marL="0" indent="0">
              <a:buNone/>
            </a:pPr>
            <a:endParaRPr lang="da-DK" sz="1600" dirty="0"/>
          </a:p>
          <a:p>
            <a:pPr marL="0" indent="0">
              <a:buNone/>
            </a:pPr>
            <a:endParaRPr lang="da-DK" sz="1600" dirty="0" smtClean="0"/>
          </a:p>
          <a:p>
            <a:pPr marL="0" indent="0">
              <a:buNone/>
            </a:pPr>
            <a:endParaRPr lang="da-DK" sz="1600" dirty="0"/>
          </a:p>
          <a:p>
            <a:pPr marL="0" indent="0">
              <a:buNone/>
            </a:pPr>
            <a:endParaRPr lang="da-DK" sz="1600" dirty="0" smtClean="0"/>
          </a:p>
          <a:p>
            <a:pPr marL="0" indent="0">
              <a:buNone/>
            </a:pPr>
            <a:endParaRPr lang="da-DK" sz="1600" dirty="0"/>
          </a:p>
          <a:p>
            <a:pPr marL="0" indent="0">
              <a:buNone/>
            </a:pPr>
            <a:endParaRPr lang="da-DK" sz="1600" b="1" dirty="0" smtClean="0"/>
          </a:p>
          <a:p>
            <a:pPr marL="0" indent="0">
              <a:buNone/>
            </a:pPr>
            <a:r>
              <a:rPr lang="en-US" sz="1600" b="1" dirty="0" smtClean="0"/>
              <a:t>.</a:t>
            </a:r>
            <a:r>
              <a:rPr lang="en-US" sz="1600" b="1" dirty="0" err="1" smtClean="0"/>
              <a:t>addBack</a:t>
            </a:r>
            <a:r>
              <a:rPr lang="en-US" sz="1600" b="1" dirty="0" smtClean="0"/>
              <a:t>()  </a:t>
            </a:r>
            <a:r>
              <a:rPr lang="en-US" sz="1600" dirty="0" smtClean="0"/>
              <a:t>-&gt;  </a:t>
            </a:r>
            <a:r>
              <a:rPr lang="en-US" sz="1600" dirty="0" err="1"/>
              <a:t>jQuery</a:t>
            </a:r>
            <a:r>
              <a:rPr lang="en-US" sz="1600" dirty="0"/>
              <a:t> looks back one step on the stack, and </a:t>
            </a:r>
            <a:r>
              <a:rPr lang="en-US" sz="1600" dirty="0" smtClean="0"/>
              <a:t>combines the </a:t>
            </a:r>
            <a:r>
              <a:rPr lang="en-US" sz="1600" dirty="0"/>
              <a:t>two element </a:t>
            </a:r>
            <a:r>
              <a:rPr lang="en-US" sz="1600" dirty="0" smtClean="0"/>
              <a:t>sets</a:t>
            </a:r>
          </a:p>
          <a:p>
            <a:pPr marL="0" indent="0">
              <a:buNone/>
            </a:pPr>
            <a:r>
              <a:rPr lang="en-US" sz="1600" dirty="0" smtClean="0"/>
              <a:t>Here it means </a:t>
            </a:r>
            <a:r>
              <a:rPr lang="en-US" sz="1600" dirty="0"/>
              <a:t>that the highlighted cells </a:t>
            </a:r>
            <a:r>
              <a:rPr lang="en-US" sz="1600" b="1" dirty="0" smtClean="0"/>
              <a:t>include both </a:t>
            </a:r>
            <a:r>
              <a:rPr lang="en-US" sz="1600" dirty="0"/>
              <a:t>the two cells found by the .</a:t>
            </a:r>
            <a:r>
              <a:rPr lang="en-US" sz="1600" dirty="0" err="1"/>
              <a:t>nextAll</a:t>
            </a:r>
            <a:r>
              <a:rPr lang="en-US" sz="1600" dirty="0"/>
              <a:t>() call </a:t>
            </a:r>
            <a:r>
              <a:rPr lang="en-US" sz="1600" b="1" dirty="0"/>
              <a:t>and </a:t>
            </a:r>
            <a:r>
              <a:rPr lang="en-US" sz="1600" dirty="0"/>
              <a:t>the original </a:t>
            </a:r>
            <a:r>
              <a:rPr lang="en-US" sz="1600" dirty="0" smtClean="0"/>
              <a:t>cell</a:t>
            </a:r>
            <a:br>
              <a:rPr lang="en-US" sz="1600" dirty="0" smtClean="0"/>
            </a:b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tx2"/>
                </a:solidFill>
              </a:rPr>
              <a:t>NOTE: </a:t>
            </a:r>
            <a:r>
              <a:rPr lang="en-US" sz="1600" dirty="0" smtClean="0">
                <a:solidFill>
                  <a:schemeClr val="tx2"/>
                </a:solidFill>
              </a:rPr>
              <a:t>the new</a:t>
            </a:r>
            <a:r>
              <a:rPr lang="en-US" sz="1600" dirty="0">
                <a:solidFill>
                  <a:schemeClr val="tx2"/>
                </a:solidFill>
              </a:rPr>
              <a:t>, merged element set </a:t>
            </a:r>
            <a:r>
              <a:rPr lang="en-US" sz="1600" dirty="0" smtClean="0">
                <a:solidFill>
                  <a:schemeClr val="tx2"/>
                </a:solidFill>
              </a:rPr>
              <a:t>is then </a:t>
            </a:r>
            <a:r>
              <a:rPr lang="en-US" sz="1600" dirty="0">
                <a:solidFill>
                  <a:schemeClr val="tx2"/>
                </a:solidFill>
              </a:rPr>
              <a:t>pushed onto the </a:t>
            </a:r>
            <a:r>
              <a:rPr lang="en-US" sz="1600" dirty="0" smtClean="0">
                <a:solidFill>
                  <a:schemeClr val="tx2"/>
                </a:solidFill>
              </a:rPr>
              <a:t>stack </a:t>
            </a:r>
            <a:br>
              <a:rPr lang="en-US" sz="1600" dirty="0" smtClean="0">
                <a:solidFill>
                  <a:schemeClr val="tx2"/>
                </a:solidFill>
              </a:rPr>
            </a:br>
            <a:r>
              <a:rPr lang="en-US" sz="1600" dirty="0" smtClean="0">
                <a:solidFill>
                  <a:schemeClr val="tx2"/>
                </a:solidFill>
              </a:rPr>
              <a:t>(so we could keep performing more operations on the set!)</a:t>
            </a:r>
            <a:endParaRPr lang="en-GB" sz="1800" dirty="0">
              <a:solidFill>
                <a:schemeClr val="tx2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792480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own Arrow 1"/>
          <p:cNvSpPr/>
          <p:nvPr/>
        </p:nvSpPr>
        <p:spPr>
          <a:xfrm>
            <a:off x="4114800" y="838200"/>
            <a:ext cx="4572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99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86200" cy="1143000"/>
          </a:xfrm>
        </p:spPr>
        <p:txBody>
          <a:bodyPr/>
          <a:lstStyle/>
          <a:p>
            <a:pPr algn="l"/>
            <a:r>
              <a:rPr lang="da-DK" dirty="0" smtClean="0"/>
              <a:t>Stack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sz="2000" dirty="0" smtClean="0"/>
          </a:p>
          <a:p>
            <a:endParaRPr lang="da-DK" sz="2000" dirty="0"/>
          </a:p>
          <a:p>
            <a:pPr marL="0" indent="0">
              <a:buNone/>
            </a:pPr>
            <a:r>
              <a:rPr lang="da-DK" sz="2000" dirty="0" smtClean="0"/>
              <a:t>A nice example:</a:t>
            </a:r>
          </a:p>
          <a:p>
            <a:r>
              <a:rPr lang="en-GB" sz="1800" dirty="0">
                <a:hlinkClick r:id="rId2"/>
              </a:rPr>
              <a:t>http://</a:t>
            </a:r>
            <a:r>
              <a:rPr lang="en-GB" sz="1800" dirty="0" smtClean="0">
                <a:hlinkClick r:id="rId2"/>
              </a:rPr>
              <a:t>www.i-programmer.info/programming/javascript/1674-javascript-data-structures-stacks-queues-and-deques.html</a:t>
            </a:r>
            <a:r>
              <a:rPr lang="en-GB" sz="1800" dirty="0" smtClean="0"/>
              <a:t> 	</a:t>
            </a:r>
            <a:endParaRPr lang="en-GB" sz="1800" dirty="0"/>
          </a:p>
        </p:txBody>
      </p:sp>
      <p:grpSp>
        <p:nvGrpSpPr>
          <p:cNvPr id="6" name="Group 5"/>
          <p:cNvGrpSpPr/>
          <p:nvPr/>
        </p:nvGrpSpPr>
        <p:grpSpPr>
          <a:xfrm>
            <a:off x="914400" y="3745224"/>
            <a:ext cx="7016321" cy="2502259"/>
            <a:chOff x="908479" y="2526941"/>
            <a:chExt cx="7016321" cy="2502259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479" y="2791983"/>
              <a:ext cx="2605989" cy="2237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3829" y="2953908"/>
              <a:ext cx="2310971" cy="1819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ight Arrow 4"/>
            <p:cNvSpPr/>
            <p:nvPr/>
          </p:nvSpPr>
          <p:spPr>
            <a:xfrm>
              <a:off x="3651680" y="2526941"/>
              <a:ext cx="1752600" cy="1143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863" y="278295"/>
            <a:ext cx="3674809" cy="175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76954" y="6247483"/>
            <a:ext cx="210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See folder </a:t>
            </a:r>
            <a:r>
              <a:rPr lang="en-GB" i="1" dirty="0" smtClean="0">
                <a:solidFill>
                  <a:schemeClr val="tx2"/>
                </a:solidFill>
              </a:rPr>
              <a:t>01c_stack</a:t>
            </a:r>
            <a:endParaRPr lang="en-GB" i="1" dirty="0">
              <a:solidFill>
                <a:schemeClr val="tx2"/>
              </a:solidFill>
            </a:endParaRPr>
          </a:p>
        </p:txBody>
      </p:sp>
      <p:sp>
        <p:nvSpPr>
          <p:cNvPr id="7" name="Double Bracket 6"/>
          <p:cNvSpPr/>
          <p:nvPr/>
        </p:nvSpPr>
        <p:spPr>
          <a:xfrm>
            <a:off x="76200" y="228600"/>
            <a:ext cx="8907534" cy="6541532"/>
          </a:xfrm>
          <a:prstGeom prst="bracketPair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451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>
                <a:solidFill>
                  <a:srgbClr val="00B050"/>
                </a:solidFill>
              </a:rPr>
              <a:t>chapter </a:t>
            </a:r>
            <a:r>
              <a:rPr lang="en-GB" dirty="0">
                <a:solidFill>
                  <a:srgbClr val="00B050"/>
                </a:solidFill>
              </a:rPr>
              <a:t>9 </a:t>
            </a:r>
            <a:r>
              <a:rPr lang="en-GB" dirty="0" smtClean="0">
                <a:solidFill>
                  <a:srgbClr val="00B050"/>
                </a:solidFill>
              </a:rPr>
              <a:t>“</a:t>
            </a:r>
            <a:r>
              <a:rPr lang="en-GB" i="1" dirty="0" smtClean="0">
                <a:solidFill>
                  <a:srgbClr val="00B050"/>
                </a:solidFill>
              </a:rPr>
              <a:t>Learning </a:t>
            </a:r>
            <a:r>
              <a:rPr lang="en-GB" i="1" dirty="0" err="1" smtClean="0">
                <a:solidFill>
                  <a:srgbClr val="00B050"/>
                </a:solidFill>
              </a:rPr>
              <a:t>jQuery</a:t>
            </a:r>
            <a:r>
              <a:rPr lang="en-GB" i="1" dirty="0" smtClean="0">
                <a:solidFill>
                  <a:srgbClr val="00B050"/>
                </a:solidFill>
              </a:rPr>
              <a:t>” 4rd </a:t>
            </a:r>
            <a:r>
              <a:rPr lang="en-GB" i="1" dirty="0">
                <a:solidFill>
                  <a:srgbClr val="00B050"/>
                </a:solidFill>
              </a:rPr>
              <a:t>edition</a:t>
            </a:r>
            <a:r>
              <a:rPr lang="en-GB" dirty="0">
                <a:solidFill>
                  <a:srgbClr val="00B050"/>
                </a:solidFill>
              </a:rPr>
              <a:t>: </a:t>
            </a:r>
          </a:p>
          <a:p>
            <a:pPr lvl="1"/>
            <a:r>
              <a:rPr lang="en-GB" dirty="0" err="1" smtClean="0"/>
              <a:t>jQuery</a:t>
            </a:r>
            <a:r>
              <a:rPr lang="en-GB" dirty="0" smtClean="0"/>
              <a:t>: work with tables</a:t>
            </a:r>
            <a:endParaRPr lang="en-GB" dirty="0"/>
          </a:p>
          <a:p>
            <a:pPr lvl="1"/>
            <a:r>
              <a:rPr lang="en-GB" dirty="0" err="1" smtClean="0"/>
              <a:t>jQuery</a:t>
            </a:r>
            <a:r>
              <a:rPr lang="en-GB" dirty="0" smtClean="0"/>
              <a:t> selectors VS traversal methods </a:t>
            </a:r>
            <a:r>
              <a:rPr lang="en-GB" i="1" dirty="0" smtClean="0"/>
              <a:t>(page 241)</a:t>
            </a:r>
          </a:p>
          <a:p>
            <a:pPr lvl="1"/>
            <a:r>
              <a:rPr lang="da-DK" dirty="0" smtClean="0">
                <a:solidFill>
                  <a:srgbClr val="FF0000"/>
                </a:solidFill>
              </a:rPr>
              <a:t>Task1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/>
              <a:t>custom </a:t>
            </a:r>
            <a:r>
              <a:rPr lang="en-GB" dirty="0" smtClean="0"/>
              <a:t>pseudo-class </a:t>
            </a:r>
            <a:r>
              <a:rPr lang="en-GB" dirty="0"/>
              <a:t>(plugins</a:t>
            </a:r>
            <a:r>
              <a:rPr lang="en-GB" dirty="0" smtClean="0"/>
              <a:t>)</a:t>
            </a:r>
          </a:p>
          <a:p>
            <a:pPr lvl="1"/>
            <a:r>
              <a:rPr lang="da-DK" dirty="0" smtClean="0">
                <a:solidFill>
                  <a:srgbClr val="FF0000"/>
                </a:solidFill>
              </a:rPr>
              <a:t>Task2</a:t>
            </a:r>
          </a:p>
          <a:p>
            <a:pPr lvl="1"/>
            <a:r>
              <a:rPr lang="en-GB" dirty="0" err="1" smtClean="0"/>
              <a:t>jQuery’s</a:t>
            </a:r>
            <a:r>
              <a:rPr lang="en-GB" dirty="0" smtClean="0"/>
              <a:t> DOM </a:t>
            </a:r>
            <a:r>
              <a:rPr lang="en-GB" dirty="0"/>
              <a:t>element stack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421071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00B050"/>
                </a:solidFill>
              </a:rPr>
              <a:t>Next lecture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GB" dirty="0" err="1"/>
              <a:t>Localstorage</a:t>
            </a:r>
            <a:r>
              <a:rPr lang="en-GB" dirty="0"/>
              <a:t> + JSON: </a:t>
            </a:r>
            <a:r>
              <a:rPr lang="en-GB" dirty="0">
                <a:solidFill>
                  <a:srgbClr val="92D050"/>
                </a:solidFill>
              </a:rPr>
              <a:t>read</a:t>
            </a:r>
          </a:p>
          <a:p>
            <a:pPr lvl="1"/>
            <a:r>
              <a:rPr lang="en-GB" sz="2400" dirty="0">
                <a:hlinkClick r:id="rId2"/>
              </a:rPr>
              <a:t>https://www.w3schools.com/html/html5_webstorage.asp</a:t>
            </a:r>
            <a:r>
              <a:rPr lang="en-GB" sz="2400" dirty="0"/>
              <a:t> </a:t>
            </a:r>
          </a:p>
          <a:p>
            <a:pPr lvl="1"/>
            <a:r>
              <a:rPr lang="en-GB" sz="2400" dirty="0">
                <a:hlinkClick r:id="rId3"/>
              </a:rPr>
              <a:t>http://stackoverflow.com/questions/2010892/storing-objects-in-html5-localstorage</a:t>
            </a:r>
            <a:r>
              <a:rPr lang="en-GB" sz="2400" dirty="0"/>
              <a:t> </a:t>
            </a:r>
          </a:p>
          <a:p>
            <a:pPr lvl="1"/>
            <a:r>
              <a:rPr lang="da-DK" sz="2400" dirty="0"/>
              <a:t>how to create an editor (that </a:t>
            </a:r>
            <a:r>
              <a:rPr lang="da-DK" sz="2400" dirty="0" smtClean="0"/>
              <a:t>remembers)</a:t>
            </a:r>
            <a:endParaRPr lang="en-GB" sz="2400" dirty="0"/>
          </a:p>
          <a:p>
            <a:pPr lvl="0"/>
            <a:r>
              <a:rPr lang="en-GB" dirty="0" smtClean="0"/>
              <a:t>A bit more about </a:t>
            </a:r>
            <a:r>
              <a:rPr lang="en-GB" i="1" dirty="0" smtClean="0"/>
              <a:t>assertions: </a:t>
            </a:r>
            <a:r>
              <a:rPr lang="en-GB" dirty="0">
                <a:solidFill>
                  <a:srgbClr val="92D050"/>
                </a:solidFill>
              </a:rPr>
              <a:t>read</a:t>
            </a:r>
            <a:endParaRPr lang="en-GB" i="1" dirty="0" smtClean="0"/>
          </a:p>
          <a:p>
            <a:pPr lvl="1"/>
            <a:r>
              <a:rPr lang="en-GB" sz="2400" dirty="0" smtClean="0"/>
              <a:t>[ELO] </a:t>
            </a:r>
            <a:r>
              <a:rPr lang="en-GB" sz="2400" dirty="0" smtClean="0">
                <a:hlinkClick r:id="rId4"/>
              </a:rPr>
              <a:t>http</a:t>
            </a:r>
            <a:r>
              <a:rPr lang="en-GB" sz="2400" dirty="0">
                <a:hlinkClick r:id="rId4"/>
              </a:rPr>
              <a:t>://</a:t>
            </a:r>
            <a:r>
              <a:rPr lang="en-GB" sz="2400" dirty="0" smtClean="0">
                <a:hlinkClick r:id="rId4"/>
              </a:rPr>
              <a:t>eloquentjavascript.net/08_error.html</a:t>
            </a:r>
            <a:r>
              <a:rPr lang="en-GB" sz="2400" dirty="0" smtClean="0"/>
              <a:t> section “Assertions”</a:t>
            </a:r>
          </a:p>
          <a:p>
            <a:pPr lvl="1"/>
            <a:r>
              <a:rPr lang="en-GB" sz="2400" dirty="0" smtClean="0"/>
              <a:t>General discussion of assertions: </a:t>
            </a:r>
            <a:r>
              <a:rPr lang="en-GB" sz="2400" dirty="0" smtClean="0">
                <a:hlinkClick r:id="rId5"/>
              </a:rPr>
              <a:t>https</a:t>
            </a:r>
            <a:r>
              <a:rPr lang="en-GB" sz="2400" dirty="0">
                <a:hlinkClick r:id="rId5"/>
              </a:rPr>
              <a:t>://en.wikipedia.org/wiki/Assertion_(software_development</a:t>
            </a:r>
            <a:r>
              <a:rPr lang="en-GB" sz="2400" dirty="0" smtClean="0">
                <a:hlinkClick r:id="rId5"/>
              </a:rPr>
              <a:t>)</a:t>
            </a:r>
            <a:r>
              <a:rPr lang="en-GB" sz="2400" dirty="0" smtClean="0"/>
              <a:t> </a:t>
            </a:r>
            <a:endParaRPr lang="en-GB" sz="2400" dirty="0"/>
          </a:p>
          <a:p>
            <a:pPr lvl="1"/>
            <a:endParaRPr lang="en-GB" i="1" dirty="0"/>
          </a:p>
          <a:p>
            <a:pPr marL="0" indent="0">
              <a:buNone/>
            </a:pPr>
            <a:endParaRPr lang="da-DK" sz="2000" i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08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FF0000"/>
                </a:solidFill>
              </a:rPr>
              <a:t>Fac-simili exam set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FF0000"/>
                </a:solidFill>
              </a:rPr>
              <a:t>Let’s work on it for 2 hours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018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Chapter 9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2400" dirty="0"/>
              <a:t>chapter 9 </a:t>
            </a:r>
            <a:r>
              <a:rPr lang="en-GB" sz="2400" i="1" dirty="0"/>
              <a:t>Learning </a:t>
            </a:r>
            <a:r>
              <a:rPr lang="en-GB" sz="2400" i="1" dirty="0" err="1"/>
              <a:t>jQuery</a:t>
            </a:r>
            <a:r>
              <a:rPr lang="en-GB" sz="2400" i="1" dirty="0"/>
              <a:t> </a:t>
            </a:r>
            <a:r>
              <a:rPr lang="en-GB" sz="2400" i="1" dirty="0" smtClean="0"/>
              <a:t>4rd </a:t>
            </a:r>
            <a:r>
              <a:rPr lang="en-GB" sz="2400" i="1" dirty="0"/>
              <a:t>edition</a:t>
            </a:r>
            <a:r>
              <a:rPr lang="en-GB" sz="2400" dirty="0"/>
              <a:t>: </a:t>
            </a:r>
          </a:p>
          <a:p>
            <a:r>
              <a:rPr lang="da-DK" sz="2400" b="1" dirty="0" err="1">
                <a:solidFill>
                  <a:srgbClr val="FF0000"/>
                </a:solidFill>
              </a:rPr>
              <a:t>Use</a:t>
            </a:r>
            <a:r>
              <a:rPr lang="da-DK" sz="2400" b="1" dirty="0">
                <a:solidFill>
                  <a:srgbClr val="FF0000"/>
                </a:solidFill>
              </a:rPr>
              <a:t> </a:t>
            </a:r>
            <a:r>
              <a:rPr lang="da-DK" sz="2400" b="1" dirty="0" smtClean="0">
                <a:solidFill>
                  <a:srgbClr val="FF0000"/>
                </a:solidFill>
              </a:rPr>
              <a:t>a </a:t>
            </a:r>
            <a:r>
              <a:rPr lang="da-DK" sz="2400" b="1" dirty="0" err="1" smtClean="0">
                <a:solidFill>
                  <a:srgbClr val="FF0000"/>
                </a:solidFill>
              </a:rPr>
              <a:t>couple</a:t>
            </a:r>
            <a:r>
              <a:rPr lang="da-DK" sz="2400" b="1" dirty="0" smtClean="0">
                <a:solidFill>
                  <a:srgbClr val="FF0000"/>
                </a:solidFill>
              </a:rPr>
              <a:t> of </a:t>
            </a:r>
            <a:r>
              <a:rPr lang="da-DK" sz="2400" b="1" dirty="0" err="1" smtClean="0">
                <a:solidFill>
                  <a:srgbClr val="FF0000"/>
                </a:solidFill>
              </a:rPr>
              <a:t>minutes</a:t>
            </a:r>
            <a:r>
              <a:rPr lang="da-DK" sz="2400" b="1" dirty="0" smtClean="0">
                <a:solidFill>
                  <a:srgbClr val="FF0000"/>
                </a:solidFill>
              </a:rPr>
              <a:t> </a:t>
            </a:r>
            <a:r>
              <a:rPr lang="da-DK" sz="2400" b="1" dirty="0">
                <a:solidFill>
                  <a:srgbClr val="FF0000"/>
                </a:solidFill>
              </a:rPr>
              <a:t>to familiarize yourself </a:t>
            </a:r>
            <a:r>
              <a:rPr lang="da-DK" sz="2400" dirty="0"/>
              <a:t>with the table in file </a:t>
            </a:r>
            <a:r>
              <a:rPr lang="da-DK" sz="2400" i="1" dirty="0">
                <a:solidFill>
                  <a:schemeClr val="tx2"/>
                </a:solidFill>
              </a:rPr>
              <a:t>01_[</a:t>
            </a:r>
            <a:r>
              <a:rPr lang="da-DK" sz="2400" i="1" dirty="0" smtClean="0">
                <a:solidFill>
                  <a:schemeClr val="tx2"/>
                </a:solidFill>
              </a:rPr>
              <a:t>book]chpt09/index.html</a:t>
            </a:r>
            <a:endParaRPr lang="en-GB" sz="2400" i="1" dirty="0">
              <a:solidFill>
                <a:schemeClr val="tx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0"/>
            <a:ext cx="6543675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Oval 4"/>
          <p:cNvSpPr/>
          <p:nvPr/>
        </p:nvSpPr>
        <p:spPr>
          <a:xfrm>
            <a:off x="7924800" y="152400"/>
            <a:ext cx="1066800" cy="9906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/>
              <a:t>2</a:t>
            </a:r>
            <a:r>
              <a:rPr lang="da-DK" sz="1200" dirty="0" smtClean="0"/>
              <a:t> minutes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86163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Advanced Selectors </a:t>
            </a:r>
            <a:r>
              <a:rPr lang="en-GB" dirty="0" smtClean="0"/>
              <a:t>and Traversing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r>
              <a:rPr lang="da-DK" sz="2400" dirty="0" smtClean="0"/>
              <a:t>Selecting rows and columns in various ways</a:t>
            </a:r>
          </a:p>
          <a:p>
            <a:r>
              <a:rPr lang="da-DK" sz="2400" dirty="0" smtClean="0">
                <a:solidFill>
                  <a:srgbClr val="00B050"/>
                </a:solidFill>
              </a:rPr>
              <a:t>Filter a table dynamically:</a:t>
            </a:r>
            <a:r>
              <a:rPr lang="da-DK" sz="2400" dirty="0" smtClean="0"/>
              <a:t> </a:t>
            </a:r>
            <a:r>
              <a:rPr lang="da-DK" sz="1600" i="1" dirty="0" smtClean="0"/>
              <a:t>(from page 243)</a:t>
            </a:r>
            <a:endParaRPr lang="da-DK" sz="2400" i="1" dirty="0" smtClean="0"/>
          </a:p>
          <a:p>
            <a:pPr lvl="1"/>
            <a:r>
              <a:rPr lang="da-DK" sz="2000" dirty="0" smtClean="0"/>
              <a:t>Based on a topic (selected by user)...</a:t>
            </a:r>
          </a:p>
          <a:p>
            <a:pPr lvl="1"/>
            <a:r>
              <a:rPr lang="da-DK" sz="2000" b="1" dirty="0" smtClean="0">
                <a:solidFill>
                  <a:schemeClr val="accent6">
                    <a:lumMod val="75000"/>
                  </a:schemeClr>
                </a:solidFill>
              </a:rPr>
              <a:t>hide</a:t>
            </a:r>
            <a:r>
              <a:rPr lang="da-DK" sz="2000" dirty="0" smtClean="0">
                <a:solidFill>
                  <a:schemeClr val="accent6">
                    <a:lumMod val="75000"/>
                  </a:schemeClr>
                </a:solidFill>
              </a:rPr>
              <a:t> all rows that do not contain the selected topic</a:t>
            </a:r>
            <a:r>
              <a:rPr lang="da-DK" sz="2000" dirty="0" smtClean="0"/>
              <a:t> -&gt; </a:t>
            </a:r>
            <a:r>
              <a:rPr lang="da-DK" sz="2000" b="1" dirty="0" smtClean="0"/>
              <a:t>listing 9.2 </a:t>
            </a:r>
            <a:r>
              <a:rPr lang="da-DK" sz="1400" dirty="0" smtClean="0"/>
              <a:t>p. 244</a:t>
            </a:r>
            <a:endParaRPr lang="da-DK" sz="2000" dirty="0" smtClean="0"/>
          </a:p>
          <a:p>
            <a:pPr lvl="1"/>
            <a:r>
              <a:rPr lang="da-DK" sz="2000" dirty="0"/>
              <a:t>i</a:t>
            </a:r>
            <a:r>
              <a:rPr lang="da-DK" sz="2000" dirty="0" smtClean="0"/>
              <a:t>nstead of the selector :not consider the </a:t>
            </a:r>
            <a:r>
              <a:rPr lang="da-DK" sz="2000" b="1" dirty="0" smtClean="0"/>
              <a:t>method</a:t>
            </a:r>
            <a:r>
              <a:rPr lang="da-DK" sz="2000" dirty="0" smtClean="0"/>
              <a:t> .not()</a:t>
            </a:r>
          </a:p>
          <a:p>
            <a:pPr lvl="1"/>
            <a:endParaRPr lang="en-GB" sz="2000" i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838200" y="3505200"/>
            <a:ext cx="7932358" cy="3164447"/>
            <a:chOff x="838200" y="3505200"/>
            <a:chExt cx="7932358" cy="316444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505200"/>
              <a:ext cx="6934200" cy="3164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" name="Straight Arrow Connector 7"/>
            <p:cNvCxnSpPr>
              <a:stCxn id="9" idx="1"/>
            </p:cNvCxnSpPr>
            <p:nvPr/>
          </p:nvCxnSpPr>
          <p:spPr>
            <a:xfrm flipH="1">
              <a:off x="4876800" y="3689866"/>
              <a:ext cx="2895600" cy="103453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772400" y="3505200"/>
              <a:ext cx="998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b="1" dirty="0" smtClean="0">
                  <a:solidFill>
                    <a:srgbClr val="FF0000"/>
                  </a:solidFill>
                </a:rPr>
                <a:t>wrong :(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9" idx="2"/>
            </p:cNvCxnSpPr>
            <p:nvPr/>
          </p:nvCxnSpPr>
          <p:spPr>
            <a:xfrm flipH="1">
              <a:off x="7543800" y="3874532"/>
              <a:ext cx="727679" cy="92606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329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Advanced Selectors </a:t>
            </a:r>
            <a:r>
              <a:rPr lang="en-GB" dirty="0" smtClean="0"/>
              <a:t>and Traversing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r>
              <a:rPr lang="da-DK" sz="2400" dirty="0" smtClean="0">
                <a:solidFill>
                  <a:srgbClr val="00B050"/>
                </a:solidFill>
              </a:rPr>
              <a:t>Filter a table dynamically:</a:t>
            </a:r>
            <a:r>
              <a:rPr lang="da-DK" sz="2400" dirty="0" smtClean="0"/>
              <a:t> </a:t>
            </a:r>
            <a:r>
              <a:rPr lang="da-DK" sz="1600" i="1" dirty="0" smtClean="0"/>
              <a:t>(from page 243)</a:t>
            </a:r>
            <a:endParaRPr lang="da-DK" sz="2400" i="1" dirty="0" smtClean="0"/>
          </a:p>
          <a:p>
            <a:pPr lvl="1"/>
            <a:r>
              <a:rPr lang="da-DK" sz="2000" dirty="0" smtClean="0"/>
              <a:t>...</a:t>
            </a:r>
          </a:p>
          <a:p>
            <a:pPr lvl="1"/>
            <a:r>
              <a:rPr lang="da-DK" sz="2000" dirty="0" smtClean="0">
                <a:solidFill>
                  <a:schemeClr val="accent6">
                    <a:lumMod val="75000"/>
                  </a:schemeClr>
                </a:solidFill>
              </a:rPr>
              <a:t>.not() is like .filter() : also </a:t>
            </a:r>
            <a:r>
              <a:rPr lang="da-DK" sz="2000" i="1" dirty="0" smtClean="0">
                <a:solidFill>
                  <a:schemeClr val="accent6">
                    <a:lumMod val="75000"/>
                  </a:schemeClr>
                </a:solidFill>
              </a:rPr>
              <a:t>not</a:t>
            </a:r>
            <a:r>
              <a:rPr lang="da-DK" sz="2000" dirty="0" smtClean="0">
                <a:solidFill>
                  <a:schemeClr val="accent6">
                    <a:lumMod val="75000"/>
                  </a:schemeClr>
                </a:solidFill>
              </a:rPr>
              <a:t> can take an </a:t>
            </a:r>
            <a:r>
              <a:rPr lang="da-DK" sz="2000" i="1" dirty="0" smtClean="0">
                <a:solidFill>
                  <a:schemeClr val="accent6">
                    <a:lumMod val="75000"/>
                  </a:schemeClr>
                </a:solidFill>
              </a:rPr>
              <a:t>anonymous function </a:t>
            </a:r>
            <a:r>
              <a:rPr lang="da-DK" sz="2000" dirty="0" smtClean="0">
                <a:solidFill>
                  <a:schemeClr val="accent6">
                    <a:lumMod val="75000"/>
                  </a:schemeClr>
                </a:solidFill>
              </a:rPr>
              <a:t>as parameter </a:t>
            </a:r>
            <a:r>
              <a:rPr lang="da-DK" sz="2000" dirty="0"/>
              <a:t>-&gt; </a:t>
            </a:r>
            <a:r>
              <a:rPr lang="da-DK" sz="2000" b="1" dirty="0"/>
              <a:t>listing </a:t>
            </a:r>
            <a:r>
              <a:rPr lang="da-DK" sz="2000" b="1" dirty="0" smtClean="0"/>
              <a:t>9.3 </a:t>
            </a:r>
            <a:r>
              <a:rPr lang="da-DK" sz="1400" dirty="0" smtClean="0"/>
              <a:t>p. 245</a:t>
            </a:r>
            <a:endParaRPr lang="da-DK" sz="2000" dirty="0" smtClean="0"/>
          </a:p>
          <a:p>
            <a:pPr marL="457200" lvl="1" indent="0">
              <a:buNone/>
            </a:pPr>
            <a:r>
              <a:rPr lang="en-US" sz="1400" dirty="0">
                <a:latin typeface="Lucida Console" pitchFamily="49" charset="0"/>
              </a:rPr>
              <a:t>$('#news </a:t>
            </a:r>
            <a:r>
              <a:rPr lang="en-US" sz="1400" dirty="0" err="1">
                <a:latin typeface="Lucida Console" pitchFamily="49" charset="0"/>
              </a:rPr>
              <a:t>tr:has</a:t>
            </a:r>
            <a:r>
              <a:rPr lang="en-US" sz="1400" dirty="0">
                <a:latin typeface="Lucida Console" pitchFamily="49" charset="0"/>
              </a:rPr>
              <a:t>(td)</a:t>
            </a:r>
            <a:r>
              <a:rPr lang="en-US" sz="1400" b="1" dirty="0">
                <a:latin typeface="Lucida Console" pitchFamily="49" charset="0"/>
              </a:rPr>
              <a:t>:not</a:t>
            </a:r>
            <a:r>
              <a:rPr lang="en-US" sz="1400" dirty="0">
                <a:latin typeface="Lucida Console" pitchFamily="49" charset="0"/>
              </a:rPr>
              <a:t>(:contains("' + topic + </a:t>
            </a:r>
            <a:r>
              <a:rPr lang="en-US" sz="1400" dirty="0" smtClean="0">
                <a:latin typeface="Lucida Console" pitchFamily="49" charset="0"/>
              </a:rPr>
              <a:t>'"))')</a:t>
            </a:r>
            <a:r>
              <a:rPr lang="en-GB" sz="1400" dirty="0">
                <a:latin typeface="Lucida Console" pitchFamily="49" charset="0"/>
              </a:rPr>
              <a:t> .hide();</a:t>
            </a:r>
            <a:endParaRPr lang="en-US" sz="1400" dirty="0" smtClean="0">
              <a:latin typeface="Lucida Console" pitchFamily="49" charset="0"/>
            </a:endParaRPr>
          </a:p>
          <a:p>
            <a:pPr marL="457200" lvl="1" indent="0">
              <a:buNone/>
            </a:pPr>
            <a:r>
              <a:rPr lang="en-US" sz="2000" dirty="0" smtClean="0"/>
              <a:t>			</a:t>
            </a:r>
            <a:r>
              <a:rPr lang="en-US" sz="2000" b="1" dirty="0" smtClean="0"/>
              <a:t>VS</a:t>
            </a:r>
          </a:p>
          <a:p>
            <a:pPr marL="457200" lvl="1" indent="0">
              <a:buNone/>
            </a:pPr>
            <a:endParaRPr lang="en-US" sz="1400" dirty="0">
              <a:latin typeface="Lucida Console" pitchFamily="49" charset="0"/>
            </a:endParaRPr>
          </a:p>
          <a:p>
            <a:pPr marL="457200" lvl="1" indent="0">
              <a:buNone/>
            </a:pPr>
            <a:r>
              <a:rPr lang="en-US" sz="1400" dirty="0" smtClean="0">
                <a:latin typeface="Lucida Console" pitchFamily="49" charset="0"/>
              </a:rPr>
              <a:t>$('#</a:t>
            </a:r>
            <a:r>
              <a:rPr lang="en-US" sz="1400" dirty="0">
                <a:latin typeface="Lucida Console" pitchFamily="49" charset="0"/>
              </a:rPr>
              <a:t>news').find('</a:t>
            </a:r>
            <a:r>
              <a:rPr lang="en-US" sz="1400" dirty="0" err="1">
                <a:latin typeface="Lucida Console" pitchFamily="49" charset="0"/>
              </a:rPr>
              <a:t>tr:has</a:t>
            </a:r>
            <a:r>
              <a:rPr lang="en-US" sz="1400" dirty="0">
                <a:latin typeface="Lucida Console" pitchFamily="49" charset="0"/>
              </a:rPr>
              <a:t>(td</a:t>
            </a:r>
            <a:r>
              <a:rPr lang="en-US" sz="1400" dirty="0" smtClean="0">
                <a:latin typeface="Lucida Console" pitchFamily="49" charset="0"/>
              </a:rPr>
              <a:t>)')</a:t>
            </a:r>
            <a:r>
              <a:rPr lang="en-US" sz="1400" b="1" dirty="0" smtClean="0">
                <a:latin typeface="Lucida Console" pitchFamily="49" charset="0"/>
              </a:rPr>
              <a:t>.not</a:t>
            </a:r>
            <a:r>
              <a:rPr lang="en-US" sz="1400" dirty="0" smtClean="0">
                <a:latin typeface="Lucida Console" pitchFamily="49" charset="0"/>
              </a:rPr>
              <a:t>(function</a:t>
            </a:r>
            <a:r>
              <a:rPr lang="en-US" sz="1400" dirty="0">
                <a:latin typeface="Lucida Console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        return </a:t>
            </a:r>
            <a:r>
              <a:rPr lang="en-US" sz="1400" dirty="0">
                <a:latin typeface="Lucida Console" pitchFamily="49" charset="0"/>
              </a:rPr>
              <a:t>$(this).children(':nth-child(4)').text() == topic;</a:t>
            </a:r>
          </a:p>
          <a:p>
            <a:pPr marL="457200" lvl="1" indent="0">
              <a:buNone/>
            </a:pPr>
            <a:r>
              <a:rPr lang="en-US" sz="1400" dirty="0">
                <a:latin typeface="Lucida Console" pitchFamily="49" charset="0"/>
              </a:rPr>
              <a:t>}).hide</a:t>
            </a:r>
            <a:r>
              <a:rPr lang="en-US" sz="1400" dirty="0" smtClean="0">
                <a:latin typeface="Lucida Console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The second takes care of topic that happens to appear as part of a news </a:t>
            </a:r>
            <a:r>
              <a:rPr lang="en-GB" sz="1800" dirty="0" smtClean="0"/>
              <a:t>headline</a:t>
            </a:r>
            <a:br>
              <a:rPr lang="en-GB" sz="1800" dirty="0" smtClean="0"/>
            </a:br>
            <a:r>
              <a:rPr lang="en-US" sz="1700" i="1" dirty="0"/>
              <a:t>This new code </a:t>
            </a:r>
            <a:r>
              <a:rPr lang="en-US" sz="1700" b="1" i="1" dirty="0"/>
              <a:t>eliminates</a:t>
            </a:r>
            <a:r>
              <a:rPr lang="en-US" sz="1700" i="1" dirty="0"/>
              <a:t> some of the </a:t>
            </a:r>
            <a:r>
              <a:rPr lang="en-US" sz="1700" b="1" i="1" dirty="0"/>
              <a:t>complex selector</a:t>
            </a:r>
            <a:r>
              <a:rPr lang="en-US" sz="1700" i="1" dirty="0"/>
              <a:t> expression text </a:t>
            </a:r>
            <a:r>
              <a:rPr lang="en-US" sz="1700" b="1" i="1" dirty="0"/>
              <a:t>by </a:t>
            </a:r>
            <a:r>
              <a:rPr lang="en-US" sz="1700" b="1" i="1" dirty="0" smtClean="0"/>
              <a:t>adding </a:t>
            </a:r>
            <a:r>
              <a:rPr lang="en-GB" sz="1700" b="1" i="1" dirty="0" smtClean="0"/>
              <a:t>DOM </a:t>
            </a:r>
            <a:r>
              <a:rPr lang="en-GB" sz="1700" b="1" i="1" dirty="0"/>
              <a:t>traversal methods</a:t>
            </a:r>
            <a:r>
              <a:rPr lang="en-GB" sz="1700" i="1" dirty="0" smtClean="0"/>
              <a:t>.</a:t>
            </a:r>
            <a:endParaRPr lang="da-DK" sz="2000" dirty="0" smtClean="0"/>
          </a:p>
          <a:p>
            <a:pPr lvl="1"/>
            <a:endParaRPr lang="da-DK" sz="2000" dirty="0" smtClean="0"/>
          </a:p>
          <a:p>
            <a:pPr lvl="1"/>
            <a:endParaRPr lang="en-GB" sz="2000" i="1" dirty="0"/>
          </a:p>
        </p:txBody>
      </p:sp>
      <p:grpSp>
        <p:nvGrpSpPr>
          <p:cNvPr id="6" name="Group 5"/>
          <p:cNvGrpSpPr/>
          <p:nvPr/>
        </p:nvGrpSpPr>
        <p:grpSpPr>
          <a:xfrm>
            <a:off x="738808" y="2718486"/>
            <a:ext cx="7643192" cy="1815399"/>
            <a:chOff x="738808" y="3683358"/>
            <a:chExt cx="7643192" cy="1815399"/>
          </a:xfrm>
        </p:grpSpPr>
        <p:sp>
          <p:nvSpPr>
            <p:cNvPr id="4" name="Rectangle 3"/>
            <p:cNvSpPr/>
            <p:nvPr/>
          </p:nvSpPr>
          <p:spPr>
            <a:xfrm>
              <a:off x="738808" y="4355757"/>
              <a:ext cx="7643192" cy="114300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38808" y="3683358"/>
              <a:ext cx="7643192" cy="374111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7721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FF0000"/>
                </a:solidFill>
              </a:rPr>
              <a:t>Task1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dirty="0" smtClean="0">
                <a:solidFill>
                  <a:srgbClr val="FF0000"/>
                </a:solidFill>
              </a:rPr>
              <a:t>Change the </a:t>
            </a:r>
            <a:r>
              <a:rPr lang="da-DK" sz="2000" dirty="0">
                <a:solidFill>
                  <a:srgbClr val="FF0000"/>
                </a:solidFill>
              </a:rPr>
              <a:t>code in listing  </a:t>
            </a:r>
            <a:r>
              <a:rPr lang="da-DK" sz="2000" b="1" dirty="0" smtClean="0"/>
              <a:t>9.3.js</a:t>
            </a:r>
            <a:r>
              <a:rPr lang="en-GB" sz="2000" dirty="0" smtClean="0"/>
              <a:t> </a:t>
            </a:r>
            <a:r>
              <a:rPr lang="en-GB" sz="2000" dirty="0" smtClean="0">
                <a:solidFill>
                  <a:srgbClr val="FF0000"/>
                </a:solidFill>
              </a:rPr>
              <a:t>so that it prints (using </a:t>
            </a:r>
            <a:r>
              <a:rPr lang="en-GB" sz="2000" i="1" dirty="0" smtClean="0">
                <a:solidFill>
                  <a:srgbClr val="FF0000"/>
                </a:solidFill>
              </a:rPr>
              <a:t>console.log</a:t>
            </a:r>
            <a:r>
              <a:rPr lang="en-GB" sz="2000" dirty="0" smtClean="0">
                <a:solidFill>
                  <a:srgbClr val="FF0000"/>
                </a:solidFill>
              </a:rPr>
              <a:t>) the </a:t>
            </a:r>
            <a:r>
              <a:rPr lang="en-GB" sz="2000" b="1" dirty="0" smtClean="0">
                <a:solidFill>
                  <a:srgbClr val="FF0000"/>
                </a:solidFill>
              </a:rPr>
              <a:t>headlines </a:t>
            </a:r>
            <a:r>
              <a:rPr lang="en-GB" sz="2000" dirty="0" smtClean="0">
                <a:solidFill>
                  <a:srgbClr val="FF0000"/>
                </a:solidFill>
              </a:rPr>
              <a:t>and the </a:t>
            </a:r>
            <a:r>
              <a:rPr lang="en-GB" sz="2000" b="1" dirty="0" smtClean="0">
                <a:solidFill>
                  <a:srgbClr val="FF0000"/>
                </a:solidFill>
              </a:rPr>
              <a:t>author </a:t>
            </a:r>
            <a:r>
              <a:rPr lang="en-GB" sz="2000" dirty="0" smtClean="0">
                <a:solidFill>
                  <a:srgbClr val="FF0000"/>
                </a:solidFill>
              </a:rPr>
              <a:t>of all the selected news. </a:t>
            </a:r>
            <a:endParaRPr lang="da-DK" sz="2000" dirty="0" smtClean="0">
              <a:solidFill>
                <a:srgbClr val="FF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28600" y="3518396"/>
            <a:ext cx="8382000" cy="1143000"/>
            <a:chOff x="738808" y="3454728"/>
            <a:chExt cx="8382000" cy="1143000"/>
          </a:xfrm>
        </p:grpSpPr>
        <p:sp>
          <p:nvSpPr>
            <p:cNvPr id="4" name="Rectangle 3"/>
            <p:cNvSpPr/>
            <p:nvPr/>
          </p:nvSpPr>
          <p:spPr>
            <a:xfrm>
              <a:off x="738808" y="3679037"/>
              <a:ext cx="83820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sz="1400" dirty="0">
                  <a:latin typeface="Lucida Console" pitchFamily="49" charset="0"/>
                </a:rPr>
                <a:t>$('#news').find('</a:t>
              </a:r>
              <a:r>
                <a:rPr lang="en-US" sz="1400" dirty="0" err="1">
                  <a:latin typeface="Lucida Console" pitchFamily="49" charset="0"/>
                </a:rPr>
                <a:t>tr:has</a:t>
              </a:r>
              <a:r>
                <a:rPr lang="en-US" sz="1400" dirty="0">
                  <a:latin typeface="Lucida Console" pitchFamily="49" charset="0"/>
                </a:rPr>
                <a:t>(td)')</a:t>
              </a:r>
              <a:r>
                <a:rPr lang="en-US" sz="1400" b="1" dirty="0">
                  <a:latin typeface="Lucida Console" pitchFamily="49" charset="0"/>
                </a:rPr>
                <a:t>.</a:t>
              </a:r>
              <a:r>
                <a:rPr lang="en-US" sz="1400" dirty="0">
                  <a:latin typeface="Lucida Console" pitchFamily="49" charset="0"/>
                </a:rPr>
                <a:t>not(function() {</a:t>
              </a:r>
            </a:p>
            <a:p>
              <a:pPr lvl="1"/>
              <a:r>
                <a:rPr lang="en-US" sz="1400" dirty="0">
                  <a:latin typeface="Lucida Console" pitchFamily="49" charset="0"/>
                </a:rPr>
                <a:t>         return $(this).children(':nth-child(4)').text() == topic;</a:t>
              </a:r>
            </a:p>
            <a:p>
              <a:pPr lvl="1"/>
              <a:r>
                <a:rPr lang="en-US" sz="1400" dirty="0">
                  <a:latin typeface="Lucida Console" pitchFamily="49" charset="0"/>
                </a:rPr>
                <a:t>}).hide();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98230" y="3454728"/>
              <a:ext cx="8022578" cy="114300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Oval 8"/>
          <p:cNvSpPr/>
          <p:nvPr/>
        </p:nvSpPr>
        <p:spPr>
          <a:xfrm>
            <a:off x="7924800" y="5715000"/>
            <a:ext cx="1066800" cy="9906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 smtClean="0"/>
              <a:t>5</a:t>
            </a:r>
            <a:r>
              <a:rPr lang="da-DK" sz="1200" dirty="0" smtClean="0"/>
              <a:t> minutes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9865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Table row striping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:nth-child(4) -&gt; a </a:t>
            </a:r>
            <a:r>
              <a:rPr lang="en-GB" sz="2000" i="1" dirty="0"/>
              <a:t>pseudo-class</a:t>
            </a:r>
          </a:p>
          <a:p>
            <a:r>
              <a:rPr lang="en-GB" sz="2000" i="1" dirty="0" smtClean="0"/>
              <a:t>:nth-child(even) </a:t>
            </a:r>
            <a:r>
              <a:rPr lang="en-GB" sz="2000" dirty="0" smtClean="0"/>
              <a:t>-&gt; replacement for </a:t>
            </a:r>
            <a:r>
              <a:rPr lang="en-GB" sz="2000" i="1" dirty="0" smtClean="0"/>
              <a:t>:even</a:t>
            </a:r>
            <a:r>
              <a:rPr lang="en-GB" sz="2000" dirty="0" smtClean="0"/>
              <a:t> </a:t>
            </a:r>
            <a:r>
              <a:rPr lang="en-GB" sz="2000" dirty="0"/>
              <a:t>custom </a:t>
            </a:r>
            <a:r>
              <a:rPr lang="en-GB" sz="2000" dirty="0" smtClean="0"/>
              <a:t>selector</a:t>
            </a:r>
          </a:p>
          <a:p>
            <a:endParaRPr lang="da-DK" sz="2000" dirty="0"/>
          </a:p>
          <a:p>
            <a:pPr marL="0" indent="0">
              <a:buNone/>
            </a:pPr>
            <a:r>
              <a:rPr lang="da-DK" sz="2000" b="1" dirty="0" smtClean="0">
                <a:solidFill>
                  <a:srgbClr val="FF0000"/>
                </a:solidFill>
              </a:rPr>
              <a:t>Problem: </a:t>
            </a:r>
            <a:r>
              <a:rPr lang="da-DK" sz="2000" dirty="0" smtClean="0">
                <a:solidFill>
                  <a:srgbClr val="FF0000"/>
                </a:solidFill>
              </a:rPr>
              <a:t>how to stripe the table </a:t>
            </a:r>
            <a:r>
              <a:rPr lang="da-DK" sz="2000" b="1" dirty="0" smtClean="0">
                <a:solidFill>
                  <a:srgbClr val="FF0000"/>
                </a:solidFill>
              </a:rPr>
              <a:t>2 by 2</a:t>
            </a:r>
            <a:r>
              <a:rPr lang="da-DK" sz="2000" dirty="0" smtClean="0">
                <a:solidFill>
                  <a:srgbClr val="FF0000"/>
                </a:solidFill>
              </a:rPr>
              <a:t> ?</a:t>
            </a:r>
            <a:endParaRPr lang="da-DK" sz="2000" b="1" dirty="0">
              <a:solidFill>
                <a:srgbClr val="FF0000"/>
              </a:solidFill>
            </a:endParaRPr>
          </a:p>
          <a:p>
            <a:r>
              <a:rPr lang="da-DK" sz="2000" dirty="0"/>
              <a:t>u</a:t>
            </a:r>
            <a:r>
              <a:rPr lang="da-DK" sz="2000" dirty="0" smtClean="0"/>
              <a:t>se </a:t>
            </a:r>
            <a:r>
              <a:rPr lang="da-DK" sz="2000" b="1" dirty="0" smtClean="0"/>
              <a:t>filter</a:t>
            </a:r>
            <a:r>
              <a:rPr lang="da-DK" sz="2000" dirty="0"/>
              <a:t> </a:t>
            </a:r>
            <a:r>
              <a:rPr lang="da-DK" sz="2000" dirty="0" smtClean="0"/>
              <a:t>instead </a:t>
            </a:r>
            <a:r>
              <a:rPr lang="da-DK" sz="2000" dirty="0"/>
              <a:t>-&gt; </a:t>
            </a:r>
            <a:r>
              <a:rPr lang="da-DK" sz="2000" b="1" dirty="0"/>
              <a:t>listing </a:t>
            </a:r>
            <a:r>
              <a:rPr lang="da-DK" sz="2000" b="1" dirty="0" smtClean="0"/>
              <a:t>9.5 </a:t>
            </a:r>
            <a:r>
              <a:rPr lang="da-DK" sz="1400" dirty="0" smtClean="0"/>
              <a:t>page 247</a:t>
            </a:r>
            <a:endParaRPr lang="en-GB" sz="2000" dirty="0"/>
          </a:p>
          <a:p>
            <a:endParaRPr lang="da-DK" sz="2000" dirty="0" smtClean="0"/>
          </a:p>
          <a:p>
            <a:endParaRPr lang="da-DK" sz="2000" dirty="0"/>
          </a:p>
          <a:p>
            <a:endParaRPr lang="da-DK" sz="2000" dirty="0" smtClean="0"/>
          </a:p>
          <a:p>
            <a:endParaRPr lang="da-DK" sz="2000" dirty="0" smtClean="0"/>
          </a:p>
          <a:p>
            <a:endParaRPr lang="da-DK" sz="2000" dirty="0"/>
          </a:p>
          <a:p>
            <a:endParaRPr lang="da-DK" sz="2000" dirty="0"/>
          </a:p>
          <a:p>
            <a:r>
              <a:rPr lang="da-DK" sz="2000" dirty="0">
                <a:solidFill>
                  <a:srgbClr val="FF0000"/>
                </a:solidFill>
              </a:rPr>
              <a:t>w</a:t>
            </a:r>
            <a:r>
              <a:rPr lang="da-DK" sz="2000" dirty="0" smtClean="0">
                <a:solidFill>
                  <a:srgbClr val="FF0000"/>
                </a:solidFill>
              </a:rPr>
              <a:t>here does </a:t>
            </a:r>
            <a:r>
              <a:rPr lang="da-DK" sz="2000" i="1" dirty="0" smtClean="0">
                <a:solidFill>
                  <a:srgbClr val="FF0000"/>
                </a:solidFill>
              </a:rPr>
              <a:t>index </a:t>
            </a:r>
            <a:r>
              <a:rPr lang="da-DK" sz="2000" dirty="0" smtClean="0">
                <a:solidFill>
                  <a:srgbClr val="FF0000"/>
                </a:solidFill>
              </a:rPr>
              <a:t>come from?</a:t>
            </a:r>
          </a:p>
          <a:p>
            <a:r>
              <a:rPr lang="da-DK" sz="2000" dirty="0" smtClean="0"/>
              <a:t>modulus operator  %  -&gt; Z</a:t>
            </a:r>
            <a:r>
              <a:rPr lang="da-DK" sz="2000" baseline="-25000" dirty="0" smtClean="0"/>
              <a:t>n</a:t>
            </a:r>
          </a:p>
          <a:p>
            <a:pPr marL="0" indent="0">
              <a:buNone/>
            </a:pPr>
            <a:r>
              <a:rPr lang="da-DK" sz="1600" dirty="0"/>
              <a:t>-&gt; see img page </a:t>
            </a:r>
            <a:r>
              <a:rPr lang="da-DK" sz="1600" dirty="0" smtClean="0"/>
              <a:t>246</a:t>
            </a:r>
            <a:endParaRPr lang="en-GB" sz="1600" dirty="0"/>
          </a:p>
          <a:p>
            <a:endParaRPr lang="en-GB" sz="2000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7543800" y="2373868"/>
            <a:ext cx="1341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/>
              <a:t>-&gt; </a:t>
            </a:r>
            <a:r>
              <a:rPr lang="da-DK" b="1" dirty="0"/>
              <a:t>listing </a:t>
            </a:r>
            <a:r>
              <a:rPr lang="da-DK" b="1" dirty="0" smtClean="0"/>
              <a:t>9.4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5800" y="3505200"/>
            <a:ext cx="6096000" cy="1856328"/>
            <a:chOff x="685800" y="3505200"/>
            <a:chExt cx="6096000" cy="185632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3505200"/>
              <a:ext cx="6096000" cy="1627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5" name="Straight Arrow Connector 34"/>
            <p:cNvCxnSpPr/>
            <p:nvPr/>
          </p:nvCxnSpPr>
          <p:spPr>
            <a:xfrm>
              <a:off x="2590800" y="4495800"/>
              <a:ext cx="0" cy="86572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3124200"/>
            <a:ext cx="1103243" cy="762000"/>
            <a:chOff x="6019800" y="3124200"/>
            <a:chExt cx="1103243" cy="762000"/>
          </a:xfrm>
        </p:grpSpPr>
        <p:sp>
          <p:nvSpPr>
            <p:cNvPr id="32" name="Right Arrow 31"/>
            <p:cNvSpPr/>
            <p:nvPr/>
          </p:nvSpPr>
          <p:spPr>
            <a:xfrm>
              <a:off x="6019800" y="3124200"/>
              <a:ext cx="5334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6665843" y="3124200"/>
              <a:ext cx="457200" cy="762000"/>
              <a:chOff x="6400800" y="3124200"/>
              <a:chExt cx="457200" cy="7620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6400800" y="31242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6400800" y="32766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400800" y="3429000"/>
                <a:ext cx="457200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6400800" y="3581400"/>
                <a:ext cx="457200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6400800" y="37338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6400800" y="38862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extBox 4"/>
          <p:cNvSpPr txBox="1"/>
          <p:nvPr/>
        </p:nvSpPr>
        <p:spPr>
          <a:xfrm>
            <a:off x="6934200" y="4495800"/>
            <a:ext cx="2012089" cy="2308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a-DK" b="1" dirty="0" err="1"/>
              <a:t>i</a:t>
            </a:r>
            <a:r>
              <a:rPr lang="da-DK" b="1" dirty="0" err="1" smtClean="0"/>
              <a:t>ndex</a:t>
            </a:r>
            <a:r>
              <a:rPr lang="da-DK" b="1" dirty="0" smtClean="0"/>
              <a:t>	index%4</a:t>
            </a:r>
          </a:p>
          <a:p>
            <a:r>
              <a:rPr lang="da-DK" dirty="0" smtClean="0"/>
              <a:t>0	0  &lt;2 =&gt; T</a:t>
            </a:r>
          </a:p>
          <a:p>
            <a:r>
              <a:rPr lang="da-DK" dirty="0" smtClean="0">
                <a:solidFill>
                  <a:schemeClr val="accent1"/>
                </a:solidFill>
              </a:rPr>
              <a:t>1	1  &lt;</a:t>
            </a:r>
            <a:r>
              <a:rPr lang="da-DK" dirty="0">
                <a:solidFill>
                  <a:schemeClr val="accent1"/>
                </a:solidFill>
              </a:rPr>
              <a:t>2 =&gt; </a:t>
            </a:r>
            <a:r>
              <a:rPr lang="da-DK" dirty="0" smtClean="0">
                <a:solidFill>
                  <a:schemeClr val="accent1"/>
                </a:solidFill>
              </a:rPr>
              <a:t>T</a:t>
            </a:r>
          </a:p>
          <a:p>
            <a:r>
              <a:rPr lang="da-DK" dirty="0" smtClean="0"/>
              <a:t>2	2  </a:t>
            </a:r>
            <a:r>
              <a:rPr lang="da-DK" dirty="0"/>
              <a:t>&lt;2 =&gt; </a:t>
            </a:r>
            <a:r>
              <a:rPr lang="da-DK" dirty="0" smtClean="0"/>
              <a:t>F</a:t>
            </a:r>
            <a:br>
              <a:rPr lang="da-DK" dirty="0" smtClean="0"/>
            </a:br>
            <a:r>
              <a:rPr lang="da-DK" dirty="0" smtClean="0">
                <a:solidFill>
                  <a:schemeClr val="accent1"/>
                </a:solidFill>
              </a:rPr>
              <a:t>3	3  </a:t>
            </a:r>
            <a:r>
              <a:rPr lang="da-DK" dirty="0">
                <a:solidFill>
                  <a:schemeClr val="accent1"/>
                </a:solidFill>
              </a:rPr>
              <a:t>&lt;2 =&gt; F</a:t>
            </a:r>
            <a:r>
              <a:rPr lang="da-DK" dirty="0" smtClean="0">
                <a:solidFill>
                  <a:schemeClr val="accent1"/>
                </a:solidFill>
              </a:rPr>
              <a:t/>
            </a:r>
            <a:br>
              <a:rPr lang="da-DK" dirty="0" smtClean="0">
                <a:solidFill>
                  <a:schemeClr val="accent1"/>
                </a:solidFill>
              </a:rPr>
            </a:br>
            <a:r>
              <a:rPr lang="da-DK" dirty="0" smtClean="0"/>
              <a:t>4	0  </a:t>
            </a:r>
            <a:r>
              <a:rPr lang="da-DK" dirty="0"/>
              <a:t>&lt;2 =&gt; </a:t>
            </a:r>
            <a:r>
              <a:rPr lang="da-DK" dirty="0" smtClean="0"/>
              <a:t>T</a:t>
            </a:r>
          </a:p>
          <a:p>
            <a:r>
              <a:rPr lang="da-DK" dirty="0" smtClean="0">
                <a:solidFill>
                  <a:schemeClr val="accent1"/>
                </a:solidFill>
              </a:rPr>
              <a:t>5	1  </a:t>
            </a:r>
            <a:r>
              <a:rPr lang="da-DK" dirty="0">
                <a:solidFill>
                  <a:schemeClr val="accent1"/>
                </a:solidFill>
              </a:rPr>
              <a:t>&lt;2 =&gt; </a:t>
            </a:r>
            <a:r>
              <a:rPr lang="da-DK" dirty="0" smtClean="0">
                <a:solidFill>
                  <a:schemeClr val="accent1"/>
                </a:solidFill>
              </a:rPr>
              <a:t>T</a:t>
            </a:r>
            <a:br>
              <a:rPr lang="da-DK" dirty="0" smtClean="0">
                <a:solidFill>
                  <a:schemeClr val="accent1"/>
                </a:solidFill>
              </a:rPr>
            </a:br>
            <a:r>
              <a:rPr lang="da-DK" dirty="0" smtClean="0"/>
              <a:t>…</a:t>
            </a:r>
          </a:p>
        </p:txBody>
      </p:sp>
      <p:cxnSp>
        <p:nvCxnSpPr>
          <p:cNvPr id="18" name="Straight Arrow Connector 17"/>
          <p:cNvCxnSpPr>
            <a:endCxn id="5" idx="0"/>
          </p:cNvCxnSpPr>
          <p:nvPr/>
        </p:nvCxnSpPr>
        <p:spPr>
          <a:xfrm>
            <a:off x="7239000" y="3238500"/>
            <a:ext cx="701245" cy="12573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20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couple of loose ends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Need to clean up:</a:t>
            </a:r>
          </a:p>
          <a:p>
            <a:pPr lvl="1"/>
            <a:r>
              <a:rPr lang="en-US" sz="2000" dirty="0" smtClean="0"/>
              <a:t>no </a:t>
            </a:r>
            <a:r>
              <a:rPr lang="en-US" sz="2000" dirty="0"/>
              <a:t>longer </a:t>
            </a:r>
            <a:r>
              <a:rPr lang="en-US" sz="2000" dirty="0" smtClean="0"/>
              <a:t>using :</a:t>
            </a:r>
            <a:r>
              <a:rPr lang="en-US" sz="2000" dirty="0"/>
              <a:t>nth-child</a:t>
            </a:r>
            <a:r>
              <a:rPr lang="en-US" sz="2000" dirty="0" smtClean="0"/>
              <a:t>() -&gt; the </a:t>
            </a:r>
            <a:r>
              <a:rPr lang="en-US" sz="2000" dirty="0"/>
              <a:t>alternation </a:t>
            </a:r>
            <a:r>
              <a:rPr lang="en-US" sz="2000" b="1" dirty="0"/>
              <a:t>does not begin again </a:t>
            </a:r>
            <a:r>
              <a:rPr lang="en-US" sz="2000" dirty="0"/>
              <a:t>within each &lt;</a:t>
            </a:r>
            <a:r>
              <a:rPr lang="en-US" sz="2000" dirty="0" err="1"/>
              <a:t>tbody</a:t>
            </a:r>
            <a:r>
              <a:rPr lang="en-US" sz="2000" dirty="0" smtClean="0"/>
              <a:t>&gt;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lso: we should </a:t>
            </a:r>
            <a:r>
              <a:rPr lang="en-US" sz="2000" dirty="0"/>
              <a:t>be </a:t>
            </a:r>
            <a:r>
              <a:rPr lang="en-US" sz="2000" b="1" dirty="0"/>
              <a:t>skipping table header </a:t>
            </a:r>
            <a:r>
              <a:rPr lang="en-US" sz="2000" dirty="0"/>
              <a:t>rows</a:t>
            </a:r>
            <a:endParaRPr lang="da-DK" sz="2000" dirty="0" smtClean="0"/>
          </a:p>
          <a:p>
            <a:pPr marL="0" indent="0">
              <a:buNone/>
            </a:pPr>
            <a:r>
              <a:rPr lang="da-DK" sz="2400" dirty="0" smtClean="0"/>
              <a:t>-&gt; </a:t>
            </a:r>
            <a:r>
              <a:rPr lang="da-DK" sz="2400" b="1" dirty="0"/>
              <a:t>listing </a:t>
            </a:r>
            <a:r>
              <a:rPr lang="da-DK" sz="2400" b="1" dirty="0" smtClean="0"/>
              <a:t>9.6 </a:t>
            </a:r>
            <a:r>
              <a:rPr lang="da-DK" sz="1600" dirty="0" smtClean="0"/>
              <a:t>page 274</a:t>
            </a:r>
            <a:endParaRPr lang="da-DK" sz="2400" dirty="0" smtClean="0"/>
          </a:p>
          <a:p>
            <a:pPr marL="0" indent="0">
              <a:buNone/>
            </a:pPr>
            <a:endParaRPr lang="da-DK" sz="2400" b="1" dirty="0"/>
          </a:p>
          <a:p>
            <a:pPr marL="0" indent="0">
              <a:buNone/>
            </a:pPr>
            <a:endParaRPr lang="da-DK" sz="2400" b="1" dirty="0" smtClean="0"/>
          </a:p>
          <a:p>
            <a:pPr marL="0" indent="0">
              <a:buNone/>
            </a:pPr>
            <a:endParaRPr lang="da-DK" sz="2400" b="1" dirty="0"/>
          </a:p>
          <a:p>
            <a:pPr marL="0" indent="0">
              <a:buNone/>
            </a:pPr>
            <a:endParaRPr lang="da-DK" sz="2400" b="1" dirty="0" smtClean="0"/>
          </a:p>
          <a:p>
            <a:pPr marL="0" indent="0">
              <a:buNone/>
            </a:pPr>
            <a:endParaRPr lang="da-DK" sz="2400" b="1" dirty="0"/>
          </a:p>
          <a:p>
            <a:pPr marL="0" indent="0">
              <a:buNone/>
            </a:pPr>
            <a:r>
              <a:rPr lang="da-DK" sz="2400" b="1" dirty="0" smtClean="0"/>
              <a:t>result: </a:t>
            </a:r>
            <a:r>
              <a:rPr lang="da-DK" sz="2400" dirty="0" smtClean="0"/>
              <a:t>a more </a:t>
            </a:r>
            <a:r>
              <a:rPr lang="da-DK" sz="2400" u="sng" dirty="0" smtClean="0"/>
              <a:t>continous striping </a:t>
            </a:r>
            <a:r>
              <a:rPr lang="da-DK" sz="2400" dirty="0" smtClean="0"/>
              <a:t>across the page -&gt; </a:t>
            </a:r>
            <a:r>
              <a:rPr lang="da-DK" sz="1600" dirty="0" smtClean="0"/>
              <a:t>see img page 248</a:t>
            </a:r>
            <a:endParaRPr lang="en-GB" sz="1600" dirty="0"/>
          </a:p>
          <a:p>
            <a:endParaRPr lang="en-GB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78" y="3657600"/>
            <a:ext cx="6616818" cy="185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514600" y="4267200"/>
            <a:ext cx="685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1219200" y="3124200"/>
            <a:ext cx="7162800" cy="2514600"/>
            <a:chOff x="1219200" y="3124200"/>
            <a:chExt cx="7162800" cy="2514600"/>
          </a:xfrm>
        </p:grpSpPr>
        <p:grpSp>
          <p:nvGrpSpPr>
            <p:cNvPr id="10" name="Group 9"/>
            <p:cNvGrpSpPr/>
            <p:nvPr/>
          </p:nvGrpSpPr>
          <p:grpSpPr>
            <a:xfrm>
              <a:off x="1219200" y="3657600"/>
              <a:ext cx="7162800" cy="1981200"/>
              <a:chOff x="1219200" y="3657600"/>
              <a:chExt cx="7162800" cy="1981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371600" y="4033501"/>
                <a:ext cx="6858000" cy="1229398"/>
              </a:xfrm>
              <a:prstGeom prst="rect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763486" y="4288972"/>
                <a:ext cx="5940010" cy="740122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219200" y="3657600"/>
                <a:ext cx="7162800" cy="1981200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114800" y="3124200"/>
              <a:ext cx="3200400" cy="1143000"/>
              <a:chOff x="4114800" y="3124200"/>
              <a:chExt cx="3200400" cy="1143000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>
                <a:off x="4114800" y="3124200"/>
                <a:ext cx="3200400" cy="685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>
                <a:off x="5029200" y="3124200"/>
                <a:ext cx="2286000" cy="990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>
                <a:off x="6172200" y="3124200"/>
                <a:ext cx="1143000" cy="1143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6022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Disappearing rows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 smtClean="0"/>
              <a:t>When a particular topic is selected, many rows of the table disappear -&gt; </a:t>
            </a:r>
            <a:r>
              <a:rPr lang="da-DK" sz="2400" dirty="0" smtClean="0">
                <a:solidFill>
                  <a:srgbClr val="0070C0"/>
                </a:solidFill>
              </a:rPr>
              <a:t>it </a:t>
            </a:r>
            <a:r>
              <a:rPr lang="da-DK" sz="2400" dirty="0" err="1" smtClean="0">
                <a:solidFill>
                  <a:srgbClr val="0070C0"/>
                </a:solidFill>
              </a:rPr>
              <a:t>makes</a:t>
            </a:r>
            <a:r>
              <a:rPr lang="da-DK" sz="2400" dirty="0" smtClean="0">
                <a:solidFill>
                  <a:srgbClr val="0070C0"/>
                </a:solidFill>
              </a:rPr>
              <a:t> the striping look silly</a:t>
            </a:r>
          </a:p>
          <a:p>
            <a:r>
              <a:rPr lang="da-DK" sz="2400" b="1" dirty="0" smtClean="0"/>
              <a:t>solution: </a:t>
            </a:r>
            <a:r>
              <a:rPr lang="da-DK" sz="2400" dirty="0" smtClean="0"/>
              <a:t>when topic is selected, force a re-striping </a:t>
            </a:r>
          </a:p>
          <a:p>
            <a:pPr marL="0" indent="0">
              <a:buNone/>
            </a:pPr>
            <a:endParaRPr lang="da-DK" sz="2400" dirty="0" smtClean="0"/>
          </a:p>
          <a:p>
            <a:pPr marL="0" indent="0">
              <a:buNone/>
            </a:pPr>
            <a:r>
              <a:rPr lang="da-DK" sz="2400" dirty="0" smtClean="0"/>
              <a:t>-&gt; </a:t>
            </a:r>
            <a:r>
              <a:rPr lang="da-DK" sz="2400" b="1" dirty="0"/>
              <a:t>listing </a:t>
            </a:r>
            <a:r>
              <a:rPr lang="da-DK" sz="2400" b="1" dirty="0" smtClean="0"/>
              <a:t>9.7 </a:t>
            </a:r>
            <a:r>
              <a:rPr lang="da-DK" sz="1600" dirty="0" smtClean="0"/>
              <a:t>page 248-249</a:t>
            </a:r>
            <a:endParaRPr lang="da-DK" sz="2400" dirty="0" smtClean="0"/>
          </a:p>
          <a:p>
            <a:r>
              <a:rPr lang="da-DK" sz="2400" b="1" dirty="0" smtClean="0">
                <a:solidFill>
                  <a:srgbClr val="00B050"/>
                </a:solidFill>
              </a:rPr>
              <a:t>Use a function </a:t>
            </a:r>
            <a:r>
              <a:rPr lang="da-DK" sz="2400" dirty="0" smtClean="0">
                <a:solidFill>
                  <a:srgbClr val="00B050"/>
                </a:solidFill>
              </a:rPr>
              <a:t>to put the code we want to re-use (for striping)</a:t>
            </a:r>
            <a:endParaRPr lang="da-DK" sz="2400" dirty="0">
              <a:solidFill>
                <a:srgbClr val="00B050"/>
              </a:solidFill>
            </a:endParaRPr>
          </a:p>
          <a:p>
            <a:r>
              <a:rPr lang="da-DK" sz="2400" i="1" dirty="0" smtClean="0"/>
              <a:t>Advantages: </a:t>
            </a:r>
          </a:p>
          <a:p>
            <a:pPr lvl="1"/>
            <a:r>
              <a:rPr lang="da-DK" sz="2000" i="1" dirty="0" smtClean="0"/>
              <a:t>cleaner code, </a:t>
            </a:r>
          </a:p>
          <a:p>
            <a:pPr lvl="1"/>
            <a:r>
              <a:rPr lang="da-DK" sz="2000" i="1" dirty="0" smtClean="0"/>
              <a:t>reusable, </a:t>
            </a:r>
          </a:p>
          <a:p>
            <a:pPr lvl="1"/>
            <a:r>
              <a:rPr lang="da-DK" sz="2000" i="1" dirty="0" smtClean="0"/>
              <a:t>programmer-defined operations (like </a:t>
            </a:r>
            <a:r>
              <a:rPr lang="en-GB" sz="2000" b="1" i="1" dirty="0"/>
              <a:t>function </a:t>
            </a:r>
            <a:r>
              <a:rPr lang="en-GB" sz="2000" b="1" i="1" dirty="0" smtClean="0"/>
              <a:t>stripe()</a:t>
            </a:r>
            <a:r>
              <a:rPr lang="en-GB" sz="2000" i="1" dirty="0" smtClean="0"/>
              <a:t> )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165837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978</Words>
  <Application>Microsoft Office PowerPoint</Application>
  <PresentationFormat>On-screen Show (4:3)</PresentationFormat>
  <Paragraphs>184</Paragraphs>
  <Slides>21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Dweb Lecture 9</vt:lpstr>
      <vt:lpstr>Today</vt:lpstr>
      <vt:lpstr>Chapter 9</vt:lpstr>
      <vt:lpstr>Advanced Selectors and Traversing</vt:lpstr>
      <vt:lpstr>Advanced Selectors and Traversing</vt:lpstr>
      <vt:lpstr>Task1</vt:lpstr>
      <vt:lpstr>Table row striping</vt:lpstr>
      <vt:lpstr>A couple of loose ends</vt:lpstr>
      <vt:lpstr>Disappearing rows</vt:lpstr>
      <vt:lpstr>PowerPoint Presentation</vt:lpstr>
      <vt:lpstr>Writing a custom selector plugin</vt:lpstr>
      <vt:lpstr>The four parameters</vt:lpstr>
      <vt:lpstr>Task 2: OK, but what does it do??</vt:lpstr>
      <vt:lpstr>Let’s test :group()</vt:lpstr>
      <vt:lpstr>Performance</vt:lpstr>
      <vt:lpstr>PowerPoint Presentation</vt:lpstr>
      <vt:lpstr>Traversal methods and DOM element stack</vt:lpstr>
      <vt:lpstr>PowerPoint Presentation</vt:lpstr>
      <vt:lpstr>Stack</vt:lpstr>
      <vt:lpstr>Next lecture</vt:lpstr>
      <vt:lpstr>Fac-simili exam set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</dc:creator>
  <cp:lastModifiedBy>Andrea</cp:lastModifiedBy>
  <cp:revision>444</cp:revision>
  <dcterms:created xsi:type="dcterms:W3CDTF">2006-08-16T00:00:00Z</dcterms:created>
  <dcterms:modified xsi:type="dcterms:W3CDTF">2017-04-24T08:35:03Z</dcterms:modified>
</cp:coreProperties>
</file>