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handoutMasterIdLst>
    <p:handoutMasterId r:id="rId23"/>
  </p:handoutMasterIdLst>
  <p:sldIdLst>
    <p:sldId id="256" r:id="rId2"/>
    <p:sldId id="257" r:id="rId3"/>
    <p:sldId id="259" r:id="rId4"/>
    <p:sldId id="268" r:id="rId5"/>
    <p:sldId id="258" r:id="rId6"/>
    <p:sldId id="267" r:id="rId7"/>
    <p:sldId id="269" r:id="rId8"/>
    <p:sldId id="265" r:id="rId9"/>
    <p:sldId id="260" r:id="rId10"/>
    <p:sldId id="276" r:id="rId11"/>
    <p:sldId id="266" r:id="rId12"/>
    <p:sldId id="261" r:id="rId13"/>
    <p:sldId id="277" r:id="rId14"/>
    <p:sldId id="262" r:id="rId15"/>
    <p:sldId id="270" r:id="rId16"/>
    <p:sldId id="271" r:id="rId17"/>
    <p:sldId id="272" r:id="rId18"/>
    <p:sldId id="273" r:id="rId19"/>
    <p:sldId id="274" r:id="rId20"/>
    <p:sldId id="263" r:id="rId21"/>
    <p:sldId id="278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Raab" initials="CR" lastIdx="0" clrIdx="0">
    <p:extLst>
      <p:ext uri="{19B8F6BF-5375-455C-9EA6-DF929625EA0E}">
        <p15:presenceInfo xmlns:p15="http://schemas.microsoft.com/office/powerpoint/2012/main" userId="cf5392be7086d1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E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 autoAdjust="0"/>
    <p:restoredTop sz="94672" autoAdjust="0"/>
  </p:normalViewPr>
  <p:slideViewPr>
    <p:cSldViewPr snapToGrid="0">
      <p:cViewPr varScale="1">
        <p:scale>
          <a:sx n="94" d="100"/>
          <a:sy n="94" d="100"/>
        </p:scale>
        <p:origin x="1224" y="57"/>
      </p:cViewPr>
      <p:guideLst>
        <p:guide orient="horz" pos="2160"/>
        <p:guide pos="3120"/>
        <p:guide pos="2880"/>
      </p:guideLst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9EF3F-61B7-4B4C-97F1-7AC94345961F}" type="datetimeFigureOut">
              <a:rPr lang="de-DE" smtClean="0"/>
              <a:t>16.05.2019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83489-782B-4D33-A601-F24D5EB0555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651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14T08:51:26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1485 16575 0 0,'0'0'488'0'0,"0"0"-12"0"0,0 0-194 0 0,0 0 314 0 0,0 0 166 0 0,0 0 36 0 0,2-8 578 0 0,86-97 2250 0 0,-68 85-3306 0 0,135-127 936 0 0,237-240-692 0 0,-167 176-564 0 0,61-47 240 0 0,-9 7 11 0 0,-263 238-265 0 0,1 1 1 0 0,0 0 0 0 0,1 1-1 0 0,0 1 1 0 0,0 0 0 0 0,1 1-1 0 0,0 1 1 0 0,7-2 13 0 0,-6 14-1113 0 0,-7 1-2516 0 0,-4-5 2051 0 0</inkml:trace>
  <inkml:trace contextRef="#ctx0" brushRef="#br0" timeOffset="469.014">410 26 13096 0 0,'-13'-22'2837'0'0,"13"21"-1633"0"0,0 1-28 0 0,-4-3 406 0 0,4 5 2512 0 0,44 91-3692 0 0,78 136-402 0 0,109 140 0 0 0,-180-287 0 0 0,78 102 0 0 0,-94-143-124 0 0,3-1-1 0 0,1-2 1 0 0,1-2-1 0 0,3-1 0 0 0,0-2 1 0 0,3-3-1 0 0,13 7 125 0 0,39 11-1996 0 0,-68-37 1040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36759"/>
            <a:ext cx="7062107" cy="114368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00000"/>
            <a:ext cx="7886700" cy="4680000"/>
          </a:xfrm>
        </p:spPr>
        <p:txBody>
          <a:bodyPr/>
          <a:lstStyle>
            <a:lvl1pPr>
              <a:buClr>
                <a:srgbClr val="ED6E08"/>
              </a:buClr>
              <a:defRPr/>
            </a:lvl1pPr>
            <a:lvl2pPr>
              <a:buClr>
                <a:srgbClr val="ED6E08"/>
              </a:buClr>
              <a:defRPr/>
            </a:lvl2pPr>
            <a:lvl3pPr>
              <a:buClr>
                <a:srgbClr val="ED6E08"/>
              </a:buClr>
              <a:defRPr/>
            </a:lvl3pPr>
            <a:lvl4pPr>
              <a:buClr>
                <a:srgbClr val="ED6E08"/>
              </a:buClr>
              <a:defRPr/>
            </a:lvl4pPr>
            <a:lvl5pPr>
              <a:buClr>
                <a:srgbClr val="ED6E08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7585472" y="6552000"/>
            <a:ext cx="929879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663" tIns="37331" rIns="74663" bIns="37331" anchor="ctr"/>
          <a:lstStyle>
            <a:lvl1pPr marL="406400" indent="-4064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3BD4DA4F-9FF1-4202-B17E-29A98D6E5A2B}" type="slidenum">
              <a:rPr lang="de-DE" sz="9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27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35"/>
          <p:cNvSpPr>
            <a:spLocks noChangeShapeType="1"/>
          </p:cNvSpPr>
          <p:nvPr userDrawn="1"/>
        </p:nvSpPr>
        <p:spPr bwMode="auto">
          <a:xfrm>
            <a:off x="0" y="1438045"/>
            <a:ext cx="9144000" cy="15007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00000"/>
            <a:ext cx="3886200" cy="4680000"/>
          </a:xfrm>
        </p:spPr>
        <p:txBody>
          <a:bodyPr/>
          <a:lstStyle>
            <a:lvl1pPr>
              <a:buClr>
                <a:srgbClr val="ED6E08"/>
              </a:buClr>
              <a:defRPr/>
            </a:lvl1pPr>
            <a:lvl2pPr>
              <a:buClr>
                <a:srgbClr val="ED6E08"/>
              </a:buClr>
              <a:defRPr/>
            </a:lvl2pPr>
            <a:lvl3pPr>
              <a:buClr>
                <a:srgbClr val="ED6E08"/>
              </a:buClr>
              <a:defRPr/>
            </a:lvl3pPr>
            <a:lvl4pPr>
              <a:buClr>
                <a:srgbClr val="ED6E08"/>
              </a:buClr>
              <a:defRPr/>
            </a:lvl4pPr>
            <a:lvl5pPr>
              <a:buClr>
                <a:srgbClr val="ED6E08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00000"/>
            <a:ext cx="3886200" cy="4680000"/>
          </a:xfrm>
        </p:spPr>
        <p:txBody>
          <a:bodyPr/>
          <a:lstStyle>
            <a:lvl1pPr>
              <a:buClr>
                <a:srgbClr val="ED6E08"/>
              </a:buClr>
              <a:defRPr/>
            </a:lvl1pPr>
            <a:lvl2pPr>
              <a:buClr>
                <a:srgbClr val="ED6E08"/>
              </a:buClr>
              <a:defRPr/>
            </a:lvl2pPr>
            <a:lvl3pPr>
              <a:buClr>
                <a:srgbClr val="ED6E08"/>
              </a:buClr>
              <a:defRPr/>
            </a:lvl3pPr>
            <a:lvl4pPr>
              <a:buClr>
                <a:srgbClr val="ED6E08"/>
              </a:buClr>
              <a:defRPr/>
            </a:lvl4pPr>
            <a:lvl5pPr>
              <a:buClr>
                <a:srgbClr val="ED6E08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7585472" y="6552000"/>
            <a:ext cx="929879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663" tIns="37331" rIns="74663" bIns="37331" anchor="ctr"/>
          <a:lstStyle>
            <a:lvl1pPr marL="406400" indent="-4064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3BD4DA4F-9FF1-4202-B17E-29A98D6E5A2B}" type="slidenum">
              <a:rPr lang="de-DE" sz="9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27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1" y="236759"/>
            <a:ext cx="7062107" cy="114368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Line 35"/>
          <p:cNvSpPr>
            <a:spLocks noChangeShapeType="1"/>
          </p:cNvSpPr>
          <p:nvPr userDrawn="1"/>
        </p:nvSpPr>
        <p:spPr bwMode="auto">
          <a:xfrm>
            <a:off x="0" y="1438045"/>
            <a:ext cx="9144000" cy="15007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0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99999"/>
            <a:ext cx="4660754" cy="406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7585472" y="6552000"/>
            <a:ext cx="929879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663" tIns="37331" rIns="74663" bIns="37331" anchor="ctr"/>
          <a:lstStyle>
            <a:lvl1pPr marL="406400" indent="-4064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842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84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3BD4DA4F-9FF1-4202-B17E-29A98D6E5A2B}" type="slidenum">
              <a:rPr lang="de-DE" sz="9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1275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35"/>
          <p:cNvSpPr>
            <a:spLocks noChangeShapeType="1"/>
          </p:cNvSpPr>
          <p:nvPr userDrawn="1"/>
        </p:nvSpPr>
        <p:spPr bwMode="auto">
          <a:xfrm>
            <a:off x="0" y="1438045"/>
            <a:ext cx="9144000" cy="15007"/>
          </a:xfrm>
          <a:prstGeom prst="line">
            <a:avLst/>
          </a:prstGeom>
          <a:noFill/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628651" y="1800000"/>
            <a:ext cx="3167743" cy="4680000"/>
          </a:xfrm>
        </p:spPr>
        <p:txBody>
          <a:bodyPr/>
          <a:lstStyle>
            <a:lvl1pPr>
              <a:buClr>
                <a:srgbClr val="ED6E08"/>
              </a:buClr>
              <a:defRPr/>
            </a:lvl1pPr>
            <a:lvl2pPr>
              <a:buClr>
                <a:srgbClr val="ED6E08"/>
              </a:buClr>
              <a:defRPr/>
            </a:lvl2pPr>
            <a:lvl3pPr>
              <a:buClr>
                <a:srgbClr val="ED6E08"/>
              </a:buClr>
              <a:defRPr/>
            </a:lvl3pPr>
            <a:lvl4pPr>
              <a:buClr>
                <a:srgbClr val="ED6E08"/>
              </a:buClr>
              <a:defRPr/>
            </a:lvl4pPr>
            <a:lvl5pPr>
              <a:buClr>
                <a:srgbClr val="ED6E08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1" y="236759"/>
            <a:ext cx="7062107" cy="114368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9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547007"/>
            <a:ext cx="7886700" cy="1143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Line 35"/>
          <p:cNvSpPr>
            <a:spLocks noChangeShapeType="1"/>
          </p:cNvSpPr>
          <p:nvPr userDrawn="1"/>
        </p:nvSpPr>
        <p:spPr bwMode="auto">
          <a:xfrm>
            <a:off x="0" y="6540726"/>
            <a:ext cx="9144000" cy="15007"/>
          </a:xfrm>
          <a:prstGeom prst="line">
            <a:avLst/>
          </a:prstGeom>
          <a:noFill/>
          <a:ln w="25400">
            <a:solidFill>
              <a:srgbClr val="ED6E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628650" y="6544584"/>
            <a:ext cx="43200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University of Applied Sciences Würzburg-Schweinfurt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941" y="231960"/>
            <a:ext cx="1139856" cy="4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D6E08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6E0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6E08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6E0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D6E0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" TargetMode="External"/><Relationship Id="rId2" Type="http://schemas.openxmlformats.org/officeDocument/2006/relationships/hyperlink" Target="https://www.springer.com/de/book/978331955443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mpy.org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ristophRaab/MLH" TargetMode="External"/><Relationship Id="rId5" Type="http://schemas.openxmlformats.org/officeDocument/2006/relationships/hyperlink" Target="https://keras.io/" TargetMode="External"/><Relationship Id="rId4" Type="http://schemas.openxmlformats.org/officeDocument/2006/relationships/hyperlink" Target="https://scikit-learn.org/stabl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Night of Innovation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Introduction to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260034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C720A-9EF1-4DCB-BE74-C7F5C89E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</a:t>
            </a:r>
            <a:endParaRPr lang="en-US" dirty="0"/>
          </a:p>
        </p:txBody>
      </p:sp>
      <p:pic>
        <p:nvPicPr>
          <p:cNvPr id="5" name="Inhaltsplatzhalter 4" descr="Ein Bild, das Karte, Text enthält.&#10;&#10;Mit hoher Zuverlässigkeit generierte Beschreibung">
            <a:extLst>
              <a:ext uri="{FF2B5EF4-FFF2-40B4-BE49-F238E27FC236}">
                <a16:creationId xmlns:a16="http://schemas.microsoft.com/office/drawing/2014/main" id="{F79F2B1B-EB35-41B0-A0A7-C48DCA7A4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107"/>
            <a:ext cx="9147061" cy="4995152"/>
          </a:xfrm>
        </p:spPr>
      </p:pic>
    </p:spTree>
    <p:extLst>
      <p:ext uri="{BB962C8B-B14F-4D97-AF65-F5344CB8AC3E}">
        <p14:creationId xmlns:p14="http://schemas.microsoft.com/office/powerpoint/2010/main" val="216334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C13F9-2B07-4615-B15B-EF8422A3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Perceptron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3D099-94EB-4281-BDE0-103969EBB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 algn="ctr">
              <a:buNone/>
            </a:pPr>
            <a:endParaRPr lang="en-US" noProof="0" dirty="0"/>
          </a:p>
          <a:p>
            <a:pPr marL="0" indent="0" algn="ctr">
              <a:buNone/>
            </a:pPr>
            <a:endParaRPr lang="en-US" noProof="0" dirty="0"/>
          </a:p>
          <a:p>
            <a:pPr marL="0" indent="0" algn="ctr">
              <a:buNone/>
            </a:pPr>
            <a:r>
              <a:rPr lang="en-US" noProof="0" dirty="0"/>
              <a:t>The math behind the Perceptron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36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7D3FC7-69D5-4AE8-9DB1-441C497BD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29" y="1625036"/>
            <a:ext cx="4679950" cy="4679950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712D4E8-F172-4842-ADF9-D2A2E3ABABC3}"/>
              </a:ext>
            </a:extLst>
          </p:cNvPr>
          <p:cNvSpPr/>
          <p:nvPr/>
        </p:nvSpPr>
        <p:spPr>
          <a:xfrm>
            <a:off x="5302665" y="630498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dirty="0"/>
              <a:t>https://blog.magrathealabs.com/crisp-dm-and-what-i-did-wrong-70c4e7e8656</a:t>
            </a:r>
          </a:p>
        </p:txBody>
      </p:sp>
    </p:spTree>
    <p:extLst>
      <p:ext uri="{BB962C8B-B14F-4D97-AF65-F5344CB8AC3E}">
        <p14:creationId xmlns:p14="http://schemas.microsoft.com/office/powerpoint/2010/main" val="226268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7D3FC7-69D5-4AE8-9DB1-441C497BD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29" y="1625036"/>
            <a:ext cx="4679950" cy="4679950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712D4E8-F172-4842-ADF9-D2A2E3ABABC3}"/>
              </a:ext>
            </a:extLst>
          </p:cNvPr>
          <p:cNvSpPr/>
          <p:nvPr/>
        </p:nvSpPr>
        <p:spPr>
          <a:xfrm>
            <a:off x="5302665" y="630498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dirty="0"/>
              <a:t>https://blog.magrathealabs.com/crisp-dm-and-what-i-did-wrong-70c4e7e8656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761691C9-2D8A-4047-8199-DBEBD5486C9A}"/>
                  </a:ext>
                </a:extLst>
              </p14:cNvPr>
              <p14:cNvContentPartPr/>
              <p14:nvPr/>
            </p14:nvContentPartPr>
            <p14:xfrm>
              <a:off x="2947920" y="2514200"/>
              <a:ext cx="587520" cy="5349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761691C9-2D8A-4047-8199-DBEBD5486C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8920" y="2505200"/>
                <a:ext cx="605160" cy="5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42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noProof="0" dirty="0"/>
            </a:br>
            <a:r>
              <a:rPr lang="en-US" noProof="0" dirty="0"/>
              <a:t>Data Preparation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7342C-A6AE-4F00-A6C4-4D44BD7F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Datatypes </a:t>
            </a:r>
          </a:p>
          <a:p>
            <a:pPr lvl="1"/>
            <a:r>
              <a:rPr lang="en-US" noProof="0" dirty="0"/>
              <a:t>Numeric</a:t>
            </a:r>
          </a:p>
          <a:p>
            <a:pPr lvl="1"/>
            <a:r>
              <a:rPr lang="en-US" noProof="0" dirty="0"/>
              <a:t>Categorical</a:t>
            </a:r>
          </a:p>
          <a:p>
            <a:pPr lvl="2"/>
            <a:r>
              <a:rPr lang="en-US" noProof="0" dirty="0"/>
              <a:t>Cardinal</a:t>
            </a:r>
          </a:p>
          <a:p>
            <a:pPr lvl="2"/>
            <a:r>
              <a:rPr lang="en-US" noProof="0" dirty="0"/>
              <a:t>Ordinal</a:t>
            </a:r>
          </a:p>
          <a:p>
            <a:pPr lvl="2"/>
            <a:endParaRPr lang="en-US" noProof="0" dirty="0"/>
          </a:p>
          <a:p>
            <a:r>
              <a:rPr lang="en-US" noProof="0" dirty="0"/>
              <a:t>Machine Learning works in Euclidean space</a:t>
            </a:r>
          </a:p>
          <a:p>
            <a:pPr lvl="1"/>
            <a:r>
              <a:rPr lang="en-US" noProof="0" dirty="0"/>
              <a:t>Note there are few exceptions</a:t>
            </a:r>
          </a:p>
          <a:p>
            <a:pPr marL="0" indent="0">
              <a:buNone/>
            </a:pPr>
            <a:endParaRPr lang="en-US" noProof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 dirty="0"/>
              <a:t>Dataset must be converted in Euclidean space</a:t>
            </a:r>
          </a:p>
          <a:p>
            <a:pPr lvl="1"/>
            <a:r>
              <a:rPr lang="en-US" noProof="0" dirty="0"/>
              <a:t>Solutions: One-Hot Encoding / Numerical Encoding</a:t>
            </a:r>
          </a:p>
          <a:p>
            <a:pPr lvl="2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670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noProof="0" dirty="0"/>
            </a:br>
            <a:r>
              <a:rPr lang="en-US" noProof="0" dirty="0"/>
              <a:t>Data Preprocessing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7342C-A6AE-4F00-A6C4-4D44BD7F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Stabilize numerical data to avoid issues in similarity or dissimilarity measure</a:t>
            </a:r>
          </a:p>
          <a:p>
            <a:endParaRPr lang="en-US" noProof="0" dirty="0"/>
          </a:p>
          <a:p>
            <a:r>
              <a:rPr lang="en-US" noProof="0" dirty="0"/>
              <a:t>Example: Age and Height of Human</a:t>
            </a:r>
          </a:p>
          <a:p>
            <a:r>
              <a:rPr lang="en-US" noProof="0" dirty="0"/>
              <a:t>P1: 18 Years and 1.8m</a:t>
            </a:r>
          </a:p>
          <a:p>
            <a:r>
              <a:rPr lang="en-US" noProof="0" dirty="0"/>
              <a:t>P2: 64 Years and 1.6m</a:t>
            </a:r>
          </a:p>
          <a:p>
            <a:r>
              <a:rPr lang="en-US" noProof="0" dirty="0"/>
              <a:t>Differences: 46 and 0.2m</a:t>
            </a:r>
          </a:p>
          <a:p>
            <a:pPr lvl="1"/>
            <a:r>
              <a:rPr lang="en-US" noProof="0" dirty="0"/>
              <a:t>This can cause problems because years independent of its interpretation  is dominant factor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87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Machine Learning Algorithms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A0B792F-5F84-446D-A0BF-299F81C671C9}"/>
              </a:ext>
            </a:extLst>
          </p:cNvPr>
          <p:cNvSpPr/>
          <p:nvPr/>
        </p:nvSpPr>
        <p:spPr>
          <a:xfrm>
            <a:off x="4734370" y="626455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dirty="0"/>
              <a:t>https://scikit-learn.org/stable/auto_examples/classification/plot_classifier_comparison.html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386FF1-4709-4163-A522-E69748A963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133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6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7342C-A6AE-4F00-A6C4-4D44BD7F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The </a:t>
            </a:r>
            <a:r>
              <a:rPr lang="en-US" dirty="0"/>
              <a:t>competition</a:t>
            </a:r>
            <a:r>
              <a:rPr lang="en-US" noProof="0" dirty="0"/>
              <a:t> is about accuracy.</a:t>
            </a:r>
          </a:p>
          <a:p>
            <a:pPr lvl="1"/>
            <a:r>
              <a:rPr lang="en-US" noProof="0" dirty="0"/>
              <a:t>No other benchmark value is important!</a:t>
            </a:r>
          </a:p>
          <a:p>
            <a:pPr lvl="1"/>
            <a:endParaRPr lang="en-US" dirty="0"/>
          </a:p>
          <a:p>
            <a:r>
              <a:rPr lang="en-US" noProof="0" dirty="0"/>
              <a:t>Accuracy: Ratio of predicted classes to ground truth </a:t>
            </a:r>
            <a:r>
              <a:rPr lang="en-US" dirty="0"/>
              <a:t>classes of given data </a:t>
            </a:r>
            <a:r>
              <a:rPr lang="en-US" noProof="0" dirty="0"/>
              <a:t>in percent.</a:t>
            </a:r>
          </a:p>
          <a:p>
            <a:endParaRPr lang="en-US" dirty="0"/>
          </a:p>
          <a:p>
            <a:r>
              <a:rPr lang="en-US" dirty="0"/>
              <a:t>Team with highest accuracy over test-set is winner of competition.</a:t>
            </a:r>
          </a:p>
        </p:txBody>
      </p:sp>
    </p:spTree>
    <p:extLst>
      <p:ext uri="{BB962C8B-B14F-4D97-AF65-F5344CB8AC3E}">
        <p14:creationId xmlns:p14="http://schemas.microsoft.com/office/powerpoint/2010/main" val="83106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 Scikit and Keras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7342C-A6AE-4F00-A6C4-4D44BD7F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Three steps to learn and evaluate a model by these frameworks</a:t>
            </a:r>
          </a:p>
          <a:p>
            <a:endParaRPr lang="en-US" noProof="0" dirty="0"/>
          </a:p>
          <a:p>
            <a:pPr marL="0" indent="0">
              <a:buNone/>
            </a:pPr>
            <a:r>
              <a:rPr lang="en-US" dirty="0" err="1"/>
              <a:t>Skicit</a:t>
            </a:r>
            <a:r>
              <a:rPr lang="en-US" dirty="0"/>
              <a:t>/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Preperations</a:t>
            </a: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0.  </a:t>
            </a:r>
            <a:r>
              <a:rPr lang="en-US" noProof="0" dirty="0" err="1"/>
              <a:t>model.compile</a:t>
            </a:r>
            <a:r>
              <a:rPr lang="en-US" noProof="0" dirty="0"/>
              <a:t> (</a:t>
            </a:r>
            <a:r>
              <a:rPr lang="en-US" noProof="0" dirty="0" err="1"/>
              <a:t>Keras</a:t>
            </a:r>
            <a:r>
              <a:rPr lang="en-US" noProof="0" dirty="0"/>
              <a:t> specific)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err="1"/>
              <a:t>model.fit</a:t>
            </a:r>
            <a:r>
              <a:rPr lang="en-US" noProof="0" dirty="0"/>
              <a:t>(X,y)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err="1"/>
              <a:t>model.score</a:t>
            </a:r>
            <a:r>
              <a:rPr lang="en-US" noProof="0" dirty="0"/>
              <a:t>(test_X)  # outputs accuracy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263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57BBD-0799-479C-8EDA-3128A087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C73AFC-0F07-4C73-A849-84E19D7E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Data Science Design Manual</a:t>
            </a:r>
            <a:endParaRPr lang="en-US" dirty="0"/>
          </a:p>
          <a:p>
            <a:endParaRPr lang="en-US" dirty="0"/>
          </a:p>
          <a:p>
            <a:r>
              <a:rPr lang="de-DE" dirty="0">
                <a:hlinkClick r:id="rId3"/>
              </a:rPr>
              <a:t>https://towardsdatascience.com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hlinkClick r:id="rId4"/>
              </a:rPr>
              <a:t>https://machinelearningmastery.com/</a:t>
            </a:r>
            <a:endParaRPr lang="de-DE" dirty="0"/>
          </a:p>
          <a:p>
            <a:endParaRPr lang="de-DE" dirty="0"/>
          </a:p>
          <a:p>
            <a:r>
              <a:rPr lang="de-DE" dirty="0"/>
              <a:t>Tutorials on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website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717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Objective</a:t>
            </a:r>
          </a:p>
          <a:p>
            <a:endParaRPr lang="en-US" noProof="0" dirty="0"/>
          </a:p>
          <a:p>
            <a:r>
              <a:rPr lang="en-US" noProof="0" dirty="0"/>
              <a:t>Dataset</a:t>
            </a:r>
          </a:p>
          <a:p>
            <a:endParaRPr lang="en-US" noProof="0" dirty="0"/>
          </a:p>
          <a:p>
            <a:r>
              <a:rPr lang="en-US" noProof="0" dirty="0"/>
              <a:t>The Perceptron</a:t>
            </a:r>
          </a:p>
          <a:p>
            <a:endParaRPr lang="en-US" noProof="0" dirty="0"/>
          </a:p>
          <a:p>
            <a:r>
              <a:rPr lang="en-US" noProof="0" dirty="0"/>
              <a:t>CRISP-DM</a:t>
            </a:r>
          </a:p>
          <a:p>
            <a:endParaRPr lang="en-US" noProof="0" dirty="0"/>
          </a:p>
          <a:p>
            <a:r>
              <a:rPr lang="en-US" noProof="0" dirty="0"/>
              <a:t>Further Actions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453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Further Actions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7342C-A6AE-4F00-A6C4-4D44BD7F9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Requirements</a:t>
            </a:r>
            <a:r>
              <a:rPr lang="de-DE" dirty="0"/>
              <a:t> </a:t>
            </a:r>
          </a:p>
          <a:p>
            <a:pPr lvl="1"/>
            <a:r>
              <a:rPr lang="de-DE" noProof="0" dirty="0"/>
              <a:t>Python 3.5 or </a:t>
            </a:r>
            <a:r>
              <a:rPr lang="de-DE" noProof="0" dirty="0" err="1"/>
              <a:t>above</a:t>
            </a:r>
            <a:r>
              <a:rPr lang="de-DE" dirty="0"/>
              <a:t> (3.6 is ideal</a:t>
            </a:r>
            <a:r>
              <a:rPr lang="de-DE" noProof="0" dirty="0"/>
              <a:t>)</a:t>
            </a:r>
            <a:r>
              <a:rPr lang="de-DE" dirty="0"/>
              <a:t>, </a:t>
            </a:r>
            <a:r>
              <a:rPr lang="de-DE" dirty="0" err="1"/>
              <a:t>Anaconca</a:t>
            </a:r>
            <a:r>
              <a:rPr lang="de-DE" dirty="0"/>
              <a:t> or </a:t>
            </a:r>
            <a:r>
              <a:rPr lang="de-DE" dirty="0" err="1"/>
              <a:t>Pip</a:t>
            </a:r>
            <a:endParaRPr lang="de-DE" dirty="0"/>
          </a:p>
          <a:p>
            <a:pPr lvl="1"/>
            <a:r>
              <a:rPr lang="de-DE" noProof="0" dirty="0"/>
              <a:t>Update to </a:t>
            </a:r>
            <a:r>
              <a:rPr lang="de-DE" noProof="0" dirty="0" err="1"/>
              <a:t>packages</a:t>
            </a:r>
            <a:r>
              <a:rPr lang="de-DE" noProof="0" dirty="0"/>
              <a:t> to </a:t>
            </a:r>
            <a:r>
              <a:rPr lang="de-DE" noProof="0" dirty="0" err="1"/>
              <a:t>latest</a:t>
            </a:r>
            <a:r>
              <a:rPr lang="de-DE" noProof="0" dirty="0"/>
              <a:t> </a:t>
            </a:r>
            <a:r>
              <a:rPr lang="de-DE" noProof="0" dirty="0" err="1"/>
              <a:t>version</a:t>
            </a:r>
            <a:r>
              <a:rPr lang="de-DE" noProof="0" dirty="0"/>
              <a:t>.</a:t>
            </a:r>
            <a:br>
              <a:rPr lang="de-DE" noProof="0" dirty="0"/>
            </a:br>
            <a:endParaRPr lang="en-US" noProof="0" dirty="0"/>
          </a:p>
          <a:p>
            <a:r>
              <a:rPr lang="en-US" noProof="0" dirty="0">
                <a:hlinkClick r:id="rId2"/>
              </a:rPr>
              <a:t>Pandas</a:t>
            </a:r>
            <a:endParaRPr lang="en-US" noProof="0" dirty="0"/>
          </a:p>
          <a:p>
            <a:r>
              <a:rPr lang="en-US" noProof="0" dirty="0">
                <a:hlinkClick r:id="rId3"/>
              </a:rPr>
              <a:t>Numpy</a:t>
            </a:r>
            <a:endParaRPr lang="en-US" noProof="0" dirty="0"/>
          </a:p>
          <a:p>
            <a:r>
              <a:rPr lang="en-US" noProof="0" dirty="0">
                <a:hlinkClick r:id="rId4"/>
              </a:rPr>
              <a:t>Skikit-Learn</a:t>
            </a:r>
            <a:endParaRPr lang="en-US" noProof="0" dirty="0"/>
          </a:p>
          <a:p>
            <a:r>
              <a:rPr lang="en-US" noProof="0" dirty="0">
                <a:hlinkClick r:id="rId5"/>
              </a:rPr>
              <a:t>Keras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Dataset and Notebook</a:t>
            </a:r>
          </a:p>
          <a:p>
            <a:r>
              <a:rPr lang="en-US" noProof="0" dirty="0">
                <a:hlinkClick r:id="rId6"/>
              </a:rPr>
              <a:t>https://github.com/ChristophRaab/MLH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988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2DBEF-33E2-4641-9528-7155E84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Thinking</a:t>
            </a:r>
            <a:r>
              <a:rPr lang="de-DE" dirty="0"/>
              <a:t> &amp; Self Study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91DBC-BD9F-4651-9E3C-3C32C5FE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Two </a:t>
            </a:r>
            <a:r>
              <a:rPr lang="de-DE" dirty="0" err="1"/>
              <a:t>hour</a:t>
            </a:r>
            <a:r>
              <a:rPr lang="de-DE" dirty="0"/>
              <a:t> of self </a:t>
            </a:r>
            <a:r>
              <a:rPr lang="de-DE" dirty="0" err="1"/>
              <a:t>study</a:t>
            </a:r>
            <a:r>
              <a:rPr lang="de-DE" dirty="0"/>
              <a:t> and design </a:t>
            </a:r>
            <a:r>
              <a:rPr lang="de-DE" dirty="0" err="1"/>
              <a:t>thinking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Develop</a:t>
            </a:r>
            <a:r>
              <a:rPr lang="de-DE" dirty="0"/>
              <a:t> a </a:t>
            </a:r>
            <a:r>
              <a:rPr lang="de-DE" dirty="0" err="1"/>
              <a:t>strategy</a:t>
            </a:r>
            <a:r>
              <a:rPr lang="de-DE" dirty="0"/>
              <a:t> how to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/>
              <a:t>problem</a:t>
            </a:r>
          </a:p>
          <a:p>
            <a:endParaRPr lang="de-DE" dirty="0"/>
          </a:p>
          <a:p>
            <a:r>
              <a:rPr lang="de-DE" dirty="0"/>
              <a:t>Cover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of CRISP</a:t>
            </a:r>
          </a:p>
          <a:p>
            <a:endParaRPr lang="de-DE" dirty="0"/>
          </a:p>
          <a:p>
            <a:r>
              <a:rPr lang="de-DE" dirty="0"/>
              <a:t>Q &amp; A</a:t>
            </a:r>
          </a:p>
          <a:p>
            <a:endParaRPr lang="de-DE" dirty="0"/>
          </a:p>
          <a:p>
            <a:r>
              <a:rPr lang="de-DE" dirty="0"/>
              <a:t>Dinner at 20:00</a:t>
            </a:r>
          </a:p>
          <a:p>
            <a:endParaRPr lang="de-DE" dirty="0"/>
          </a:p>
          <a:p>
            <a:r>
              <a:rPr lang="de-DE" dirty="0"/>
              <a:t>First Sprint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5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7342C-A6AE-4F00-A6C4-4D44BD7F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00000"/>
            <a:ext cx="6310629" cy="4680000"/>
          </a:xfrm>
        </p:spPr>
        <p:txBody>
          <a:bodyPr/>
          <a:lstStyle/>
          <a:p>
            <a:endParaRPr lang="en-US" noProof="0" dirty="0"/>
          </a:p>
          <a:p>
            <a:r>
              <a:rPr lang="en-US" noProof="0" dirty="0"/>
              <a:t>Bank dataset to predict if a customer will use deposit</a:t>
            </a:r>
          </a:p>
          <a:p>
            <a:endParaRPr lang="en-US" noProof="0" dirty="0"/>
          </a:p>
          <a:p>
            <a:r>
              <a:rPr lang="en-US" noProof="0" dirty="0"/>
              <a:t>11.2k Customers with 17 features</a:t>
            </a:r>
          </a:p>
          <a:p>
            <a:endParaRPr lang="en-US" noProof="0" dirty="0"/>
          </a:p>
          <a:p>
            <a:r>
              <a:rPr lang="en-US" noProof="0" dirty="0"/>
              <a:t>Numerical and categorical data:</a:t>
            </a:r>
          </a:p>
          <a:p>
            <a:endParaRPr lang="en-US" noProof="0" dirty="0"/>
          </a:p>
          <a:p>
            <a:endParaRPr lang="en-US" noProof="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EC5AD5-5A5A-4FB8-9099-E207CDEC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1" y="1517757"/>
            <a:ext cx="1085858" cy="48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C3F3D-D5D9-43C6-9608-A9947014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03071"/>
            <a:ext cx="7062107" cy="1143682"/>
          </a:xfrm>
        </p:spPr>
        <p:txBody>
          <a:bodyPr/>
          <a:lstStyle/>
          <a:p>
            <a:r>
              <a:rPr lang="en-US" noProof="0" dirty="0"/>
              <a:t>Examples 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A7DEAF1-7D3C-47BA-BDEC-290F421EF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33285"/>
              </p:ext>
            </p:extLst>
          </p:nvPr>
        </p:nvGraphicFramePr>
        <p:xfrm>
          <a:off x="0" y="2382519"/>
          <a:ext cx="9144000" cy="179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1746903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81585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86152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530233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71861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83860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77618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506279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86958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486197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677933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92398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51831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80897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720227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13383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83914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97366"/>
                    </a:ext>
                  </a:extLst>
                </a:gridCol>
              </a:tblGrid>
              <a:tr h="5332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pdays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poutcome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deposit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45348867"/>
                  </a:ext>
                </a:extLst>
              </a:tr>
              <a:tr h="72996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tertiary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12248967"/>
                  </a:ext>
                </a:extLst>
              </a:tr>
              <a:tr h="53320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tertiary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44458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7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CE2C2-78EA-47AB-8EC4-406F1961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27AE024-9DD8-4774-AF7A-9E34B16D4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noProof="0" dirty="0"/>
                  <a:t>Find a predictive function</a:t>
                </a:r>
                <a:br>
                  <a:rPr lang="en-US" noProof="0" dirty="0"/>
                </a:br>
                <a:r>
                  <a:rPr lang="en-US" noProof="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  <a:p>
                <a:pPr marL="0" indent="0" algn="ctr">
                  <a:buNone/>
                </a:pPr>
                <a:endParaRPr lang="en-US" noProof="0" dirty="0"/>
              </a:p>
              <a:p>
                <a:r>
                  <a:rPr lang="en-US" noProof="0" dirty="0"/>
                  <a:t>Or in python</a:t>
                </a:r>
              </a:p>
              <a:p>
                <a:pPr marL="0" indent="0">
                  <a:buNone/>
                </a:pPr>
                <a:r>
                  <a:rPr lang="en-US" noProof="0" dirty="0"/>
                  <a:t>			</a:t>
                </a:r>
                <a:r>
                  <a:rPr lang="en-US" noProof="0" dirty="0">
                    <a:solidFill>
                      <a:schemeClr val="accent3"/>
                    </a:solidFill>
                    <a:latin typeface="Articulate" panose="02000503040000020004" pitchFamily="2" charset="0"/>
                  </a:rPr>
                  <a:t>def predict(X):</a:t>
                </a:r>
              </a:p>
              <a:p>
                <a:pPr marL="0" indent="0">
                  <a:buNone/>
                </a:pPr>
                <a:r>
                  <a:rPr lang="en-US" noProof="0" dirty="0">
                    <a:solidFill>
                      <a:schemeClr val="accent3"/>
                    </a:solidFill>
                    <a:latin typeface="Articulate" panose="02000503040000020004" pitchFamily="2" charset="0"/>
                  </a:rPr>
                  <a:t>				…</a:t>
                </a:r>
              </a:p>
              <a:p>
                <a:pPr marL="0" indent="0">
                  <a:buNone/>
                </a:pPr>
                <a:r>
                  <a:rPr lang="en-US" noProof="0" dirty="0">
                    <a:solidFill>
                      <a:schemeClr val="accent3"/>
                    </a:solidFill>
                    <a:latin typeface="Articulate" panose="02000503040000020004" pitchFamily="2" charset="0"/>
                  </a:rPr>
                  <a:t>				return y	</a:t>
                </a:r>
                <a:r>
                  <a:rPr lang="en-US" noProof="0" dirty="0"/>
                  <a:t>		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r>
                  <a:rPr lang="en-US" noProof="0" dirty="0"/>
                  <a:t>			</a:t>
                </a:r>
                <a:r>
                  <a:rPr lang="en-US" noProof="0" dirty="0">
                    <a:solidFill>
                      <a:schemeClr val="accent3"/>
                    </a:solidFill>
                    <a:latin typeface="Articulate" panose="02000503040000020004" pitchFamily="2" charset="0"/>
                  </a:rPr>
                  <a:t>y = predict(X)</a:t>
                </a:r>
              </a:p>
              <a:p>
                <a:pPr marL="0" indent="0">
                  <a:buNone/>
                </a:pPr>
                <a:r>
                  <a:rPr lang="en-US" noProof="0" dirty="0"/>
                  <a:t>			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27AE024-9DD8-4774-AF7A-9E34B16D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1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D1899-272C-4A16-9FF2-29D1D100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0FE62-9D98-4A5D-93B9-FC3A0F879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 algn="ctr">
              <a:buNone/>
            </a:pPr>
            <a:r>
              <a:rPr lang="en-US" noProof="0" dirty="0"/>
              <a:t>Learn such a function from the data that the prediction of deposit is as accurate as possible</a:t>
            </a:r>
          </a:p>
        </p:txBody>
      </p:sp>
    </p:spTree>
    <p:extLst>
      <p:ext uri="{BB962C8B-B14F-4D97-AF65-F5344CB8AC3E}">
        <p14:creationId xmlns:p14="http://schemas.microsoft.com/office/powerpoint/2010/main" val="236190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C3F3D-D5D9-43C6-9608-A9947014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03071"/>
            <a:ext cx="7062107" cy="1143682"/>
          </a:xfrm>
        </p:spPr>
        <p:txBody>
          <a:bodyPr/>
          <a:lstStyle/>
          <a:p>
            <a:r>
              <a:rPr lang="en-US" noProof="0" dirty="0"/>
              <a:t>Examples 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A7DEAF1-7D3C-47BA-BDEC-290F421EF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49346"/>
              </p:ext>
            </p:extLst>
          </p:nvPr>
        </p:nvGraphicFramePr>
        <p:xfrm>
          <a:off x="0" y="2382520"/>
          <a:ext cx="9144000" cy="1839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1746903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81585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86152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530233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71861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883860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77618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506279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86958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486197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677933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92398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451831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80897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720227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13383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839143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097366"/>
                    </a:ext>
                  </a:extLst>
                </a:gridCol>
              </a:tblGrid>
              <a:tr h="54588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pdays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poutcome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deposit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45348867"/>
                  </a:ext>
                </a:extLst>
              </a:tr>
              <a:tr h="7473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tertiary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12248967"/>
                  </a:ext>
                </a:extLst>
              </a:tr>
              <a:tr h="54588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technician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tertiary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44458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67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FF211-4B38-44B7-8D50-1C98FCA7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Supervised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18A1C1E-658D-4FE1-BC1F-0B9498F1C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noProof="0" dirty="0"/>
                  <a:t>Classification</a:t>
                </a:r>
              </a:p>
              <a:p>
                <a:endParaRPr lang="en-US" noProof="0" dirty="0"/>
              </a:p>
              <a:p>
                <a:r>
                  <a:rPr lang="en-US" noProof="0" dirty="0"/>
                  <a:t>Predict class of given data, e.g.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𝑚𝑎𝑥𝑃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noProof="0" dirty="0"/>
              </a:p>
              <a:p>
                <a:endParaRPr lang="en-US" noProof="0" dirty="0"/>
              </a:p>
              <a:p>
                <a:r>
                  <a:rPr lang="en-US" noProof="0" dirty="0"/>
                  <a:t>Classes are known before</a:t>
                </a:r>
              </a:p>
              <a:p>
                <a:endParaRPr lang="en-US" noProof="0" dirty="0"/>
              </a:p>
              <a:p>
                <a:r>
                  <a:rPr lang="en-US" noProof="0" dirty="0"/>
                  <a:t>Learn patterns from data which correlates with a certain class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18A1C1E-658D-4FE1-BC1F-0B9498F1C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14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96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24EB1-2692-46EC-B75C-663570DC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Perceptron</a:t>
            </a:r>
          </a:p>
        </p:txBody>
      </p:sp>
      <p:pic>
        <p:nvPicPr>
          <p:cNvPr id="5" name="Inhaltsplatzhalter 4" descr="Ein Bild, das Uhr, Objekt enthält.&#10;&#10;Mit sehr hoher Zuverlässigkeit generierte Beschreibung">
            <a:extLst>
              <a:ext uri="{FF2B5EF4-FFF2-40B4-BE49-F238E27FC236}">
                <a16:creationId xmlns:a16="http://schemas.microsoft.com/office/drawing/2014/main" id="{42DB7E5C-EEC3-4104-89B4-201C0D432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749262"/>
            <a:ext cx="7886700" cy="4171059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6C2CEF8-BD63-4DF1-9BC5-02846DE2D9A7}"/>
              </a:ext>
            </a:extLst>
          </p:cNvPr>
          <p:cNvSpPr/>
          <p:nvPr/>
        </p:nvSpPr>
        <p:spPr>
          <a:xfrm>
            <a:off x="4858284" y="6289143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/>
              <a:t>https://towardsdatascience.com/perceptron-learning-algorithm-d5db0deab975</a:t>
            </a:r>
          </a:p>
        </p:txBody>
      </p:sp>
    </p:spTree>
    <p:extLst>
      <p:ext uri="{BB962C8B-B14F-4D97-AF65-F5344CB8AC3E}">
        <p14:creationId xmlns:p14="http://schemas.microsoft.com/office/powerpoint/2010/main" val="10267324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FHWS 2013">
      <a:dk1>
        <a:sysClr val="windowText" lastClr="000000"/>
      </a:dk1>
      <a:lt1>
        <a:sysClr val="window" lastClr="FFFFFF"/>
      </a:lt1>
      <a:dk2>
        <a:srgbClr val="ED6E00"/>
      </a:dk2>
      <a:lt2>
        <a:srgbClr val="8FD400"/>
      </a:lt2>
      <a:accent1>
        <a:srgbClr val="ED6E00"/>
      </a:accent1>
      <a:accent2>
        <a:srgbClr val="8FD400"/>
      </a:accent2>
      <a:accent3>
        <a:srgbClr val="7F7F7F"/>
      </a:accent3>
      <a:accent4>
        <a:srgbClr val="A5A5A5"/>
      </a:accent4>
      <a:accent5>
        <a:srgbClr val="BFBFBF"/>
      </a:accent5>
      <a:accent6>
        <a:srgbClr val="D8D8D8"/>
      </a:accent6>
      <a:hlink>
        <a:srgbClr val="ED6E00"/>
      </a:hlink>
      <a:folHlink>
        <a:srgbClr val="8FD4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512</Words>
  <Application>Microsoft Office PowerPoint</Application>
  <PresentationFormat>Bildschirmpräsentation (4:3)</PresentationFormat>
  <Paragraphs>233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Articulate</vt:lpstr>
      <vt:lpstr>Calibri</vt:lpstr>
      <vt:lpstr>Cambria Math</vt:lpstr>
      <vt:lpstr>Wingdings</vt:lpstr>
      <vt:lpstr>Larissa</vt:lpstr>
      <vt:lpstr>Night of Innovation</vt:lpstr>
      <vt:lpstr>Outline</vt:lpstr>
      <vt:lpstr>Dataset</vt:lpstr>
      <vt:lpstr>Examples </vt:lpstr>
      <vt:lpstr>Objective</vt:lpstr>
      <vt:lpstr>Objective</vt:lpstr>
      <vt:lpstr>Examples </vt:lpstr>
      <vt:lpstr>Supervised Machine Learning</vt:lpstr>
      <vt:lpstr>The Perceptron</vt:lpstr>
      <vt:lpstr>Classification</vt:lpstr>
      <vt:lpstr>The Perceptron</vt:lpstr>
      <vt:lpstr>CRISP-DM</vt:lpstr>
      <vt:lpstr>CRISP-DM</vt:lpstr>
      <vt:lpstr> Data Preparation </vt:lpstr>
      <vt:lpstr> Data Preprocessing</vt:lpstr>
      <vt:lpstr>Machine Learning Algorithms</vt:lpstr>
      <vt:lpstr>Evaluation</vt:lpstr>
      <vt:lpstr>Intro Scikit and Keras</vt:lpstr>
      <vt:lpstr>Further Reading</vt:lpstr>
      <vt:lpstr>Further Actions </vt:lpstr>
      <vt:lpstr>Design Thinking &amp; Self Study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Hartmann, Stefan</dc:creator>
  <cp:lastModifiedBy>Christoph Raab</cp:lastModifiedBy>
  <cp:revision>74</cp:revision>
  <dcterms:created xsi:type="dcterms:W3CDTF">2013-07-02T15:53:08Z</dcterms:created>
  <dcterms:modified xsi:type="dcterms:W3CDTF">2019-05-16T10:16:14Z</dcterms:modified>
</cp:coreProperties>
</file>