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5" r:id="rId6"/>
    <p:sldId id="263" r:id="rId7"/>
    <p:sldId id="264" r:id="rId8"/>
    <p:sldId id="258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" initials="J" lastIdx="1" clrIdx="0">
    <p:extLst>
      <p:ext uri="{19B8F6BF-5375-455C-9EA6-DF929625EA0E}">
        <p15:presenceInfo xmlns:p15="http://schemas.microsoft.com/office/powerpoint/2012/main" userId="28bf5764d90fe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" userId="28bf5764d90fed9a" providerId="LiveId" clId="{35BDE803-C6F3-4F6A-95E4-CE1B0D65756C}"/>
    <pc:docChg chg="addSld delSld modSld">
      <pc:chgData name="Jonas" userId="28bf5764d90fed9a" providerId="LiveId" clId="{35BDE803-C6F3-4F6A-95E4-CE1B0D65756C}" dt="2021-06-01T10:26:50.001" v="66" actId="20577"/>
      <pc:docMkLst>
        <pc:docMk/>
      </pc:docMkLst>
      <pc:sldChg chg="modSp mod">
        <pc:chgData name="Jonas" userId="28bf5764d90fed9a" providerId="LiveId" clId="{35BDE803-C6F3-4F6A-95E4-CE1B0D65756C}" dt="2021-06-01T10:10:56.404" v="22" actId="20577"/>
        <pc:sldMkLst>
          <pc:docMk/>
          <pc:sldMk cId="3063524145" sldId="258"/>
        </pc:sldMkLst>
        <pc:spChg chg="mod">
          <ac:chgData name="Jonas" userId="28bf5764d90fed9a" providerId="LiveId" clId="{35BDE803-C6F3-4F6A-95E4-CE1B0D65756C}" dt="2021-06-01T10:10:56.404" v="22" actId="20577"/>
          <ac:spMkLst>
            <pc:docMk/>
            <pc:sldMk cId="3063524145" sldId="258"/>
            <ac:spMk id="17" creationId="{B467D86D-9B0C-47DC-9CF4-F82B91D2D4EE}"/>
          </ac:spMkLst>
        </pc:spChg>
      </pc:sldChg>
      <pc:sldChg chg="modSp mod">
        <pc:chgData name="Jonas" userId="28bf5764d90fed9a" providerId="LiveId" clId="{35BDE803-C6F3-4F6A-95E4-CE1B0D65756C}" dt="2021-06-01T10:26:50.001" v="66" actId="20577"/>
        <pc:sldMkLst>
          <pc:docMk/>
          <pc:sldMk cId="2605517974" sldId="265"/>
        </pc:sldMkLst>
        <pc:spChg chg="mod">
          <ac:chgData name="Jonas" userId="28bf5764d90fed9a" providerId="LiveId" clId="{35BDE803-C6F3-4F6A-95E4-CE1B0D65756C}" dt="2021-06-01T10:26:50.001" v="66" actId="20577"/>
          <ac:spMkLst>
            <pc:docMk/>
            <pc:sldMk cId="2605517974" sldId="265"/>
            <ac:spMk id="3" creationId="{B0D984DD-6F5E-4125-8764-397BF05DD035}"/>
          </ac:spMkLst>
        </pc:spChg>
      </pc:sldChg>
      <pc:sldChg chg="modSp new del mod">
        <pc:chgData name="Jonas" userId="28bf5764d90fed9a" providerId="LiveId" clId="{35BDE803-C6F3-4F6A-95E4-CE1B0D65756C}" dt="2021-06-01T10:13:15.414" v="49" actId="47"/>
        <pc:sldMkLst>
          <pc:docMk/>
          <pc:sldMk cId="1178764294" sldId="266"/>
        </pc:sldMkLst>
        <pc:spChg chg="mod">
          <ac:chgData name="Jonas" userId="28bf5764d90fed9a" providerId="LiveId" clId="{35BDE803-C6F3-4F6A-95E4-CE1B0D65756C}" dt="2021-06-01T10:13:10.212" v="48" actId="5793"/>
          <ac:spMkLst>
            <pc:docMk/>
            <pc:sldMk cId="1178764294" sldId="266"/>
            <ac:spMk id="3" creationId="{9338AF6D-C658-47B5-9DEE-CD830B20634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Stundenzettel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geplante Stunden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3"/>
                <c:pt idx="0">
                  <c:v>Front-End</c:v>
                </c:pt>
                <c:pt idx="1">
                  <c:v>Back-End</c:v>
                </c:pt>
                <c:pt idx="2">
                  <c:v>Projektmanager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120</c:v>
                </c:pt>
                <c:pt idx="1">
                  <c:v>120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F4-47F8-8379-BA61D1D88AD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gearbeitete Stunden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3"/>
                <c:pt idx="0">
                  <c:v>Front-End</c:v>
                </c:pt>
                <c:pt idx="1">
                  <c:v>Back-End</c:v>
                </c:pt>
                <c:pt idx="2">
                  <c:v>Projektmanager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26</c:v>
                </c:pt>
                <c:pt idx="1">
                  <c:v>26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F4-47F8-8379-BA61D1D88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854879"/>
        <c:axId val="1233855295"/>
      </c:barChart>
      <c:catAx>
        <c:axId val="123385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33855295"/>
        <c:crosses val="autoZero"/>
        <c:auto val="1"/>
        <c:lblAlgn val="ctr"/>
        <c:lblOffset val="100"/>
        <c:noMultiLvlLbl val="0"/>
      </c:catAx>
      <c:valAx>
        <c:axId val="123385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3385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Stundenzettel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geplante Stunden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3"/>
                <c:pt idx="0">
                  <c:v>Front-End</c:v>
                </c:pt>
                <c:pt idx="1">
                  <c:v>Back-End</c:v>
                </c:pt>
                <c:pt idx="2">
                  <c:v>Projektmanager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120</c:v>
                </c:pt>
                <c:pt idx="1">
                  <c:v>120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9F-4FAB-8722-B3FA568228B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gearbeitete Stunden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3"/>
                <c:pt idx="0">
                  <c:v>Front-End</c:v>
                </c:pt>
                <c:pt idx="1">
                  <c:v>Back-End</c:v>
                </c:pt>
                <c:pt idx="2">
                  <c:v>Projektmanager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26</c:v>
                </c:pt>
                <c:pt idx="1">
                  <c:v>26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9F-4FAB-8722-B3FA56822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854879"/>
        <c:axId val="1233855295"/>
      </c:barChart>
      <c:catAx>
        <c:axId val="123385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33855295"/>
        <c:crosses val="autoZero"/>
        <c:auto val="1"/>
        <c:lblAlgn val="ctr"/>
        <c:lblOffset val="100"/>
        <c:noMultiLvlLbl val="0"/>
      </c:catAx>
      <c:valAx>
        <c:axId val="123385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3385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2E5C7-E4A6-4BEF-B669-F50CF403F3C5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AE20A-2F82-4BD7-8AE5-380838730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6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vCPiT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FBCFA0-DE7C-40A3-9978-4F2839067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816B3A-BFD3-45F4-93D1-448EEAD2B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24001"/>
            <a:ext cx="3810000" cy="1989118"/>
          </a:xfrm>
        </p:spPr>
        <p:txBody>
          <a:bodyPr>
            <a:normAutofit/>
          </a:bodyPr>
          <a:lstStyle/>
          <a:p>
            <a:pPr algn="ctr"/>
            <a:r>
              <a:rPr lang="de-DE" dirty="0" err="1"/>
              <a:t>One</a:t>
            </a:r>
            <a:r>
              <a:rPr lang="de-DE"/>
              <a:t> Stop Projektstatus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A4F88-F143-4805-9C12-4BFFB50B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70" y="4115880"/>
            <a:ext cx="3299460" cy="1627919"/>
          </a:xfrm>
        </p:spPr>
        <p:txBody>
          <a:bodyPr>
            <a:normAutofit/>
          </a:bodyPr>
          <a:lstStyle/>
          <a:p>
            <a:pPr algn="ctr"/>
            <a:r>
              <a:rPr lang="de-DE"/>
              <a:t>Henning Heidemann, Bas Seelig, Tobias Schoppen, Manuel Alberding, Jonas Hiebing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80564F31-73E3-4680-87FF-579A2447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12BC71-276F-48F4-9BDA-F8E406A4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57" y="2597445"/>
            <a:ext cx="3222273" cy="166310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82973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75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7D1224-6124-4793-B93F-21025B5E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1"/>
            <a:ext cx="4229100" cy="1141004"/>
          </a:xfrm>
        </p:spPr>
        <p:txBody>
          <a:bodyPr>
            <a:normAutofit/>
          </a:bodyPr>
          <a:lstStyle/>
          <a:p>
            <a:r>
              <a:rPr lang="de-DE" sz="240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BE27E-72BF-46A0-BDEA-69C22D62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86000"/>
            <a:ext cx="3986645" cy="3810000"/>
          </a:xfrm>
        </p:spPr>
        <p:txBody>
          <a:bodyPr>
            <a:normAutofit/>
          </a:bodyPr>
          <a:lstStyle/>
          <a:p>
            <a:r>
              <a:rPr lang="de-DE"/>
              <a:t>Gantt-Diagramm </a:t>
            </a:r>
          </a:p>
          <a:p>
            <a:r>
              <a:rPr lang="de-DE"/>
              <a:t>Ressourcenplan und Kapazitätsübersicht</a:t>
            </a:r>
          </a:p>
          <a:p>
            <a:r>
              <a:rPr lang="de-DE"/>
              <a:t>Kostenbericht und Kostenplanung</a:t>
            </a:r>
          </a:p>
          <a:p>
            <a:r>
              <a:rPr lang="de-DE"/>
              <a:t>Aktuelle Risikoabschätzung</a:t>
            </a:r>
          </a:p>
          <a:p>
            <a:r>
              <a:rPr lang="de-DE"/>
              <a:t>Aktueller Projektstand (Wasserfallmodell)</a:t>
            </a:r>
          </a:p>
          <a:p>
            <a:r>
              <a:rPr lang="de-DE"/>
              <a:t>Aufgabenaufteilung 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1D7071EC-BCB9-494C-A9A6-CF6667C0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89735F-B733-49C7-8AB4-3F5148C65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197" y="1114197"/>
            <a:ext cx="4629606" cy="46296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5BD580C-02D9-46DB-91BD-063401AE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2668472"/>
            <a:ext cx="304800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5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E10E3-3D23-4605-9448-E353A1D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541" y="1746913"/>
            <a:ext cx="414891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Gantt-</a:t>
            </a:r>
            <a:r>
              <a:rPr lang="en-US" dirty="0" err="1"/>
              <a:t>Diagramm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9CD7CD9-DA8D-4D99-95F9-547C9BB800AE}"/>
              </a:ext>
            </a:extLst>
          </p:cNvPr>
          <p:cNvSpPr txBox="1"/>
          <p:nvPr/>
        </p:nvSpPr>
        <p:spPr>
          <a:xfrm>
            <a:off x="5032819" y="3572423"/>
            <a:ext cx="21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https://bit.ly/3vCPiTz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20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11D22D-24D2-4A56-A1AC-32E42B30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Ressourcenplan und Kapazitätsübersicht</a:t>
            </a:r>
            <a:br>
              <a:rPr lang="en-US" sz="2000"/>
            </a:br>
            <a:endParaRPr lang="en-US" sz="20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68FCFA-9A7A-400F-BB14-B0191100B5DC}"/>
              </a:ext>
            </a:extLst>
          </p:cNvPr>
          <p:cNvSpPr txBox="1"/>
          <p:nvPr/>
        </p:nvSpPr>
        <p:spPr>
          <a:xfrm>
            <a:off x="1104897" y="2286000"/>
            <a:ext cx="4991103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drittel</a:t>
            </a:r>
            <a:r>
              <a:rPr lang="en-US" dirty="0"/>
              <a:t> der </a:t>
            </a:r>
            <a:r>
              <a:rPr lang="en-US" dirty="0" err="1"/>
              <a:t>zeitlichen</a:t>
            </a:r>
            <a:r>
              <a:rPr lang="en-US" dirty="0"/>
              <a:t> </a:t>
            </a:r>
            <a:r>
              <a:rPr lang="en-US" dirty="0" err="1"/>
              <a:t>Kapazität</a:t>
            </a:r>
            <a:r>
              <a:rPr lang="en-US" dirty="0"/>
              <a:t> </a:t>
            </a:r>
            <a:r>
              <a:rPr lang="en-US" dirty="0" err="1"/>
              <a:t>genutzt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endParaRPr lang="en-US" dirty="0"/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aktuell</a:t>
            </a:r>
            <a:r>
              <a:rPr lang="en-US" dirty="0"/>
              <a:t> gut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geplanten</a:t>
            </a:r>
            <a:r>
              <a:rPr lang="en-US" dirty="0"/>
              <a:t> Zeitplan 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F229075-8760-47A5-ADFD-0E7CB6F1A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376736"/>
              </p:ext>
            </p:extLst>
          </p:nvPr>
        </p:nvGraphicFramePr>
        <p:xfrm>
          <a:off x="6858001" y="762001"/>
          <a:ext cx="4577976" cy="5333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9564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B9833B-2CAE-4D6D-A393-F171795F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000"/>
              <a:t>Kostenbericht und Kostenplanung</a:t>
            </a:r>
            <a:br>
              <a:rPr lang="de-DE" sz="2000"/>
            </a:br>
            <a:endParaRPr lang="de-DE" sz="2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D984DD-6F5E-4125-8764-397BF05D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de-DE" dirty="0"/>
              <a:t>Wir befinden uns noch gut im Kostenplan                                                                                        den wir am Anfang erstellt haben.</a:t>
            </a:r>
          </a:p>
          <a:p>
            <a:pPr>
              <a:lnSpc>
                <a:spcPct val="120000"/>
              </a:lnSpc>
            </a:pPr>
            <a:r>
              <a:rPr lang="de-DE" dirty="0"/>
              <a:t>Insgesamt geplante Personalkosten: </a:t>
            </a:r>
          </a:p>
          <a:p>
            <a:pPr>
              <a:lnSpc>
                <a:spcPct val="120000"/>
              </a:lnSpc>
            </a:pPr>
            <a:r>
              <a:rPr lang="de-DE" dirty="0"/>
              <a:t>Zwei Front-End Entwickler = ~8.500.00€</a:t>
            </a:r>
          </a:p>
          <a:p>
            <a:pPr>
              <a:lnSpc>
                <a:spcPct val="120000"/>
              </a:lnSpc>
            </a:pPr>
            <a:r>
              <a:rPr lang="de-DE" dirty="0"/>
              <a:t>Zwei Back-End Entwickler = ~9.150.00€</a:t>
            </a:r>
          </a:p>
          <a:p>
            <a:pPr>
              <a:lnSpc>
                <a:spcPct val="120000"/>
              </a:lnSpc>
            </a:pPr>
            <a:r>
              <a:rPr lang="de-DE" dirty="0"/>
              <a:t>Ein Projektmanager	  = ~6.300.00€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			  =  ~</a:t>
            </a:r>
            <a:r>
              <a:rPr lang="de-DE" sz="1800" u="sng" dirty="0"/>
              <a:t>15.400.00€</a:t>
            </a:r>
          </a:p>
          <a:p>
            <a:pPr lvl="1">
              <a:lnSpc>
                <a:spcPct val="120000"/>
              </a:lnSpc>
            </a:pPr>
            <a:endParaRPr lang="de-DE" b="0" dirty="0"/>
          </a:p>
          <a:p>
            <a:pPr lvl="1">
              <a:lnSpc>
                <a:spcPct val="120000"/>
              </a:lnSpc>
            </a:pPr>
            <a:r>
              <a:rPr lang="de-DE" b="0" dirty="0"/>
              <a:t>Aktuelle Personalkosten 	  =  4.976.22€</a:t>
            </a:r>
          </a:p>
          <a:p>
            <a:pPr lvl="1">
              <a:lnSpc>
                <a:spcPct val="120000"/>
              </a:lnSpc>
            </a:pPr>
            <a:r>
              <a:rPr lang="de-DE" sz="1100" b="0" dirty="0"/>
              <a:t>*jeder arbeitet fünf Stunden die Woche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6E1D9556-D817-48A7-AEA9-C855C1534D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27685"/>
              </p:ext>
            </p:extLst>
          </p:nvPr>
        </p:nvGraphicFramePr>
        <p:xfrm>
          <a:off x="6858001" y="762001"/>
          <a:ext cx="4577976" cy="5333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517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E9B4E4-ACA3-4799-9A87-2ED9BAAE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de-DE" sz="2200" dirty="0">
                <a:solidFill>
                  <a:schemeClr val="bg1"/>
                </a:solidFill>
              </a:rPr>
              <a:t>Aktuelle Risikoabschätzung</a:t>
            </a:r>
            <a:br>
              <a:rPr lang="de-DE" sz="2200" dirty="0">
                <a:solidFill>
                  <a:schemeClr val="bg1"/>
                </a:solidFill>
              </a:rPr>
            </a:br>
            <a:endParaRPr lang="de-DE" sz="22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E490D-986A-4F30-BCA8-41CC9E64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de-DE" dirty="0"/>
              <a:t>Risiko Analyse Zeit: Die Zeit für das Projekt könnte zum Risiko werden. Wenn wir aber im gleichen Tempo weiterarbeiten wie letzte Woche ist das Risiko relativ gering.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Risiko Analyse Qualität: Dort haben wir keine Risiken. Da alle Teammitglieder genug Vorkenntnisse haben und wir aktuelle noch das Modul GFE belegen. </a:t>
            </a:r>
          </a:p>
          <a:p>
            <a:pPr>
              <a:lnSpc>
                <a:spcPct val="120000"/>
              </a:lnSpc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Risiko Analyse Kosten: Das Kosten Risiko ist sehr gering da wir sehr gut in den geplanten Stunden liegen.</a:t>
            </a:r>
          </a:p>
          <a:p>
            <a:pPr>
              <a:lnSpc>
                <a:spcPct val="12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0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123383-8EED-4D36-B65D-D79A3BE1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1" y="1792840"/>
            <a:ext cx="4009639" cy="2506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 err="1">
                <a:solidFill>
                  <a:schemeClr val="bg1"/>
                </a:solidFill>
              </a:rPr>
              <a:t>Aktueller</a:t>
            </a:r>
            <a:r>
              <a:rPr lang="en-US" sz="2200" dirty="0">
                <a:solidFill>
                  <a:schemeClr val="bg1"/>
                </a:solidFill>
              </a:rPr>
              <a:t> Projektstand (</a:t>
            </a:r>
            <a:r>
              <a:rPr lang="en-US" sz="2200" dirty="0" err="1">
                <a:solidFill>
                  <a:schemeClr val="bg1"/>
                </a:solidFill>
              </a:rPr>
              <a:t>Wasserfallmodell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7626C76-E2E7-4E1A-95C6-1BB8CBC1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4" y="3860960"/>
            <a:ext cx="5887616" cy="2163698"/>
          </a:xfrm>
          <a:prstGeom prst="rect">
            <a:avLst/>
          </a:prstGeo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CD80E661-ED73-4CC5-94F2-A1908DCA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1999"/>
            <a:ext cx="3897332" cy="5342721"/>
          </a:xfrm>
        </p:spPr>
        <p:txBody>
          <a:bodyPr anchor="ctr">
            <a:normAutofit/>
          </a:bodyPr>
          <a:lstStyle/>
          <a:p>
            <a:r>
              <a:rPr lang="de-DE" dirty="0"/>
              <a:t>Das Basis Konzept der Webseite ist fertig</a:t>
            </a:r>
          </a:p>
          <a:p>
            <a:r>
              <a:rPr lang="de-DE" dirty="0"/>
              <a:t>Das Grund Design der Webseite ist festgelegt</a:t>
            </a:r>
          </a:p>
          <a:p>
            <a:r>
              <a:rPr lang="de-DE" dirty="0"/>
              <a:t>Aktuell befinden wir uns in der Entwicklungsphase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59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8C5492-7E02-4C8C-8B8C-9DBAE47C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de-DE" sz="2000">
                <a:solidFill>
                  <a:schemeClr val="bg1"/>
                </a:solidFill>
              </a:rPr>
              <a:t>Aufgabenaufteilung </a:t>
            </a:r>
            <a:br>
              <a:rPr lang="de-DE" sz="2000">
                <a:solidFill>
                  <a:schemeClr val="bg1"/>
                </a:solidFill>
              </a:rPr>
            </a:br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B467D86D-9B0C-47DC-9CF4-F82B91D2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62000"/>
            <a:ext cx="4572000" cy="533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Front-End Entwicklung: </a:t>
            </a:r>
          </a:p>
          <a:p>
            <a:pPr marL="0" indent="0">
              <a:buNone/>
            </a:pPr>
            <a:r>
              <a:rPr lang="de-DE" dirty="0"/>
              <a:t>-    Anpassungen am Layout</a:t>
            </a:r>
          </a:p>
          <a:p>
            <a:pPr marL="0" indent="0">
              <a:buNone/>
            </a:pPr>
            <a:r>
              <a:rPr lang="de-DE" dirty="0"/>
              <a:t>Back-End Entwicklung:</a:t>
            </a:r>
          </a:p>
          <a:p>
            <a:pPr>
              <a:buFontTx/>
              <a:buChar char="-"/>
            </a:pPr>
            <a:r>
              <a:rPr lang="de-DE" dirty="0"/>
              <a:t>Datensätze in der DB speichern</a:t>
            </a:r>
          </a:p>
          <a:p>
            <a:pPr>
              <a:buFontTx/>
              <a:buChar char="-"/>
            </a:pPr>
            <a:r>
              <a:rPr lang="de-DE" dirty="0"/>
              <a:t>Kundendaten prüfen (Plausibel, Vollständigkeit)</a:t>
            </a:r>
          </a:p>
          <a:p>
            <a:pPr>
              <a:buFontTx/>
              <a:buChar char="-"/>
            </a:pPr>
            <a:r>
              <a:rPr lang="de-DE" dirty="0"/>
              <a:t>Login/Registrierung </a:t>
            </a:r>
          </a:p>
          <a:p>
            <a:pPr marL="0" indent="0">
              <a:buNone/>
            </a:pPr>
            <a:r>
              <a:rPr lang="de-DE" dirty="0"/>
              <a:t>Projektleiter: </a:t>
            </a:r>
          </a:p>
          <a:p>
            <a:pPr>
              <a:buFontTx/>
              <a:buChar char="-"/>
            </a:pPr>
            <a:r>
              <a:rPr lang="de-DE" dirty="0"/>
              <a:t>Kanban-Board pflegen und erweitern</a:t>
            </a:r>
          </a:p>
          <a:p>
            <a:pPr>
              <a:buFontTx/>
              <a:buChar char="-"/>
            </a:pPr>
            <a:r>
              <a:rPr lang="de-DE" dirty="0"/>
              <a:t>Projektdokumentation (Projektakte)</a:t>
            </a:r>
          </a:p>
          <a:p>
            <a:pPr>
              <a:buFontTx/>
              <a:buChar char="-"/>
            </a:pPr>
            <a:r>
              <a:rPr lang="de-DE" dirty="0"/>
              <a:t>Wiki bearbeiten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52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9071D94-6E0D-4386-9D65-3BAD5EA32857}"/>
              </a:ext>
            </a:extLst>
          </p:cNvPr>
          <p:cNvSpPr txBox="1"/>
          <p:nvPr/>
        </p:nvSpPr>
        <p:spPr>
          <a:xfrm>
            <a:off x="1429612" y="1013984"/>
            <a:ext cx="7714388" cy="3260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>
                <a:latin typeface="+mj-lt"/>
                <a:ea typeface="+mj-ea"/>
                <a:cs typeface="+mj-cs"/>
              </a:rPr>
              <a:t>Danke fürs Zuhören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cap="all" spc="60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049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50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 Gothic Next Cond</vt:lpstr>
      <vt:lpstr>Trade Gothic Next Light</vt:lpstr>
      <vt:lpstr>PortalVTI</vt:lpstr>
      <vt:lpstr>One Stop Projektstatus</vt:lpstr>
      <vt:lpstr>Inhaltsverzeichnis</vt:lpstr>
      <vt:lpstr>Gantt-Diagramm  </vt:lpstr>
      <vt:lpstr>Ressourcenplan und Kapazitätsübersicht </vt:lpstr>
      <vt:lpstr>Kostenbericht und Kostenplanung </vt:lpstr>
      <vt:lpstr>Aktuelle Risikoabschätzung </vt:lpstr>
      <vt:lpstr>Aktueller Projektstand (Wasserfallmodell) </vt:lpstr>
      <vt:lpstr>Aufgabenaufteilung 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Stop Projekt</dc:title>
  <dc:creator>Jonas</dc:creator>
  <cp:lastModifiedBy>Jonas Hiebing</cp:lastModifiedBy>
  <cp:revision>15</cp:revision>
  <dcterms:created xsi:type="dcterms:W3CDTF">2021-05-31T12:08:17Z</dcterms:created>
  <dcterms:modified xsi:type="dcterms:W3CDTF">2021-06-01T12:46:07Z</dcterms:modified>
</cp:coreProperties>
</file>