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2" r:id="rId3"/>
    <p:sldId id="280" r:id="rId4"/>
    <p:sldId id="283" r:id="rId5"/>
    <p:sldId id="281" r:id="rId6"/>
    <p:sldId id="284" r:id="rId7"/>
    <p:sldId id="285" r:id="rId8"/>
    <p:sldId id="286" r:id="rId9"/>
    <p:sldId id="287" r:id="rId10"/>
    <p:sldId id="288" r:id="rId11"/>
    <p:sldId id="311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</p:sldIdLst>
  <p:sldSz cx="9906000" cy="6858000" type="A4"/>
  <p:notesSz cx="9601200" cy="7315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34477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68954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03431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37909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172386" algn="l" defTabSz="868954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606863" algn="l" defTabSz="868954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041340" algn="l" defTabSz="868954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475817" algn="l" defTabSz="868954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FF0000"/>
    <a:srgbClr val="009999"/>
    <a:srgbClr val="669999"/>
    <a:srgbClr val="FFCC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8" autoAdjust="0"/>
    <p:restoredTop sz="77683" autoAdjust="0"/>
  </p:normalViewPr>
  <p:slideViewPr>
    <p:cSldViewPr>
      <p:cViewPr varScale="1">
        <p:scale>
          <a:sx n="107" d="100"/>
          <a:sy n="107" d="100"/>
        </p:scale>
        <p:origin x="-78" y="-552"/>
      </p:cViewPr>
      <p:guideLst>
        <p:guide orient="horz" pos="1960"/>
        <p:guide pos="283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-366" y="-102"/>
      </p:cViewPr>
      <p:guideLst>
        <p:guide orient="horz" pos="1970"/>
        <p:guide pos="27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255" y="0"/>
            <a:ext cx="4162455" cy="366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850" tIns="43425" rIns="86850" bIns="43425" numCol="1" anchor="t" anchorCtr="0" compatLnSpc="1">
            <a:prstTxWarp prst="textNoShape">
              <a:avLst/>
            </a:prstTxWarp>
          </a:bodyPr>
          <a:lstStyle>
            <a:lvl1pPr algn="r" defTabSz="868363">
              <a:defRPr sz="1100"/>
            </a:lvl1pPr>
          </a:lstStyle>
          <a:p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151"/>
            <a:ext cx="4160967" cy="366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850" tIns="43425" rIns="86850" bIns="43425" numCol="1" anchor="b" anchorCtr="0" compatLnSpc="1">
            <a:prstTxWarp prst="textNoShape">
              <a:avLst/>
            </a:prstTxWarp>
          </a:bodyPr>
          <a:lstStyle>
            <a:lvl1pPr defTabSz="868363">
              <a:defRPr sz="1100"/>
            </a:lvl1pPr>
          </a:lstStyle>
          <a:p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255" y="6947151"/>
            <a:ext cx="4162455" cy="366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850" tIns="43425" rIns="86850" bIns="43425" numCol="1" anchor="b" anchorCtr="0" compatLnSpc="1">
            <a:prstTxWarp prst="textNoShape">
              <a:avLst/>
            </a:prstTxWarp>
          </a:bodyPr>
          <a:lstStyle>
            <a:lvl1pPr algn="r" defTabSz="868363">
              <a:defRPr sz="1100"/>
            </a:lvl1pPr>
          </a:lstStyle>
          <a:p>
            <a:fld id="{6BF0BC0D-222B-477D-A42F-A2D6CD08BEB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4856944" y="6777029"/>
            <a:ext cx="3982256" cy="34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490" tIns="41245" rIns="82490" bIns="41245" anchor="b"/>
          <a:lstStyle/>
          <a:p>
            <a:pPr algn="r" defTabSz="825500"/>
            <a:r>
              <a:rPr lang="en-US" sz="900" b="1" dirty="0" smtClean="0">
                <a:latin typeface="Arial" charset="0"/>
              </a:rPr>
              <a:t>Network Programming </a:t>
            </a:r>
            <a:r>
              <a:rPr lang="en-US" sz="1400" dirty="0" smtClean="0">
                <a:solidFill>
                  <a:srgbClr val="009999"/>
                </a:solidFill>
                <a:latin typeface="Arial" charset="0"/>
              </a:rPr>
              <a:t>Lecture</a:t>
            </a:r>
            <a:r>
              <a:rPr lang="en-US" sz="1400" b="1" dirty="0" smtClean="0">
                <a:solidFill>
                  <a:srgbClr val="009999"/>
                </a:solidFill>
                <a:latin typeface="Arial" charset="0"/>
              </a:rPr>
              <a:t> 1</a:t>
            </a:r>
            <a:endParaRPr lang="en-US" sz="1400" b="1" dirty="0">
              <a:solidFill>
                <a:srgbClr val="009999"/>
              </a:solidFill>
              <a:latin typeface="Arial" charset="0"/>
            </a:endParaRP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862277" y="6780301"/>
            <a:ext cx="3982256" cy="34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490" tIns="41245" rIns="82490" bIns="41245" anchor="b"/>
          <a:lstStyle/>
          <a:p>
            <a:pPr defTabSz="825500"/>
            <a:r>
              <a:rPr lang="en-US" sz="1400" dirty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sz="1400" dirty="0">
                <a:solidFill>
                  <a:srgbClr val="009999"/>
                </a:solidFill>
                <a:latin typeface="Arial" charset="0"/>
              </a:rPr>
              <a:t>CSC </a:t>
            </a:r>
            <a:r>
              <a:rPr lang="en-US" sz="1400" dirty="0" smtClean="0">
                <a:solidFill>
                  <a:srgbClr val="009999"/>
                </a:solidFill>
                <a:latin typeface="Arial" charset="0"/>
              </a:rPr>
              <a:t>2013</a:t>
            </a:r>
            <a:r>
              <a:rPr lang="en-US" sz="1400" dirty="0" smtClean="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en-US" sz="900" dirty="0" smtClean="0">
                <a:latin typeface="Arial" charset="0"/>
              </a:rPr>
              <a:t>  25-26  February 2013, </a:t>
            </a:r>
            <a:r>
              <a:rPr lang="en-US" sz="900" dirty="0">
                <a:latin typeface="Arial" charset="0"/>
              </a:rPr>
              <a:t>CERN</a:t>
            </a:r>
            <a:endParaRPr lang="en-US" sz="9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02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70213" y="701675"/>
            <a:ext cx="3657600" cy="2533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486272" y="3480936"/>
            <a:ext cx="6636101" cy="281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9569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3447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06025" indent="-271548" algn="l" defTabSz="43447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086193" indent="-217239" algn="l" defTabSz="43447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520670" indent="-217239" algn="l" defTabSz="43447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1955147" indent="-217239" algn="l" defTabSz="43447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172386" algn="l" defTabSz="8689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6863" algn="l" defTabSz="8689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1340" algn="l" defTabSz="8689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5817" algn="l" defTabSz="8689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70213" y="701675"/>
            <a:ext cx="3657600" cy="2533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486272" y="3480936"/>
            <a:ext cx="6636101" cy="281026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6850" tIns="43425" rIns="86850" bIns="43425" anchor="ctr"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20988" y="547688"/>
            <a:ext cx="3960812" cy="2743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70213" y="701675"/>
            <a:ext cx="3657600" cy="2533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486272" y="3480936"/>
            <a:ext cx="6636101" cy="281026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6850" tIns="43425" rIns="86850" bIns="43425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70213" y="701675"/>
            <a:ext cx="3657600" cy="2533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486272" y="3480936"/>
            <a:ext cx="6636101" cy="281026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6850" tIns="43425" rIns="86850" bIns="43425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20988" y="547688"/>
            <a:ext cx="3960812" cy="2743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60" y="2129984"/>
            <a:ext cx="8420880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81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34477" indent="0" algn="ctr">
              <a:buNone/>
              <a:defRPr/>
            </a:lvl2pPr>
            <a:lvl3pPr marL="868954" indent="0" algn="ctr">
              <a:buNone/>
              <a:defRPr/>
            </a:lvl3pPr>
            <a:lvl4pPr marL="1303431" indent="0" algn="ctr">
              <a:buNone/>
              <a:defRPr/>
            </a:lvl4pPr>
            <a:lvl5pPr marL="1737909" indent="0" algn="ctr">
              <a:buNone/>
              <a:defRPr/>
            </a:lvl5pPr>
            <a:lvl6pPr marL="2172386" indent="0" algn="ctr">
              <a:buNone/>
              <a:defRPr/>
            </a:lvl6pPr>
            <a:lvl7pPr marL="2606863" indent="0" algn="ctr">
              <a:buNone/>
              <a:defRPr/>
            </a:lvl7pPr>
            <a:lvl8pPr marL="3041340" indent="0" algn="ctr">
              <a:buNone/>
              <a:defRPr/>
            </a:lvl8pPr>
            <a:lvl9pPr marL="347581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2161" y="525656"/>
            <a:ext cx="2288520" cy="58758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040" y="525656"/>
            <a:ext cx="6717360" cy="5875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40" y="525656"/>
            <a:ext cx="8481720" cy="76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120" y="4406863"/>
            <a:ext cx="8419320" cy="1362383"/>
          </a:xfrm>
        </p:spPr>
        <p:txBody>
          <a:bodyPr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120" y="2906225"/>
            <a:ext cx="8419320" cy="1500638"/>
          </a:xfrm>
        </p:spPr>
        <p:txBody>
          <a:bodyPr anchor="b"/>
          <a:lstStyle>
            <a:lvl1pPr marL="0" indent="0">
              <a:buNone/>
              <a:defRPr sz="1900"/>
            </a:lvl1pPr>
            <a:lvl2pPr marL="434477" indent="0">
              <a:buNone/>
              <a:defRPr sz="1700"/>
            </a:lvl2pPr>
            <a:lvl3pPr marL="868954" indent="0">
              <a:buNone/>
              <a:defRPr sz="1500"/>
            </a:lvl3pPr>
            <a:lvl4pPr marL="1303431" indent="0">
              <a:buNone/>
              <a:defRPr sz="1300"/>
            </a:lvl4pPr>
            <a:lvl5pPr marL="1737909" indent="0">
              <a:buNone/>
              <a:defRPr sz="1300"/>
            </a:lvl5pPr>
            <a:lvl6pPr marL="2172386" indent="0">
              <a:buNone/>
              <a:defRPr sz="1300"/>
            </a:lvl6pPr>
            <a:lvl7pPr marL="2606863" indent="0">
              <a:buNone/>
              <a:defRPr sz="1300"/>
            </a:lvl7pPr>
            <a:lvl8pPr marL="3041340" indent="0">
              <a:buNone/>
              <a:defRPr sz="1300"/>
            </a:lvl8pPr>
            <a:lvl9pPr marL="347581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200" y="1562565"/>
            <a:ext cx="4455360" cy="483890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5320" y="1562565"/>
            <a:ext cx="4455360" cy="483890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81" y="275070"/>
            <a:ext cx="89154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80" y="1535201"/>
            <a:ext cx="4375800" cy="639427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477" indent="0">
              <a:buNone/>
              <a:defRPr sz="1900" b="1"/>
            </a:lvl2pPr>
            <a:lvl3pPr marL="868954" indent="0">
              <a:buNone/>
              <a:defRPr sz="1700" b="1"/>
            </a:lvl3pPr>
            <a:lvl4pPr marL="1303431" indent="0">
              <a:buNone/>
              <a:defRPr sz="1500" b="1"/>
            </a:lvl4pPr>
            <a:lvl5pPr marL="1737909" indent="0">
              <a:buNone/>
              <a:defRPr sz="1500" b="1"/>
            </a:lvl5pPr>
            <a:lvl6pPr marL="2172386" indent="0">
              <a:buNone/>
              <a:defRPr sz="1500" b="1"/>
            </a:lvl6pPr>
            <a:lvl7pPr marL="2606863" indent="0">
              <a:buNone/>
              <a:defRPr sz="1500" b="1"/>
            </a:lvl7pPr>
            <a:lvl8pPr marL="3041340" indent="0">
              <a:buNone/>
              <a:defRPr sz="1500" b="1"/>
            </a:lvl8pPr>
            <a:lvl9pPr marL="347581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80" y="2174628"/>
            <a:ext cx="4375800" cy="395177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561" y="1535201"/>
            <a:ext cx="4378920" cy="639427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477" indent="0">
              <a:buNone/>
              <a:defRPr sz="1900" b="1"/>
            </a:lvl2pPr>
            <a:lvl3pPr marL="868954" indent="0">
              <a:buNone/>
              <a:defRPr sz="1700" b="1"/>
            </a:lvl3pPr>
            <a:lvl4pPr marL="1303431" indent="0">
              <a:buNone/>
              <a:defRPr sz="1500" b="1"/>
            </a:lvl4pPr>
            <a:lvl5pPr marL="1737909" indent="0">
              <a:buNone/>
              <a:defRPr sz="1500" b="1"/>
            </a:lvl5pPr>
            <a:lvl6pPr marL="2172386" indent="0">
              <a:buNone/>
              <a:defRPr sz="1500" b="1"/>
            </a:lvl6pPr>
            <a:lvl7pPr marL="2606863" indent="0">
              <a:buNone/>
              <a:defRPr sz="1500" b="1"/>
            </a:lvl7pPr>
            <a:lvl8pPr marL="3041340" indent="0">
              <a:buNone/>
              <a:defRPr sz="1500" b="1"/>
            </a:lvl8pPr>
            <a:lvl9pPr marL="347581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561" y="2174628"/>
            <a:ext cx="4378920" cy="395177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80" y="273629"/>
            <a:ext cx="3258840" cy="1160762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81" y="273629"/>
            <a:ext cx="5538000" cy="5852774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80" y="1434391"/>
            <a:ext cx="325884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34477" indent="0">
              <a:buNone/>
              <a:defRPr sz="1100"/>
            </a:lvl2pPr>
            <a:lvl3pPr marL="868954" indent="0">
              <a:buNone/>
              <a:defRPr sz="1000"/>
            </a:lvl3pPr>
            <a:lvl4pPr marL="1303431" indent="0">
              <a:buNone/>
              <a:defRPr sz="900"/>
            </a:lvl4pPr>
            <a:lvl5pPr marL="1737909" indent="0">
              <a:buNone/>
              <a:defRPr sz="900"/>
            </a:lvl5pPr>
            <a:lvl6pPr marL="2172386" indent="0">
              <a:buNone/>
              <a:defRPr sz="900"/>
            </a:lvl6pPr>
            <a:lvl7pPr marL="2606863" indent="0">
              <a:buNone/>
              <a:defRPr sz="900"/>
            </a:lvl7pPr>
            <a:lvl8pPr marL="3041340" indent="0">
              <a:buNone/>
              <a:defRPr sz="900"/>
            </a:lvl8pPr>
            <a:lvl9pPr marL="34758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201" y="4800025"/>
            <a:ext cx="5943600" cy="56742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201" y="612065"/>
            <a:ext cx="5943600" cy="4115952"/>
          </a:xfrm>
        </p:spPr>
        <p:txBody>
          <a:bodyPr/>
          <a:lstStyle>
            <a:lvl1pPr marL="0" indent="0">
              <a:buNone/>
              <a:defRPr sz="3000"/>
            </a:lvl1pPr>
            <a:lvl2pPr marL="434477" indent="0">
              <a:buNone/>
              <a:defRPr sz="2700"/>
            </a:lvl2pPr>
            <a:lvl3pPr marL="868954" indent="0">
              <a:buNone/>
              <a:defRPr sz="2300"/>
            </a:lvl3pPr>
            <a:lvl4pPr marL="1303431" indent="0">
              <a:buNone/>
              <a:defRPr sz="1900"/>
            </a:lvl4pPr>
            <a:lvl5pPr marL="1737909" indent="0">
              <a:buNone/>
              <a:defRPr sz="1900"/>
            </a:lvl5pPr>
            <a:lvl6pPr marL="2172386" indent="0">
              <a:buNone/>
              <a:defRPr sz="1900"/>
            </a:lvl6pPr>
            <a:lvl7pPr marL="2606863" indent="0">
              <a:buNone/>
              <a:defRPr sz="1900"/>
            </a:lvl7pPr>
            <a:lvl8pPr marL="3041340" indent="0">
              <a:buNone/>
              <a:defRPr sz="1900"/>
            </a:lvl8pPr>
            <a:lvl9pPr marL="3475817" indent="0">
              <a:buNone/>
              <a:defRPr sz="1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201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34477" indent="0">
              <a:buNone/>
              <a:defRPr sz="1100"/>
            </a:lvl2pPr>
            <a:lvl3pPr marL="868954" indent="0">
              <a:buNone/>
              <a:defRPr sz="1000"/>
            </a:lvl3pPr>
            <a:lvl4pPr marL="1303431" indent="0">
              <a:buNone/>
              <a:defRPr sz="900"/>
            </a:lvl4pPr>
            <a:lvl5pPr marL="1737909" indent="0">
              <a:buNone/>
              <a:defRPr sz="900"/>
            </a:lvl5pPr>
            <a:lvl6pPr marL="2172386" indent="0">
              <a:buNone/>
              <a:defRPr sz="900"/>
            </a:lvl6pPr>
            <a:lvl7pPr marL="2606863" indent="0">
              <a:buNone/>
              <a:defRPr sz="900"/>
            </a:lvl7pPr>
            <a:lvl8pPr marL="3041340" indent="0">
              <a:buNone/>
              <a:defRPr sz="900"/>
            </a:lvl8pPr>
            <a:lvl9pPr marL="34758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6140631" y="5295436"/>
            <a:ext cx="3594240" cy="1382545"/>
            <a:chOff x="6248879" y="5837237"/>
            <a:chExt cx="3657600" cy="1524000"/>
          </a:xfrm>
        </p:grpSpPr>
        <p:cxnSp>
          <p:nvCxnSpPr>
            <p:cNvPr id="17" name="Straight Connector 16"/>
            <p:cNvCxnSpPr/>
            <p:nvPr userDrawn="1"/>
          </p:nvCxnSpPr>
          <p:spPr bwMode="auto">
            <a:xfrm rot="5400000">
              <a:off x="9129234" y="6599237"/>
              <a:ext cx="1524000" cy="0"/>
            </a:xfrm>
            <a:prstGeom prst="line">
              <a:avLst/>
            </a:prstGeom>
            <a:solidFill>
              <a:srgbClr val="00B8FF"/>
            </a:solidFill>
            <a:ln w="571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 userDrawn="1"/>
          </p:nvCxnSpPr>
          <p:spPr bwMode="auto">
            <a:xfrm>
              <a:off x="6248879" y="7361237"/>
              <a:ext cx="3657600" cy="0"/>
            </a:xfrm>
            <a:prstGeom prst="line">
              <a:avLst/>
            </a:prstGeom>
            <a:solidFill>
              <a:srgbClr val="00B8FF"/>
            </a:solidFill>
            <a:ln w="571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3968640" y="112332"/>
            <a:ext cx="2148024" cy="15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87922" algn="l"/>
                <a:tab pos="1375844" algn="l"/>
                <a:tab pos="2063767" algn="l"/>
                <a:tab pos="2751689" algn="l"/>
                <a:tab pos="3439611" algn="l"/>
              </a:tabLst>
            </a:pPr>
            <a:r>
              <a:rPr lang="en-GB" sz="1100" b="1" dirty="0" smtClean="0">
                <a:solidFill>
                  <a:srgbClr val="999999"/>
                </a:solidFill>
                <a:latin typeface="Arial" charset="0"/>
              </a:rPr>
              <a:t>LAN</a:t>
            </a:r>
            <a:r>
              <a:rPr lang="en-GB" sz="1100" b="1" baseline="0" dirty="0" smtClean="0">
                <a:solidFill>
                  <a:srgbClr val="999999"/>
                </a:solidFill>
                <a:latin typeface="Arial" charset="0"/>
              </a:rPr>
              <a:t> Programming – The Basics</a:t>
            </a:r>
            <a:endParaRPr lang="en-GB" sz="1100" b="1" dirty="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24000" y="51846"/>
            <a:ext cx="1375920" cy="707115"/>
          </a:xfrm>
          <a:prstGeom prst="rect">
            <a:avLst/>
          </a:prstGeom>
          <a:noFill/>
        </p:spPr>
      </p:pic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233100" y="6446117"/>
            <a:ext cx="299762" cy="2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fld id="{EB85AED5-FD39-4820-9066-E1BB1EFCC0AE}" type="slidenum">
              <a:rPr lang="en-GB" sz="1900" b="1">
                <a:solidFill>
                  <a:srgbClr val="808080"/>
                </a:solidFill>
                <a:latin typeface="Arial" charset="0"/>
              </a:rPr>
              <a:pPr algn="ctr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t>‹Nr.›</a:t>
            </a:fld>
            <a:endParaRPr lang="en-GB" sz="1900" b="1">
              <a:solidFill>
                <a:srgbClr val="808080"/>
              </a:solidFill>
              <a:latin typeface="Arial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65040" y="525656"/>
            <a:ext cx="848172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60200" y="1562565"/>
            <a:ext cx="9060480" cy="48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1583400" y="6608854"/>
            <a:ext cx="4193280" cy="15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87922" algn="l"/>
                <a:tab pos="1375844" algn="l"/>
                <a:tab pos="2063767" algn="l"/>
                <a:tab pos="2751689" algn="l"/>
                <a:tab pos="3439611" algn="l"/>
              </a:tabLst>
            </a:pPr>
            <a:r>
              <a:rPr lang="en-GB" sz="1100" b="1" dirty="0" smtClean="0">
                <a:solidFill>
                  <a:srgbClr val="999999"/>
                </a:solidFill>
                <a:latin typeface="Arial" charset="0"/>
              </a:rPr>
              <a:t>iCSC2014, Jonas </a:t>
            </a:r>
            <a:r>
              <a:rPr lang="en-GB" sz="1100" b="1" dirty="0" err="1" smtClean="0">
                <a:solidFill>
                  <a:srgbClr val="999999"/>
                </a:solidFill>
                <a:latin typeface="Arial" charset="0"/>
              </a:rPr>
              <a:t>Kunze</a:t>
            </a:r>
            <a:r>
              <a:rPr lang="en-GB" sz="1100" b="1" dirty="0" smtClean="0">
                <a:solidFill>
                  <a:srgbClr val="999999"/>
                </a:solidFill>
                <a:latin typeface="Arial" charset="0"/>
              </a:rPr>
              <a:t>, University of Mainz – NA62</a:t>
            </a:r>
            <a:endParaRPr lang="en-GB" sz="1100" b="1" dirty="0">
              <a:solidFill>
                <a:srgbClr val="999999"/>
              </a:solidFill>
              <a:latin typeface="Arial" charset="0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 rot="10800000">
            <a:off x="160680" y="180018"/>
            <a:ext cx="3594240" cy="1382545"/>
            <a:chOff x="6248879" y="5837237"/>
            <a:chExt cx="3657600" cy="1524000"/>
          </a:xfrm>
        </p:grpSpPr>
        <p:cxnSp>
          <p:nvCxnSpPr>
            <p:cNvPr id="29" name="Straight Connector 28"/>
            <p:cNvCxnSpPr/>
            <p:nvPr userDrawn="1"/>
          </p:nvCxnSpPr>
          <p:spPr bwMode="auto">
            <a:xfrm rot="5400000">
              <a:off x="9129234" y="6599237"/>
              <a:ext cx="1524000" cy="0"/>
            </a:xfrm>
            <a:prstGeom prst="line">
              <a:avLst/>
            </a:prstGeom>
            <a:solidFill>
              <a:srgbClr val="00B8FF"/>
            </a:solidFill>
            <a:ln w="571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 userDrawn="1"/>
          </p:nvCxnSpPr>
          <p:spPr bwMode="auto">
            <a:xfrm>
              <a:off x="6248879" y="7361237"/>
              <a:ext cx="3657600" cy="0"/>
            </a:xfrm>
            <a:prstGeom prst="line">
              <a:avLst/>
            </a:prstGeom>
            <a:solidFill>
              <a:srgbClr val="00B8FF"/>
            </a:solidFill>
            <a:ln w="5715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434477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>
          <a:solidFill>
            <a:srgbClr val="006699"/>
          </a:solidFill>
          <a:latin typeface="+mj-lt"/>
          <a:ea typeface="+mj-ea"/>
          <a:cs typeface="+mj-cs"/>
        </a:defRPr>
      </a:lvl1pPr>
      <a:lvl2pPr marL="410340" indent="-205170" algn="l" defTabSz="434477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200">
          <a:solidFill>
            <a:srgbClr val="000000"/>
          </a:solidFill>
          <a:latin typeface="Times New Roman" pitchFamily="18" charset="0"/>
        </a:defRPr>
      </a:lvl2pPr>
      <a:lvl3pPr marL="615509" indent="-205170" algn="l" defTabSz="434477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200">
          <a:solidFill>
            <a:srgbClr val="000000"/>
          </a:solidFill>
          <a:latin typeface="Times New Roman" pitchFamily="18" charset="0"/>
        </a:defRPr>
      </a:lvl3pPr>
      <a:lvl4pPr marL="820679" indent="-205170" algn="l" defTabSz="434477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200">
          <a:solidFill>
            <a:srgbClr val="000000"/>
          </a:solidFill>
          <a:latin typeface="Times New Roman" pitchFamily="18" charset="0"/>
        </a:defRPr>
      </a:lvl4pPr>
      <a:lvl5pPr marL="1025849" indent="-205170" algn="l" defTabSz="434477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200">
          <a:solidFill>
            <a:srgbClr val="000000"/>
          </a:solidFill>
          <a:latin typeface="Times New Roman" pitchFamily="18" charset="0"/>
        </a:defRPr>
      </a:lvl5pPr>
      <a:lvl6pPr marL="1460326" indent="-205170" algn="l" defTabSz="434477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200">
          <a:solidFill>
            <a:srgbClr val="000000"/>
          </a:solidFill>
          <a:latin typeface="Times New Roman" pitchFamily="18" charset="0"/>
        </a:defRPr>
      </a:lvl6pPr>
      <a:lvl7pPr marL="1894803" indent="-205170" algn="l" defTabSz="434477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200">
          <a:solidFill>
            <a:srgbClr val="000000"/>
          </a:solidFill>
          <a:latin typeface="Times New Roman" pitchFamily="18" charset="0"/>
        </a:defRPr>
      </a:lvl7pPr>
      <a:lvl8pPr marL="2329280" indent="-205170" algn="l" defTabSz="434477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200">
          <a:solidFill>
            <a:srgbClr val="000000"/>
          </a:solidFill>
          <a:latin typeface="Times New Roman" pitchFamily="18" charset="0"/>
        </a:defRPr>
      </a:lvl8pPr>
      <a:lvl9pPr marL="2763757" indent="-205170" algn="l" defTabSz="434477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200">
          <a:solidFill>
            <a:srgbClr val="000000"/>
          </a:solidFill>
          <a:latin typeface="Times New Roman" pitchFamily="18" charset="0"/>
        </a:defRPr>
      </a:lvl9pPr>
    </p:titleStyle>
    <p:bodyStyle>
      <a:lvl1pPr marL="410340" indent="-307755" algn="l" defTabSz="434477" rtl="0" fontAlgn="base" hangingPunct="0">
        <a:lnSpc>
          <a:spcPct val="90000"/>
        </a:lnSpc>
        <a:spcBef>
          <a:spcPct val="8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2300" b="1">
          <a:solidFill>
            <a:srgbClr val="000000"/>
          </a:solidFill>
          <a:latin typeface="+mn-lt"/>
          <a:ea typeface="+mn-ea"/>
          <a:cs typeface="+mn-cs"/>
        </a:defRPr>
      </a:lvl1pPr>
      <a:lvl2pPr marL="820679" indent="-273057" algn="l" defTabSz="434477" rtl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300">
          <a:solidFill>
            <a:srgbClr val="000000"/>
          </a:solidFill>
          <a:latin typeface="+mn-lt"/>
        </a:defRPr>
      </a:lvl2pPr>
      <a:lvl3pPr marL="1231019" indent="-205170" algn="l" defTabSz="434477" rtl="0" fontAlgn="base" hangingPunct="0">
        <a:lnSpc>
          <a:spcPct val="93000"/>
        </a:lnSpc>
        <a:spcBef>
          <a:spcPct val="0"/>
        </a:spcBef>
        <a:spcAft>
          <a:spcPts val="808"/>
        </a:spcAft>
        <a:buClr>
          <a:srgbClr val="009999"/>
        </a:buClr>
        <a:buFont typeface="Wingdings" pitchFamily="2" charset="2"/>
        <a:buChar char="§"/>
        <a:defRPr sz="1900">
          <a:solidFill>
            <a:srgbClr val="000000"/>
          </a:solidFill>
          <a:latin typeface="+mn-lt"/>
        </a:defRPr>
      </a:lvl3pPr>
      <a:lvl4pPr marL="1641358" indent="-205170" algn="l" defTabSz="434477" rtl="0" fontAlgn="base" hangingPunct="0">
        <a:lnSpc>
          <a:spcPct val="93000"/>
        </a:lnSpc>
        <a:spcBef>
          <a:spcPct val="0"/>
        </a:spcBef>
        <a:spcAft>
          <a:spcPts val="546"/>
        </a:spcAft>
        <a:buClr>
          <a:srgbClr val="000000"/>
        </a:buClr>
        <a:buSzPct val="75000"/>
        <a:buFont typeface="StarSymbol" charset="0"/>
        <a:buChar char="–"/>
        <a:defRPr>
          <a:solidFill>
            <a:srgbClr val="000000"/>
          </a:solidFill>
          <a:latin typeface="+mn-lt"/>
        </a:defRPr>
      </a:lvl4pPr>
      <a:lvl5pPr marL="2051698" indent="-205170" algn="l" defTabSz="434477" rtl="0" fontAlgn="base" hangingPunct="0">
        <a:lnSpc>
          <a:spcPct val="93000"/>
        </a:lnSpc>
        <a:spcBef>
          <a:spcPct val="0"/>
        </a:spcBef>
        <a:spcAft>
          <a:spcPts val="274"/>
        </a:spcAft>
        <a:buClr>
          <a:srgbClr val="000000"/>
        </a:buClr>
        <a:buSzPct val="45000"/>
        <a:buFont typeface="StarSymbol" charset="0"/>
        <a:buChar char="●"/>
        <a:defRPr>
          <a:solidFill>
            <a:srgbClr val="000000"/>
          </a:solidFill>
          <a:latin typeface="+mn-lt"/>
        </a:defRPr>
      </a:lvl5pPr>
      <a:lvl6pPr marL="2486175" indent="-205170" algn="l" defTabSz="434477" rtl="0" fontAlgn="base" hangingPunct="0">
        <a:lnSpc>
          <a:spcPct val="93000"/>
        </a:lnSpc>
        <a:spcBef>
          <a:spcPct val="0"/>
        </a:spcBef>
        <a:spcAft>
          <a:spcPts val="274"/>
        </a:spcAft>
        <a:buClr>
          <a:srgbClr val="000000"/>
        </a:buClr>
        <a:buSzPct val="45000"/>
        <a:buFont typeface="StarSymbol" charset="0"/>
        <a:buChar char="●"/>
        <a:defRPr>
          <a:solidFill>
            <a:srgbClr val="000000"/>
          </a:solidFill>
          <a:latin typeface="+mn-lt"/>
        </a:defRPr>
      </a:lvl6pPr>
      <a:lvl7pPr marL="2920652" indent="-205170" algn="l" defTabSz="434477" rtl="0" fontAlgn="base" hangingPunct="0">
        <a:lnSpc>
          <a:spcPct val="93000"/>
        </a:lnSpc>
        <a:spcBef>
          <a:spcPct val="0"/>
        </a:spcBef>
        <a:spcAft>
          <a:spcPts val="274"/>
        </a:spcAft>
        <a:buClr>
          <a:srgbClr val="000000"/>
        </a:buClr>
        <a:buSzPct val="45000"/>
        <a:buFont typeface="StarSymbol" charset="0"/>
        <a:buChar char="●"/>
        <a:defRPr>
          <a:solidFill>
            <a:srgbClr val="000000"/>
          </a:solidFill>
          <a:latin typeface="+mn-lt"/>
        </a:defRPr>
      </a:lvl7pPr>
      <a:lvl8pPr marL="3355129" indent="-205170" algn="l" defTabSz="434477" rtl="0" fontAlgn="base" hangingPunct="0">
        <a:lnSpc>
          <a:spcPct val="93000"/>
        </a:lnSpc>
        <a:spcBef>
          <a:spcPct val="0"/>
        </a:spcBef>
        <a:spcAft>
          <a:spcPts val="274"/>
        </a:spcAft>
        <a:buClr>
          <a:srgbClr val="000000"/>
        </a:buClr>
        <a:buSzPct val="45000"/>
        <a:buFont typeface="StarSymbol" charset="0"/>
        <a:buChar char="●"/>
        <a:defRPr>
          <a:solidFill>
            <a:srgbClr val="000000"/>
          </a:solidFill>
          <a:latin typeface="+mn-lt"/>
        </a:defRPr>
      </a:lvl8pPr>
      <a:lvl9pPr marL="3789606" indent="-205170" algn="l" defTabSz="434477" rtl="0" fontAlgn="base" hangingPunct="0">
        <a:lnSpc>
          <a:spcPct val="93000"/>
        </a:lnSpc>
        <a:spcBef>
          <a:spcPct val="0"/>
        </a:spcBef>
        <a:spcAft>
          <a:spcPts val="274"/>
        </a:spcAft>
        <a:buClr>
          <a:srgbClr val="000000"/>
        </a:buClr>
        <a:buSzPct val="45000"/>
        <a:buFont typeface="StarSymbol" charset="0"/>
        <a:buChar char="●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477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8954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3431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7909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2386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6863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1340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5817" algn="l" defTabSz="86895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99040" y="1355182"/>
            <a:ext cx="8723520" cy="5151421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marL="0" indent="0" algn="ctr">
              <a:lnSpc>
                <a:spcPct val="75000"/>
              </a:lnSpc>
              <a:buNone/>
            </a:pPr>
            <a:r>
              <a:rPr lang="en-US" sz="2700" b="0" i="1" dirty="0" smtClean="0">
                <a:solidFill>
                  <a:srgbClr val="006699"/>
                </a:solidFill>
              </a:rPr>
              <a:t>Network Programming</a:t>
            </a:r>
          </a:p>
          <a:p>
            <a:pPr marL="0" indent="0" algn="ctr">
              <a:lnSpc>
                <a:spcPct val="75000"/>
              </a:lnSpc>
              <a:buNone/>
            </a:pPr>
            <a:r>
              <a:rPr lang="en-US" sz="2700" b="0" i="1" dirty="0" smtClean="0">
                <a:solidFill>
                  <a:srgbClr val="006699"/>
                </a:solidFill>
              </a:rPr>
              <a:t>Lecture</a:t>
            </a:r>
            <a:r>
              <a:rPr lang="en-US" sz="2700" i="1" dirty="0" smtClean="0">
                <a:solidFill>
                  <a:srgbClr val="006699"/>
                </a:solidFill>
              </a:rPr>
              <a:t> </a:t>
            </a:r>
            <a:r>
              <a:rPr lang="en-US" sz="2700" i="1" dirty="0">
                <a:solidFill>
                  <a:srgbClr val="006699"/>
                </a:solidFill>
              </a:rPr>
              <a:t>1</a:t>
            </a:r>
            <a:endParaRPr lang="en-US" sz="3400" i="1" dirty="0">
              <a:solidFill>
                <a:srgbClr val="006699"/>
              </a:solidFill>
            </a:endParaRPr>
          </a:p>
          <a:p>
            <a:pPr marL="0" indent="0" algn="ctr">
              <a:lnSpc>
                <a:spcPct val="75000"/>
              </a:lnSpc>
              <a:buNone/>
            </a:pPr>
            <a:r>
              <a:rPr lang="en-US" sz="3800" dirty="0" smtClean="0">
                <a:solidFill>
                  <a:srgbClr val="006699"/>
                </a:solidFill>
              </a:rPr>
              <a:t>LAN Programming – The Basics</a:t>
            </a:r>
            <a:endParaRPr lang="en-US" sz="3800" dirty="0">
              <a:solidFill>
                <a:srgbClr val="006699"/>
              </a:solidFill>
            </a:endParaRPr>
          </a:p>
          <a:p>
            <a:pPr marL="0" indent="0" algn="ctr">
              <a:lnSpc>
                <a:spcPct val="75000"/>
              </a:lnSpc>
              <a:buNone/>
            </a:pPr>
            <a:endParaRPr lang="en-US" sz="3400" dirty="0">
              <a:latin typeface="Times New Roman" pitchFamily="18" charset="0"/>
            </a:endParaRPr>
          </a:p>
          <a:p>
            <a:pPr marL="0" indent="0" algn="ctr">
              <a:lnSpc>
                <a:spcPct val="75000"/>
              </a:lnSpc>
              <a:buNone/>
            </a:pPr>
            <a:r>
              <a:rPr lang="en-US" sz="1900" dirty="0" smtClean="0"/>
              <a:t>Jonas </a:t>
            </a:r>
            <a:r>
              <a:rPr lang="en-US" sz="1900" dirty="0" err="1" smtClean="0"/>
              <a:t>Kunze</a:t>
            </a:r>
            <a:endParaRPr lang="en-US" sz="1900" dirty="0"/>
          </a:p>
          <a:p>
            <a:pPr marL="0" indent="0" algn="ctr">
              <a:lnSpc>
                <a:spcPct val="75000"/>
              </a:lnSpc>
              <a:buNone/>
            </a:pPr>
            <a:r>
              <a:rPr lang="en-US" sz="1900" dirty="0" smtClean="0"/>
              <a:t>University of Mainz – NA62</a:t>
            </a:r>
            <a:endParaRPr lang="en-US" sz="1900" dirty="0"/>
          </a:p>
          <a:p>
            <a:pPr marL="0" indent="0" algn="ctr">
              <a:lnSpc>
                <a:spcPct val="75000"/>
              </a:lnSpc>
              <a:buNone/>
            </a:pPr>
            <a:endParaRPr lang="en-US" sz="1900" dirty="0"/>
          </a:p>
          <a:p>
            <a:pPr marL="0" indent="0" algn="ctr">
              <a:lnSpc>
                <a:spcPct val="75000"/>
              </a:lnSpc>
              <a:buNone/>
            </a:pPr>
            <a:endParaRPr lang="en-US" sz="1900" dirty="0"/>
          </a:p>
          <a:p>
            <a:pPr marL="0" indent="0" algn="ctr">
              <a:lnSpc>
                <a:spcPct val="75000"/>
              </a:lnSpc>
              <a:buNone/>
            </a:pPr>
            <a:endParaRPr lang="en-US" sz="1900" dirty="0"/>
          </a:p>
          <a:p>
            <a:pPr marL="0" indent="0" algn="ctr">
              <a:lnSpc>
                <a:spcPct val="75000"/>
              </a:lnSpc>
              <a:buNone/>
            </a:pPr>
            <a:r>
              <a:rPr lang="en-US" sz="1300" dirty="0"/>
              <a:t>Inverted CERN School of Computing, 24-25 February 2014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525656"/>
            <a:ext cx="8481720" cy="760400"/>
          </a:xfrm>
        </p:spPr>
        <p:txBody>
          <a:bodyPr/>
          <a:lstStyle/>
          <a:p>
            <a:r>
              <a:rPr lang="en-US" sz="3600" kern="1200" dirty="0"/>
              <a:t>Flow Control and Congestion Avoidance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Frames are only rarely dropped because of transmission errors </a:t>
            </a:r>
            <a:r>
              <a:rPr lang="en-US" dirty="0" smtClean="0"/>
              <a:t>(e.g. bit </a:t>
            </a:r>
            <a:r>
              <a:rPr lang="en-US" dirty="0"/>
              <a:t>flip)</a:t>
            </a:r>
          </a:p>
          <a:p>
            <a:pPr lvl="1"/>
            <a:r>
              <a:rPr lang="en-US" dirty="0"/>
              <a:t>Connections are typically either working without transmission errors or not at all</a:t>
            </a:r>
          </a:p>
          <a:p>
            <a:pPr lvl="0"/>
            <a:r>
              <a:rPr lang="en-US" b="0" dirty="0"/>
              <a:t>Main reason for dropped frames are overloads of the </a:t>
            </a:r>
            <a:r>
              <a:rPr lang="en-US" dirty="0"/>
              <a:t>receiver</a:t>
            </a:r>
            <a:r>
              <a:rPr lang="en-US" b="0" dirty="0"/>
              <a:t> or the </a:t>
            </a:r>
            <a:r>
              <a:rPr lang="en-US" dirty="0"/>
              <a:t>network</a:t>
            </a:r>
          </a:p>
          <a:p>
            <a:pPr lvl="0">
              <a:buNone/>
            </a:pPr>
            <a:r>
              <a:rPr lang="en-US" dirty="0" smtClean="0"/>
              <a:t>TCP </a:t>
            </a:r>
            <a:r>
              <a:rPr lang="en-US" dirty="0"/>
              <a:t>implements two mechanisms to avoid overloading:</a:t>
            </a:r>
          </a:p>
          <a:p>
            <a:pPr lvl="0"/>
            <a:r>
              <a:rPr lang="en-US" dirty="0"/>
              <a:t>Flow control: </a:t>
            </a:r>
            <a:r>
              <a:rPr lang="en-US" b="0" dirty="0"/>
              <a:t>Avoids overloading of the receiver</a:t>
            </a:r>
          </a:p>
          <a:p>
            <a:pPr lvl="0"/>
            <a:r>
              <a:rPr lang="en-US" dirty="0"/>
              <a:t>Congestion avoidance: </a:t>
            </a:r>
            <a:r>
              <a:rPr lang="en-US" b="0" dirty="0"/>
              <a:t>Reduces the sending rate in case that fragments are dropped by the network</a:t>
            </a:r>
          </a:p>
          <a:p>
            <a:pPr marL="102585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48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 smtClean="0"/>
              <a:t>TCP's Flow Control: Sliding Window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0200" y="1371600"/>
            <a:ext cx="9060480" cy="4838908"/>
          </a:xfrm>
        </p:spPr>
        <p:txBody>
          <a:bodyPr/>
          <a:lstStyle/>
          <a:p>
            <a:pPr lvl="0"/>
            <a:r>
              <a:rPr lang="en-US" sz="2200" b="0" dirty="0"/>
              <a:t>Each node has a receiving and sending buffer</a:t>
            </a:r>
          </a:p>
          <a:p>
            <a:pPr lvl="0"/>
            <a:r>
              <a:rPr lang="en-US" sz="2200" b="0" dirty="0"/>
              <a:t>In each segment a node specifies how many bytes it can receive</a:t>
            </a:r>
          </a:p>
          <a:p>
            <a:pPr lvl="1"/>
            <a:r>
              <a:rPr lang="en-US" sz="2200" dirty="0"/>
              <a:t>Receiver window size: </a:t>
            </a:r>
            <a:r>
              <a:rPr lang="en-US" sz="2200" dirty="0" smtClean="0"/>
              <a:t>Number </a:t>
            </a:r>
            <a:r>
              <a:rPr lang="en-US" sz="2200" dirty="0"/>
              <a:t>of free bytes in the receiving buffer</a:t>
            </a:r>
          </a:p>
          <a:p>
            <a:pPr lvl="0"/>
            <a:r>
              <a:rPr lang="en-US" sz="2200" b="0" dirty="0"/>
              <a:t>If a node has sent as many </a:t>
            </a:r>
            <a:r>
              <a:rPr lang="en-US" sz="2200" dirty="0"/>
              <a:t>unacknowledged</a:t>
            </a:r>
            <a:r>
              <a:rPr lang="en-US" sz="2200" b="0" dirty="0"/>
              <a:t> bytes as the window size is large it will stop sending and wait for the next acknowledgment</a:t>
            </a:r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With each acknowledgment the window slides to the right  </a:t>
            </a:r>
          </a:p>
          <a:p>
            <a:endParaRPr lang="de-DE" dirty="0"/>
          </a:p>
        </p:txBody>
      </p:sp>
      <p:pic>
        <p:nvPicPr>
          <p:cNvPr id="7170" name="Picture 2" descr="\\uni-mainz.de\dfs\profiles\settings\kunzejo\Desktop\iCSC14\pics\basics\eps\sliding-window.svg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057" y="3581400"/>
            <a:ext cx="5701157" cy="23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139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 smtClean="0"/>
              <a:t>TCP's Congestion Avoidance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Congestion window</a:t>
            </a:r>
            <a:r>
              <a:rPr lang="en-US" b="0" dirty="0"/>
              <a:t>: Specifies the maximum number of bytes that may be sent without acknowledgment </a:t>
            </a:r>
            <a:r>
              <a:rPr lang="en-US" dirty="0"/>
              <a:t>depending on the network capacity</a:t>
            </a:r>
          </a:p>
          <a:p>
            <a:pPr lvl="0"/>
            <a:r>
              <a:rPr lang="en-US" dirty="0" smtClean="0"/>
              <a:t>Max bytes </a:t>
            </a:r>
            <a:r>
              <a:rPr lang="en-US" dirty="0"/>
              <a:t>that may be sent = min(sliding win, congestion win)</a:t>
            </a:r>
          </a:p>
          <a:p>
            <a:pPr lvl="0">
              <a:buNone/>
            </a:pPr>
            <a:r>
              <a:rPr lang="en-US" dirty="0" smtClean="0"/>
              <a:t>The </a:t>
            </a:r>
            <a:r>
              <a:rPr lang="en-US" dirty="0"/>
              <a:t>congestion avoidance algorithm:</a:t>
            </a:r>
          </a:p>
          <a:p>
            <a:pPr lvl="1"/>
            <a:r>
              <a:rPr lang="en-US" b="0" dirty="0"/>
              <a:t>Initialize the congestion window to typically 2 x MSS (slow start)</a:t>
            </a:r>
          </a:p>
          <a:p>
            <a:pPr lvl="1"/>
            <a:r>
              <a:rPr lang="en-US" b="0" dirty="0"/>
              <a:t>Send until one of the two windows are filled</a:t>
            </a:r>
          </a:p>
          <a:p>
            <a:pPr lvl="1"/>
            <a:r>
              <a:rPr lang="en-US" b="0" dirty="0"/>
              <a:t>If a segment is acknowledged: Increase the congestion window</a:t>
            </a:r>
          </a:p>
          <a:p>
            <a:pPr lvl="2"/>
            <a:r>
              <a:rPr lang="en-US" dirty="0"/>
              <a:t>Doubled until threshold reached, then linearly</a:t>
            </a:r>
          </a:p>
          <a:p>
            <a:pPr lvl="1"/>
            <a:r>
              <a:rPr lang="en-US" b="0" dirty="0"/>
              <a:t>If acknowledgment timed out (frame dropped by network):</a:t>
            </a:r>
          </a:p>
          <a:p>
            <a:pPr lvl="2"/>
            <a:r>
              <a:rPr lang="en-US" dirty="0"/>
              <a:t>Set threshold to half the current congestion window and go back to slow start</a:t>
            </a:r>
          </a:p>
          <a:p>
            <a:pPr lvl="0"/>
            <a:endParaRPr lang="en-US" b="0" dirty="0"/>
          </a:p>
          <a:p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6884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TCP's Congestion Avoidance</a:t>
            </a:r>
            <a:endParaRPr lang="de-DE" dirty="0"/>
          </a:p>
        </p:txBody>
      </p:sp>
      <p:pic>
        <p:nvPicPr>
          <p:cNvPr id="8194" name="Picture 2" descr="\\uni-mainz.de\dfs\profiles\settings\kunzejo\Desktop\iCSC14\pics\basics\eps\congestionControl.svg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684" y="1219200"/>
            <a:ext cx="6558636" cy="535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51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Sending Buffer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When an application sends data chunks to the TCP stack two different approaches can be applied:</a:t>
            </a:r>
          </a:p>
          <a:p>
            <a:pPr lvl="1">
              <a:buSzPct val="100000"/>
              <a:buAutoNum type="arabicPeriod"/>
            </a:pPr>
            <a:r>
              <a:rPr lang="en-US" sz="3200" dirty="0"/>
              <a:t> Low latency</a:t>
            </a:r>
          </a:p>
          <a:p>
            <a:pPr lvl="2"/>
            <a:r>
              <a:rPr lang="en-US" dirty="0"/>
              <a:t>Data chunks sent directly as they are</a:t>
            </a:r>
          </a:p>
          <a:p>
            <a:pPr lvl="2"/>
            <a:r>
              <a:rPr lang="en-US" dirty="0"/>
              <a:t>Disadvantage: Many small IP packets will be transmitted (low efficiency)</a:t>
            </a:r>
          </a:p>
          <a:p>
            <a:pPr lvl="1">
              <a:buSzPct val="100000"/>
              <a:buAutoNum type="arabicPeriod"/>
            </a:pPr>
            <a:r>
              <a:rPr lang="en-US" sz="3200" dirty="0"/>
              <a:t> High throughput</a:t>
            </a:r>
          </a:p>
          <a:p>
            <a:pPr lvl="2"/>
            <a:r>
              <a:rPr lang="en-US" dirty="0"/>
              <a:t>Buffer data and send larger segments</a:t>
            </a:r>
          </a:p>
          <a:p>
            <a:pPr lvl="2"/>
            <a:r>
              <a:rPr lang="en-US" dirty="0"/>
              <a:t>Higher latency but more efficient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492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Nagle’s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 An algorithm to reach the high throughput </a:t>
            </a:r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Send </a:t>
            </a:r>
            <a:r>
              <a:rPr lang="en-US" dirty="0"/>
              <a:t>first chunk of data arriving at the TCP stack </a:t>
            </a:r>
            <a:r>
              <a:rPr lang="en-US" dirty="0" smtClean="0"/>
              <a:t>directly</a:t>
            </a:r>
          </a:p>
          <a:p>
            <a:pPr lvl="1"/>
            <a:r>
              <a:rPr lang="en-US" dirty="0" smtClean="0"/>
              <a:t>Fill </a:t>
            </a:r>
            <a:r>
              <a:rPr lang="en-US" dirty="0"/>
              <a:t>sending buffer with new incoming data without </a:t>
            </a:r>
            <a:r>
              <a:rPr lang="en-US" dirty="0" smtClean="0"/>
              <a:t>sending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buffer reaches the MSS : Send a new frame clearing the </a:t>
            </a:r>
            <a:r>
              <a:rPr lang="en-US" dirty="0" smtClean="0"/>
              <a:t>buffer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all sent segments are acknowledged: Send a new frame clearing the buffer</a:t>
            </a:r>
          </a:p>
          <a:p>
            <a:pPr lvl="0">
              <a:buNone/>
            </a:pPr>
            <a:endParaRPr lang="en-US" b="0" dirty="0"/>
          </a:p>
          <a:p>
            <a:pPr lvl="0"/>
            <a:r>
              <a:rPr lang="en-US" dirty="0" smtClean="0"/>
              <a:t> </a:t>
            </a:r>
            <a:r>
              <a:rPr lang="en-US" dirty="0"/>
              <a:t>Nagle’s algorithm is used in almost all TCP </a:t>
            </a:r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deactivated to reduce latency (e.g. for X11 applications)</a:t>
            </a:r>
          </a:p>
          <a:p>
            <a:pPr lvl="0">
              <a:buNone/>
            </a:pPr>
            <a:endParaRPr lang="en-US" b="0" dirty="0"/>
          </a:p>
          <a:p>
            <a:pPr lvl="0">
              <a:buNone/>
            </a:pPr>
            <a:endParaRPr lang="en-US" b="0" dirty="0"/>
          </a:p>
          <a:p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02364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Switch off </a:t>
            </a:r>
            <a:r>
              <a:rPr lang="de-DE" dirty="0" err="1"/>
              <a:t>Nagle's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only rarely necessary!</a:t>
            </a:r>
          </a:p>
          <a:p>
            <a:r>
              <a:rPr lang="en-US" dirty="0"/>
              <a:t>Within your program: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System </a:t>
            </a:r>
            <a:r>
              <a:rPr lang="en-US" dirty="0"/>
              <a:t>wide: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85590" y="2743200"/>
            <a:ext cx="7367810" cy="2569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flag = 0;</a:t>
            </a:r>
          </a:p>
          <a:p>
            <a:r>
              <a:rPr lang="en-US" dirty="0" err="1"/>
              <a:t>setsockopt</a:t>
            </a:r>
            <a:r>
              <a:rPr lang="en-US" dirty="0" smtClean="0"/>
              <a:t>(	socket</a:t>
            </a:r>
            <a:r>
              <a:rPr lang="en-US" dirty="0"/>
              <a:t>,			</a:t>
            </a:r>
            <a:r>
              <a:rPr lang="en-US" dirty="0" smtClean="0"/>
              <a:t>/* </a:t>
            </a:r>
            <a:r>
              <a:rPr lang="en-US" dirty="0"/>
              <a:t>socket affected */</a:t>
            </a:r>
          </a:p>
          <a:p>
            <a:r>
              <a:rPr lang="en-US" dirty="0"/>
              <a:t>	</a:t>
            </a:r>
            <a:r>
              <a:rPr lang="en-US" dirty="0" smtClean="0"/>
              <a:t>	IPPROTO_TCP</a:t>
            </a:r>
            <a:r>
              <a:rPr lang="en-US" dirty="0"/>
              <a:t>,     	/* set option at TCP level */</a:t>
            </a:r>
          </a:p>
          <a:p>
            <a:r>
              <a:rPr lang="en-US" dirty="0"/>
              <a:t>               	TCP_NODELAY,     	/* name of option */</a:t>
            </a:r>
          </a:p>
          <a:p>
            <a:r>
              <a:rPr lang="en-US" dirty="0"/>
              <a:t>                  </a:t>
            </a:r>
            <a:r>
              <a:rPr lang="en-US" dirty="0" smtClean="0"/>
              <a:t>	(</a:t>
            </a:r>
            <a:r>
              <a:rPr lang="en-US" dirty="0"/>
              <a:t>char ) &amp;flag,		</a:t>
            </a:r>
            <a:r>
              <a:rPr lang="en-US" dirty="0" smtClean="0"/>
              <a:t>/* </a:t>
            </a:r>
            <a:r>
              <a:rPr lang="en-US" dirty="0"/>
              <a:t>the actual value */  </a:t>
            </a:r>
          </a:p>
          <a:p>
            <a:r>
              <a:rPr lang="en-US" dirty="0"/>
              <a:t>                  </a:t>
            </a:r>
            <a:r>
              <a:rPr lang="en-US" dirty="0" smtClean="0"/>
              <a:t>	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/>
              <a:t>));    		</a:t>
            </a:r>
            <a:r>
              <a:rPr lang="en-US" dirty="0" smtClean="0"/>
              <a:t>/* </a:t>
            </a:r>
            <a:r>
              <a:rPr lang="en-US" dirty="0"/>
              <a:t>length of option value */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914400" y="5562600"/>
            <a:ext cx="7086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echo 1 &gt; /</a:t>
            </a:r>
            <a:r>
              <a:rPr lang="de-DE" dirty="0" err="1"/>
              <a:t>proc</a:t>
            </a:r>
            <a:r>
              <a:rPr lang="de-DE" dirty="0"/>
              <a:t>/</a:t>
            </a:r>
            <a:r>
              <a:rPr lang="de-DE" dirty="0" err="1"/>
              <a:t>sys</a:t>
            </a:r>
            <a:r>
              <a:rPr lang="de-DE" dirty="0"/>
              <a:t>/</a:t>
            </a:r>
            <a:r>
              <a:rPr lang="de-DE" dirty="0" err="1"/>
              <a:t>net</a:t>
            </a:r>
            <a:r>
              <a:rPr lang="de-DE" dirty="0"/>
              <a:t>/ipv4/</a:t>
            </a:r>
            <a:r>
              <a:rPr lang="de-DE" dirty="0" err="1"/>
              <a:t>tcp_low_latency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5840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TCP </a:t>
            </a:r>
            <a:r>
              <a:rPr lang="de-DE" dirty="0" err="1"/>
              <a:t>vs</a:t>
            </a:r>
            <a:r>
              <a:rPr lang="de-DE" dirty="0"/>
              <a:t> UDP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TCP: A  lot of bookkeeping and additional data transmission for acknowledgments</a:t>
            </a:r>
          </a:p>
          <a:p>
            <a:r>
              <a:rPr lang="en-US" dirty="0"/>
              <a:t>UDP: Just sends the data as it is</a:t>
            </a:r>
          </a:p>
          <a:p>
            <a:pPr marL="102585" indent="0">
              <a:buNone/>
            </a:pPr>
            <a:r>
              <a:rPr lang="en-US" dirty="0"/>
              <a:t>But...</a:t>
            </a:r>
          </a:p>
          <a:p>
            <a:r>
              <a:rPr lang="en-US" dirty="0"/>
              <a:t>TCP: Flow control, congestion avoidance, Nagle's algorithm</a:t>
            </a:r>
          </a:p>
          <a:p>
            <a:pPr marL="102585" indent="0">
              <a:buNone/>
            </a:pPr>
            <a:r>
              <a:rPr lang="en-US" dirty="0" smtClean="0"/>
              <a:t>Typical </a:t>
            </a:r>
            <a:r>
              <a:rPr lang="en-US" dirty="0"/>
              <a:t>rule of thumb:</a:t>
            </a:r>
          </a:p>
          <a:p>
            <a:r>
              <a:rPr lang="en-US" dirty="0"/>
              <a:t>TCP for high throughput, reliability and/or congestion avoidance</a:t>
            </a:r>
          </a:p>
          <a:p>
            <a:r>
              <a:rPr lang="en-US" dirty="0"/>
              <a:t>UDP for low latency and broadcasts/multicasts (not possible with TCP)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228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Quick RTT Test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705600" y="1905000"/>
            <a:ext cx="2590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585" indent="0">
              <a:buNone/>
            </a:pPr>
            <a:r>
              <a:rPr lang="en-US" dirty="0"/>
              <a:t>This test was performed with </a:t>
            </a:r>
            <a:r>
              <a:rPr lang="en-US" dirty="0" err="1"/>
              <a:t>hpcbench</a:t>
            </a:r>
            <a:r>
              <a:rPr lang="en-US" dirty="0"/>
              <a:t>:</a:t>
            </a:r>
          </a:p>
          <a:p>
            <a:pPr marL="102585" indent="0">
              <a:buNone/>
            </a:pPr>
            <a:r>
              <a:rPr lang="en-US" dirty="0" smtClean="0"/>
              <a:t>hpcbench.sourceforge.net</a:t>
            </a:r>
            <a:endParaRPr lang="de-DE" dirty="0"/>
          </a:p>
          <a:p>
            <a:endParaRPr lang="de-DE" dirty="0"/>
          </a:p>
        </p:txBody>
      </p:sp>
      <p:pic>
        <p:nvPicPr>
          <p:cNvPr id="9218" name="Picture 2" descr="\\uni-mainz.de\dfs\profiles\settings\kunzejo\Desktop\iCSC14\pics\basics\eps\udp-tcp-latency-local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9" y="1447928"/>
            <a:ext cx="6675271" cy="462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8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Outline</a:t>
            </a: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r>
              <a:rPr lang="en-US" b="0" dirty="0"/>
              <a:t>Recap of the TCP/IP model</a:t>
            </a:r>
          </a:p>
          <a:p>
            <a:pPr lvl="1"/>
            <a:r>
              <a:rPr lang="en-US" dirty="0"/>
              <a:t>ISO/OSI and TCP/IP</a:t>
            </a:r>
          </a:p>
          <a:p>
            <a:pPr lvl="1"/>
            <a:r>
              <a:rPr lang="en-US" dirty="0"/>
              <a:t>User Datagram Protocol (UDP)</a:t>
            </a:r>
          </a:p>
          <a:p>
            <a:pPr lvl="1"/>
            <a:r>
              <a:rPr lang="en-US" dirty="0"/>
              <a:t>Transmission Control Protocol (TCP)</a:t>
            </a:r>
          </a:p>
          <a:p>
            <a:pPr lvl="0"/>
            <a:r>
              <a:rPr lang="en-US" dirty="0"/>
              <a:t>Network programming with BSD Sockets</a:t>
            </a:r>
          </a:p>
          <a:p>
            <a:pPr lvl="1"/>
            <a:r>
              <a:rPr lang="en-US" dirty="0"/>
              <a:t>Code snippets</a:t>
            </a:r>
          </a:p>
          <a:p>
            <a:pPr lvl="1"/>
            <a:r>
              <a:rPr lang="en-US" dirty="0" smtClean="0"/>
              <a:t>Performance</a:t>
            </a:r>
          </a:p>
          <a:p>
            <a:pPr lvl="2"/>
            <a:r>
              <a:rPr lang="en-US" dirty="0"/>
              <a:t>Interrupt Coalescing</a:t>
            </a:r>
          </a:p>
          <a:p>
            <a:pPr lvl="2"/>
            <a:r>
              <a:rPr lang="en-US" dirty="0"/>
              <a:t>NAPI</a:t>
            </a:r>
          </a:p>
          <a:p>
            <a:pPr lvl="0"/>
            <a:r>
              <a:rPr lang="en-US" b="0" dirty="0"/>
              <a:t>Alternatives to BSD Sockets</a:t>
            </a:r>
          </a:p>
          <a:p>
            <a:pPr lvl="1"/>
            <a:r>
              <a:rPr lang="en-US" dirty="0"/>
              <a:t>Network Protocols in User Space</a:t>
            </a:r>
          </a:p>
        </p:txBody>
      </p:sp>
    </p:spTree>
    <p:extLst>
      <p:ext uri="{BB962C8B-B14F-4D97-AF65-F5344CB8AC3E}">
        <p14:creationId xmlns:p14="http://schemas.microsoft.com/office/powerpoint/2010/main" val="210235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Outline</a:t>
            </a: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r>
              <a:rPr lang="en-US" dirty="0"/>
              <a:t>Recap of the TCP/IP model</a:t>
            </a:r>
          </a:p>
          <a:p>
            <a:pPr lvl="1"/>
            <a:r>
              <a:rPr lang="en-US" dirty="0"/>
              <a:t>ISO/OSI and TCP/IP</a:t>
            </a:r>
          </a:p>
          <a:p>
            <a:pPr lvl="1"/>
            <a:r>
              <a:rPr lang="en-US" dirty="0"/>
              <a:t>User Datagram Protocol (UDP)</a:t>
            </a:r>
          </a:p>
          <a:p>
            <a:pPr lvl="1"/>
            <a:r>
              <a:rPr lang="en-US" dirty="0"/>
              <a:t>Transmission Control Protocol (TCP)</a:t>
            </a:r>
          </a:p>
          <a:p>
            <a:pPr lvl="0"/>
            <a:r>
              <a:rPr lang="en-US" b="0" dirty="0"/>
              <a:t>Network programming with BSD Sockets</a:t>
            </a:r>
          </a:p>
          <a:p>
            <a:pPr lvl="1"/>
            <a:r>
              <a:rPr lang="en-US" dirty="0"/>
              <a:t>Code snippets</a:t>
            </a:r>
          </a:p>
          <a:p>
            <a:pPr lvl="1"/>
            <a:r>
              <a:rPr lang="en-US" dirty="0"/>
              <a:t>Performance</a:t>
            </a:r>
          </a:p>
          <a:p>
            <a:pPr lvl="0"/>
            <a:r>
              <a:rPr lang="en-US" b="0" dirty="0"/>
              <a:t>Alternatives to BSD Sockets</a:t>
            </a:r>
          </a:p>
          <a:p>
            <a:pPr lvl="1"/>
            <a:r>
              <a:rPr lang="en-US" dirty="0"/>
              <a:t>Network Protocols in User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BSD Sockets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Linux supports TCP/IP as its native network transport</a:t>
            </a:r>
          </a:p>
          <a:p>
            <a:pPr lvl="0"/>
            <a:r>
              <a:rPr lang="en-US" dirty="0"/>
              <a:t>BSD Sockets is a library with an interface to implement network communications using any TCP/IP layer below the application layer</a:t>
            </a:r>
          </a:p>
          <a:p>
            <a:pPr lvl="0"/>
            <a:r>
              <a:rPr lang="en-US" dirty="0"/>
              <a:t>Important functions</a:t>
            </a:r>
          </a:p>
          <a:p>
            <a:pPr lvl="1"/>
            <a:r>
              <a:rPr lang="en-US" dirty="0"/>
              <a:t>socket() opens a new socket</a:t>
            </a:r>
          </a:p>
          <a:p>
            <a:pPr lvl="1"/>
            <a:r>
              <a:rPr lang="en-US" dirty="0"/>
              <a:t>bind() assigns socket to an address</a:t>
            </a:r>
          </a:p>
          <a:p>
            <a:pPr lvl="1"/>
            <a:r>
              <a:rPr lang="en-US" dirty="0"/>
              <a:t>listen() prepares socket for incoming connections</a:t>
            </a:r>
          </a:p>
          <a:p>
            <a:pPr lvl="1"/>
            <a:r>
              <a:rPr lang="en-US" dirty="0"/>
              <a:t>accept() </a:t>
            </a:r>
            <a:r>
              <a:rPr lang="en-US" dirty="0" smtClean="0"/>
              <a:t>creates new socket for incoming connection</a:t>
            </a:r>
          </a:p>
          <a:p>
            <a:pPr lvl="1"/>
            <a:r>
              <a:rPr lang="en-US" dirty="0" smtClean="0"/>
              <a:t>connect</a:t>
            </a:r>
            <a:r>
              <a:rPr lang="en-US" dirty="0"/>
              <a:t>() connects to a remote socket</a:t>
            </a:r>
          </a:p>
          <a:p>
            <a:pPr lvl="1"/>
            <a:r>
              <a:rPr lang="en-US" dirty="0"/>
              <a:t>send() / write() sends data</a:t>
            </a:r>
          </a:p>
          <a:p>
            <a:pPr lvl="1"/>
            <a:r>
              <a:rPr lang="en-US" dirty="0" err="1"/>
              <a:t>recv</a:t>
            </a:r>
            <a:r>
              <a:rPr lang="en-US" dirty="0"/>
              <a:t>() / read() receives data</a:t>
            </a:r>
          </a:p>
          <a:p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493648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TCP Code Snippet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b="0" dirty="0" smtClean="0"/>
              <a:t>Simple TCP socket accepting connections and receiving data:</a:t>
            </a:r>
            <a:endParaRPr lang="en-US" b="0" dirty="0"/>
          </a:p>
          <a:p>
            <a:pPr lvl="0">
              <a:buNone/>
            </a:pPr>
            <a:endParaRPr lang="en-US" sz="2400" b="0" dirty="0" smtClean="0"/>
          </a:p>
          <a:p>
            <a:pPr lvl="0">
              <a:buNone/>
            </a:pPr>
            <a:endParaRPr lang="en-US" sz="2400" b="0" dirty="0"/>
          </a:p>
          <a:p>
            <a:pPr lvl="0">
              <a:buNone/>
            </a:pPr>
            <a:endParaRPr lang="en-US" sz="2400" b="0" dirty="0"/>
          </a:p>
          <a:p>
            <a:pPr lvl="0">
              <a:buNone/>
            </a:pPr>
            <a:endParaRPr lang="en-US" sz="2400" b="0" dirty="0"/>
          </a:p>
          <a:p>
            <a:pPr lvl="0">
              <a:buNone/>
            </a:pPr>
            <a:endParaRPr lang="en-US" sz="2400" b="0" dirty="0"/>
          </a:p>
          <a:p>
            <a:pPr lvl="0">
              <a:buNone/>
            </a:pPr>
            <a:endParaRPr lang="en-US" sz="2400" b="0" dirty="0"/>
          </a:p>
          <a:p>
            <a:pPr lvl="0">
              <a:buNone/>
            </a:pPr>
            <a:r>
              <a:rPr lang="en-US" sz="2400" b="0" dirty="0"/>
              <a:t>Complete examples to be found at: </a:t>
            </a:r>
            <a:r>
              <a:rPr lang="en-US" sz="2400" b="0" dirty="0" smtClean="0"/>
              <a:t>http://</a:t>
            </a:r>
            <a:r>
              <a:rPr lang="en-US" sz="2400" b="0" dirty="0"/>
              <a:t>github.com/JonasKunze</a:t>
            </a:r>
          </a:p>
          <a:p>
            <a:endParaRPr lang="de-DE" b="0" dirty="0"/>
          </a:p>
        </p:txBody>
      </p:sp>
      <p:sp>
        <p:nvSpPr>
          <p:cNvPr id="4" name="Textfeld 3"/>
          <p:cNvSpPr txBox="1"/>
          <p:nvPr/>
        </p:nvSpPr>
        <p:spPr>
          <a:xfrm>
            <a:off x="922319" y="2251080"/>
            <a:ext cx="7634879" cy="2943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socket = </a:t>
            </a:r>
            <a:r>
              <a:rPr lang="en-US" sz="22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socket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(AF_INET, SOCK_STREAM, 0);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serv_addr.sin_family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= AF_INET;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serv_addr.</a:t>
            </a:r>
            <a:r>
              <a:rPr lang="en-US" sz="2200" b="1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sin_port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= 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htons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(8080);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serv_addr.sin_addr.s_addr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= INADDR_ANY;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bind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(socket, (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struct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sockaddr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*) &amp;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serv_addr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, 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sizeof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serv_addr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));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listen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(socket, 5);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connectionSocket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= </a:t>
            </a:r>
            <a:r>
              <a:rPr lang="en-US" sz="22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accept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(socket, (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struct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sockaddr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*) &amp;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cli_addr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, &amp;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clilen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recv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connectionSocket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, buffer, </a:t>
            </a:r>
            <a:r>
              <a:rPr lang="en-US" sz="22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sizeof</a:t>
            </a:r>
            <a:r>
              <a:rPr lang="en-US" sz="22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(buffer), 0);</a:t>
            </a:r>
          </a:p>
        </p:txBody>
      </p:sp>
    </p:spTree>
    <p:extLst>
      <p:ext uri="{BB962C8B-B14F-4D97-AF65-F5344CB8AC3E}">
        <p14:creationId xmlns:p14="http://schemas.microsoft.com/office/powerpoint/2010/main" val="2107091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TCP vs UDP: Throughput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81000" y="1295400"/>
            <a:ext cx="7877454" cy="44475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Single threaded blocking sender and receiver, reliable network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010400" y="2209800"/>
            <a:ext cx="2971800" cy="127043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Small frames induce </a:t>
            </a:r>
            <a:r>
              <a:rPr lang="en-US" sz="20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high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20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CPU </a:t>
            </a:r>
            <a:r>
              <a:rPr lang="en-US" sz="20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load → </a:t>
            </a: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packet loss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0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TCP achieves higher </a:t>
            </a:r>
            <a:endParaRPr lang="en-US" sz="2000" dirty="0">
              <a:latin typeface="Nimbus Sans 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2000" dirty="0">
                <a:latin typeface="Nimbus Sans L" pitchFamily="18"/>
                <a:ea typeface="DejaVu Sans" pitchFamily="2"/>
                <a:cs typeface="DejaVu Sans" pitchFamily="2"/>
              </a:rPr>
              <a:t> </a:t>
            </a:r>
            <a:r>
              <a:rPr lang="en-US" sz="2000" dirty="0" smtClean="0">
                <a:latin typeface="Nimbus Sans L" pitchFamily="18"/>
                <a:ea typeface="DejaVu Sans" pitchFamily="2"/>
                <a:cs typeface="DejaVu Sans" pitchFamily="2"/>
              </a:rPr>
              <a:t> </a:t>
            </a:r>
            <a:r>
              <a:rPr lang="en-US" sz="2000" b="0" i="0" u="none" strike="noStrike" kern="1200" dirty="0" smtClean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throughput</a:t>
            </a:r>
            <a:endParaRPr lang="en-US" sz="2000" b="0" i="0" u="none" strike="noStrike" kern="1200" dirty="0">
              <a:ln>
                <a:noFill/>
              </a:ln>
              <a:latin typeface="Nimbus Sans 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10242" name="Picture 2" descr="\\uni-mainz.de\dfs\profiles\settings\kunzejo\Desktop\iCSC14\pics\basics\eps\proto-perf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18" y="1752600"/>
            <a:ext cx="6954182" cy="486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87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Down to the Kernel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0200" y="1562565"/>
            <a:ext cx="5254800" cy="4838908"/>
          </a:xfrm>
        </p:spPr>
        <p:txBody>
          <a:bodyPr/>
          <a:lstStyle/>
          <a:p>
            <a:pPr lvl="0"/>
            <a:r>
              <a:rPr lang="en-US" dirty="0"/>
              <a:t>When data arrives at the NIC:</a:t>
            </a:r>
          </a:p>
          <a:p>
            <a:pPr lvl="1"/>
            <a:r>
              <a:rPr lang="en-US" dirty="0"/>
              <a:t>Data </a:t>
            </a:r>
            <a:r>
              <a:rPr lang="en-US" b="1" dirty="0"/>
              <a:t>copied</a:t>
            </a:r>
            <a:r>
              <a:rPr lang="en-US" dirty="0"/>
              <a:t> to kernel space (DMA)</a:t>
            </a:r>
          </a:p>
          <a:p>
            <a:pPr lvl="1"/>
            <a:r>
              <a:rPr lang="en-US" dirty="0"/>
              <a:t>NIC sends </a:t>
            </a:r>
            <a:r>
              <a:rPr lang="en-US" b="1" dirty="0"/>
              <a:t>interrupt</a:t>
            </a:r>
          </a:p>
          <a:p>
            <a:pPr lvl="1"/>
            <a:r>
              <a:rPr lang="en-US" dirty="0"/>
              <a:t>Kernel </a:t>
            </a:r>
            <a:r>
              <a:rPr lang="en-US" b="1" dirty="0"/>
              <a:t>copies</a:t>
            </a:r>
            <a:r>
              <a:rPr lang="en-US" dirty="0"/>
              <a:t> data to the corresponding user space buffer (socket)</a:t>
            </a:r>
          </a:p>
          <a:p>
            <a:pPr lvl="1"/>
            <a:r>
              <a:rPr lang="en-US" dirty="0"/>
              <a:t>Kernel informs user space </a:t>
            </a:r>
            <a:r>
              <a:rPr lang="en-US" dirty="0" smtClean="0"/>
              <a:t>application</a:t>
            </a:r>
            <a:endParaRPr lang="en-US" dirty="0"/>
          </a:p>
          <a:p>
            <a:endParaRPr lang="de-DE" dirty="0"/>
          </a:p>
        </p:txBody>
      </p:sp>
      <p:pic>
        <p:nvPicPr>
          <p:cNvPr id="3074" name="Picture 2" descr="\\uni-mainz.de\dfs\profiles\settings\kunzejo\Desktop\iCSC14\pics\basics\eps\kernel-socke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49306"/>
            <a:ext cx="3353906" cy="472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237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Interrupt Coalescing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Technique to reduce interrupt load</a:t>
            </a:r>
          </a:p>
          <a:p>
            <a:pPr lvl="0"/>
            <a:r>
              <a:rPr lang="en-US" dirty="0"/>
              <a:t>Interrupts are held back until...</a:t>
            </a:r>
          </a:p>
          <a:p>
            <a:pPr lvl="1"/>
            <a:r>
              <a:rPr lang="en-US" dirty="0"/>
              <a:t>… a certain number of frames have been received...</a:t>
            </a:r>
          </a:p>
          <a:p>
            <a:pPr lvl="1"/>
            <a:r>
              <a:rPr lang="en-US" dirty="0"/>
              <a:t>… or a timer times out</a:t>
            </a:r>
          </a:p>
          <a:p>
            <a:pPr lvl="0"/>
            <a:r>
              <a:rPr lang="en-US" dirty="0"/>
              <a:t>Now the kernel can process several frames at </a:t>
            </a:r>
            <a:r>
              <a:rPr lang="en-US" dirty="0" smtClean="0"/>
              <a:t>once</a:t>
            </a:r>
          </a:p>
          <a:p>
            <a:pPr lvl="1"/>
            <a:r>
              <a:rPr lang="en-US" dirty="0" smtClean="0"/>
              <a:t>Higher efficiency with just little increase of latency</a:t>
            </a:r>
            <a:endParaRPr lang="en-US" dirty="0"/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80159" y="4322640"/>
            <a:ext cx="7132320" cy="2001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# print current settings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4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ethtool</a:t>
            </a: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-c eth0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endParaRPr lang="en-US" sz="2400" b="0" i="0" u="none" strike="noStrike" kern="1200" dirty="0">
              <a:ln>
                <a:noFill/>
              </a:ln>
              <a:latin typeface="Nimbus Sans 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# change settings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4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ethtool</a:t>
            </a: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-C eth0 </a:t>
            </a:r>
            <a:r>
              <a:rPr lang="en-US" sz="24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rx-usecs</a:t>
            </a: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0 # 0 is adaptive mode for many drivers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4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ethtool</a:t>
            </a: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 -C eth0 </a:t>
            </a:r>
            <a:r>
              <a:rPr lang="en-US" sz="24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rx</a:t>
            </a: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-frames 12</a:t>
            </a:r>
          </a:p>
        </p:txBody>
      </p:sp>
    </p:spTree>
    <p:extLst>
      <p:ext uri="{BB962C8B-B14F-4D97-AF65-F5344CB8AC3E}">
        <p14:creationId xmlns:p14="http://schemas.microsoft.com/office/powerpoint/2010/main" val="1890478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Interrupt Coalescing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Small values overload the CPU → Packet loss</a:t>
            </a:r>
          </a:p>
          <a:p>
            <a:pPr lvl="0"/>
            <a:r>
              <a:rPr lang="en-US" dirty="0"/>
              <a:t>High values lead to buffer overflow → Packet loss</a:t>
            </a:r>
          </a:p>
          <a:p>
            <a:endParaRPr lang="de-DE" dirty="0"/>
          </a:p>
        </p:txBody>
      </p:sp>
      <p:pic>
        <p:nvPicPr>
          <p:cNvPr id="12290" name="Picture 2" descr="\\uni-mainz.de\dfs\profiles\settings\kunzejo\Desktop\iCSC14\pics\basics\eps\udp-coalescing.svg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15692"/>
            <a:ext cx="5194046" cy="381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172200" y="5943600"/>
            <a:ext cx="3313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First bin </a:t>
            </a:r>
            <a:r>
              <a:rPr lang="de-DE" sz="2000" dirty="0" err="1" smtClean="0"/>
              <a:t>shows</a:t>
            </a:r>
            <a:r>
              <a:rPr lang="de-DE" sz="2000" dirty="0" smtClean="0"/>
              <a:t> adaptive </a:t>
            </a:r>
            <a:r>
              <a:rPr lang="de-DE" sz="2000" dirty="0" err="1" smtClean="0"/>
              <a:t>mode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169849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 smtClean="0"/>
              <a:t>NAPI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An alternative to interrupts is polling:</a:t>
            </a:r>
          </a:p>
          <a:p>
            <a:pPr lvl="1"/>
            <a:r>
              <a:rPr lang="en-US" dirty="0"/>
              <a:t>Kernel periodically checks for new data in the NIC buffer</a:t>
            </a:r>
          </a:p>
          <a:p>
            <a:pPr lvl="2"/>
            <a:r>
              <a:rPr lang="en-US" dirty="0"/>
              <a:t>High polling frequencies induce high memory loads</a:t>
            </a:r>
          </a:p>
          <a:p>
            <a:pPr lvl="2"/>
            <a:r>
              <a:rPr lang="en-US" dirty="0"/>
              <a:t>Low polling frequencies lead to high latencies and packet loss</a:t>
            </a:r>
          </a:p>
          <a:p>
            <a:pPr lvl="0"/>
            <a:r>
              <a:rPr lang="en-US" dirty="0"/>
              <a:t>NAPI: Linux uses both</a:t>
            </a:r>
          </a:p>
          <a:p>
            <a:pPr lvl="1"/>
            <a:r>
              <a:rPr lang="en-US" dirty="0"/>
              <a:t>Interrupts per default</a:t>
            </a:r>
          </a:p>
          <a:p>
            <a:pPr lvl="1"/>
            <a:r>
              <a:rPr lang="en-US" dirty="0"/>
              <a:t>Polling in case of high data rates incoming</a:t>
            </a:r>
          </a:p>
          <a:p>
            <a:pPr lvl="0">
              <a:buNone/>
            </a:pPr>
            <a:endParaRPr lang="en-US" b="0" dirty="0"/>
          </a:p>
          <a:p>
            <a:pPr lvl="0">
              <a:buNone/>
            </a:pPr>
            <a:r>
              <a:rPr lang="en-US" b="0" dirty="0"/>
              <a:t>The kernel still needs to copy incoming data!</a:t>
            </a:r>
          </a:p>
          <a:p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169849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200" dirty="0"/>
              <a:t>Outline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0" dirty="0"/>
              <a:t>Recap of the TCP/IP model</a:t>
            </a:r>
          </a:p>
          <a:p>
            <a:pPr lvl="1"/>
            <a:r>
              <a:rPr lang="en-US" dirty="0"/>
              <a:t>ISO/OSI and TCP/IP</a:t>
            </a:r>
          </a:p>
          <a:p>
            <a:pPr lvl="1"/>
            <a:r>
              <a:rPr lang="en-US" dirty="0"/>
              <a:t>User Datagram Protocol (UDP)</a:t>
            </a:r>
          </a:p>
          <a:p>
            <a:pPr lvl="1"/>
            <a:r>
              <a:rPr lang="en-US" dirty="0"/>
              <a:t>Transmission Control Protocol (TCP)</a:t>
            </a:r>
          </a:p>
          <a:p>
            <a:pPr lvl="0"/>
            <a:r>
              <a:rPr lang="en-US" b="0" dirty="0"/>
              <a:t>Network programming with BSD Sockets</a:t>
            </a:r>
          </a:p>
          <a:p>
            <a:pPr lvl="1"/>
            <a:r>
              <a:rPr lang="en-US" dirty="0"/>
              <a:t>Code snippets</a:t>
            </a:r>
          </a:p>
          <a:p>
            <a:pPr lvl="1"/>
            <a:r>
              <a:rPr lang="en-US" dirty="0"/>
              <a:t>Performance</a:t>
            </a:r>
          </a:p>
          <a:p>
            <a:pPr lvl="0"/>
            <a:r>
              <a:rPr lang="en-US" dirty="0"/>
              <a:t>Alternatives to BSD Sockets</a:t>
            </a:r>
          </a:p>
          <a:p>
            <a:pPr lvl="1"/>
            <a:r>
              <a:rPr lang="en-US" dirty="0"/>
              <a:t>Network Protocols in User Space</a:t>
            </a:r>
          </a:p>
          <a:p>
            <a:pPr lvl="2"/>
            <a:r>
              <a:rPr lang="en-US" dirty="0"/>
              <a:t>Example: </a:t>
            </a:r>
            <a:r>
              <a:rPr lang="en-US" dirty="0" err="1"/>
              <a:t>pf_ring</a:t>
            </a:r>
            <a:r>
              <a:rPr lang="en-US" dirty="0"/>
              <a:t> DNA</a:t>
            </a:r>
          </a:p>
          <a:p>
            <a:pPr lvl="2"/>
            <a:r>
              <a:rPr lang="en-US" dirty="0"/>
              <a:t>Reliability on top of UDP?</a:t>
            </a:r>
          </a:p>
          <a:p>
            <a:pPr lvl="2"/>
            <a:r>
              <a:rPr lang="en-US" dirty="0"/>
              <a:t>Reliability without acknowledgment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849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Protocols in User Space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0200" y="1562565"/>
            <a:ext cx="6245400" cy="4838908"/>
          </a:xfrm>
        </p:spPr>
        <p:txBody>
          <a:bodyPr/>
          <a:lstStyle/>
          <a:p>
            <a:pPr lvl="0"/>
            <a:r>
              <a:rPr lang="en-US" dirty="0"/>
              <a:t>Following approach can be implemented in the user space to avoid double copies</a:t>
            </a:r>
          </a:p>
          <a:p>
            <a:pPr lvl="1"/>
            <a:r>
              <a:rPr lang="en-US" dirty="0"/>
              <a:t>NIC copies incoming data to a user space buffer (DMA)</a:t>
            </a:r>
          </a:p>
          <a:p>
            <a:pPr lvl="1"/>
            <a:r>
              <a:rPr lang="en-US" dirty="0"/>
              <a:t>The user space application polls the buffer</a:t>
            </a:r>
          </a:p>
          <a:p>
            <a:pPr lvl="1"/>
            <a:r>
              <a:rPr lang="en-US" dirty="0"/>
              <a:t>The user space application may enable interrupts for low data rates</a:t>
            </a:r>
          </a:p>
          <a:p>
            <a:pPr lvl="1"/>
            <a:r>
              <a:rPr lang="en-US" dirty="0"/>
              <a:t>The kernel is only used for the initialization</a:t>
            </a:r>
          </a:p>
          <a:p>
            <a:pPr lvl="0"/>
            <a:r>
              <a:rPr lang="en-US" dirty="0"/>
              <a:t>0% CPU used for accessing the data</a:t>
            </a:r>
          </a:p>
          <a:p>
            <a:endParaRPr lang="de-DE" dirty="0"/>
          </a:p>
        </p:txBody>
      </p:sp>
      <p:pic>
        <p:nvPicPr>
          <p:cNvPr id="4098" name="Picture 2" descr="\\uni-mainz.de\dfs\profiles\settings\kunzejo\Desktop\iCSC14\pics\basics\eps\userland-protoc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938" y="1580787"/>
            <a:ext cx="2988998" cy="474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849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Example: </a:t>
            </a:r>
            <a:r>
              <a:rPr lang="en-US" sz="4000" kern="1200" dirty="0" err="1"/>
              <a:t>pf_ring</a:t>
            </a:r>
            <a:r>
              <a:rPr lang="en-US" sz="4000" kern="1200" dirty="0"/>
              <a:t> DNA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0200" y="1562565"/>
            <a:ext cx="9217200" cy="4838908"/>
          </a:xfrm>
        </p:spPr>
        <p:txBody>
          <a:bodyPr/>
          <a:lstStyle/>
          <a:p>
            <a:pPr lvl="0"/>
            <a:r>
              <a:rPr lang="en-US" dirty="0"/>
              <a:t>Proprietary user space driver by </a:t>
            </a:r>
            <a:r>
              <a:rPr lang="en-US" dirty="0" err="1"/>
              <a:t>ntop</a:t>
            </a:r>
            <a:endParaRPr lang="en-US" dirty="0"/>
          </a:p>
          <a:p>
            <a:pPr lvl="0"/>
            <a:r>
              <a:rPr lang="en-US" dirty="0"/>
              <a:t>Does not implement any protocol</a:t>
            </a:r>
          </a:p>
          <a:p>
            <a:pPr lvl="1"/>
            <a:r>
              <a:rPr lang="en-US" dirty="0" smtClean="0"/>
              <a:t>You need to </a:t>
            </a:r>
            <a:r>
              <a:rPr lang="en-US" dirty="0"/>
              <a:t>implement </a:t>
            </a:r>
            <a:r>
              <a:rPr lang="en-US" dirty="0" smtClean="0"/>
              <a:t>them: ETH, </a:t>
            </a:r>
            <a:r>
              <a:rPr lang="en-US" dirty="0"/>
              <a:t>IP, UDP, TCP, ARP, </a:t>
            </a:r>
            <a:r>
              <a:rPr lang="en-US" dirty="0" smtClean="0"/>
              <a:t>IGMP...</a:t>
            </a:r>
            <a:endParaRPr lang="en-US" dirty="0"/>
          </a:p>
          <a:p>
            <a:pPr lvl="0"/>
            <a:r>
              <a:rPr lang="en-US" dirty="0"/>
              <a:t>Compatible with all 1 </a:t>
            </a:r>
            <a:r>
              <a:rPr lang="en-US" dirty="0" err="1"/>
              <a:t>GbE</a:t>
            </a:r>
            <a:r>
              <a:rPr lang="en-US" dirty="0"/>
              <a:t> and 10 </a:t>
            </a:r>
            <a:r>
              <a:rPr lang="en-US" dirty="0" err="1"/>
              <a:t>GbE</a:t>
            </a:r>
            <a:r>
              <a:rPr lang="en-US" dirty="0"/>
              <a:t> NICs running on PCI-E</a:t>
            </a:r>
          </a:p>
          <a:p>
            <a:pPr lvl="0"/>
            <a:r>
              <a:rPr lang="en-US" dirty="0"/>
              <a:t>Full line rate (1-10 </a:t>
            </a:r>
            <a:r>
              <a:rPr lang="en-US" dirty="0" err="1"/>
              <a:t>GbE</a:t>
            </a:r>
            <a:r>
              <a:rPr lang="en-US" dirty="0"/>
              <a:t>) with any frame size</a:t>
            </a:r>
          </a:p>
          <a:p>
            <a:pPr lvl="0"/>
            <a:r>
              <a:rPr lang="en-US" dirty="0"/>
              <a:t>Round trip time below 5 µs</a:t>
            </a:r>
          </a:p>
          <a:p>
            <a:pPr lvl="0"/>
            <a:r>
              <a:rPr lang="en-US" dirty="0"/>
              <a:t>Hardware filtering (only Intel and </a:t>
            </a:r>
            <a:r>
              <a:rPr lang="en-US" dirty="0" err="1"/>
              <a:t>Silicom</a:t>
            </a:r>
            <a:r>
              <a:rPr lang="en-US" dirty="0"/>
              <a:t> NICs)</a:t>
            </a:r>
          </a:p>
          <a:p>
            <a:pPr lvl="1"/>
            <a:r>
              <a:rPr lang="en-US" dirty="0"/>
              <a:t>Very efficient Intrusion prevention systems possible (Snort)</a:t>
            </a:r>
          </a:p>
          <a:p>
            <a:pPr lvl="0"/>
            <a:r>
              <a:rPr lang="en-US" dirty="0"/>
              <a:t>Other </a:t>
            </a:r>
            <a:r>
              <a:rPr lang="en-US" dirty="0" err="1"/>
              <a:t>userspace</a:t>
            </a:r>
            <a:r>
              <a:rPr lang="en-US" dirty="0"/>
              <a:t>  drivers: </a:t>
            </a:r>
            <a:r>
              <a:rPr lang="en-US" dirty="0" err="1"/>
              <a:t>Netmap</a:t>
            </a:r>
            <a:r>
              <a:rPr lang="en-US" dirty="0"/>
              <a:t>, Intel DPDK, </a:t>
            </a:r>
            <a:r>
              <a:rPr lang="en-US" dirty="0" err="1"/>
              <a:t>OpenOnload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84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365040" y="525656"/>
            <a:ext cx="8483280" cy="761840"/>
          </a:xfrm>
          <a:ln/>
        </p:spPr>
        <p:txBody>
          <a:bodyPr/>
          <a:lstStyle/>
          <a:p>
            <a:r>
              <a:rPr lang="en-US" sz="4000" kern="1200" dirty="0"/>
              <a:t>The </a:t>
            </a:r>
            <a:r>
              <a:rPr lang="en-US" sz="4000" kern="1200" dirty="0" smtClean="0"/>
              <a:t>ISO/OSI reference model</a:t>
            </a:r>
            <a:endParaRPr 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0200" y="1559597"/>
            <a:ext cx="9060480" cy="5128247"/>
          </a:xfrm>
          <a:ln/>
        </p:spPr>
        <p:txBody>
          <a:bodyPr/>
          <a:lstStyle/>
          <a:p>
            <a:pPr lvl="0"/>
            <a:r>
              <a:rPr lang="en-US" dirty="0"/>
              <a:t>Communications protocols are divided into independent layers</a:t>
            </a:r>
          </a:p>
          <a:p>
            <a:pPr lvl="0"/>
            <a:r>
              <a:rPr lang="en-US" dirty="0"/>
              <a:t>Every layer offers a service to the overlying layer</a:t>
            </a:r>
          </a:p>
        </p:txBody>
      </p:sp>
      <p:pic>
        <p:nvPicPr>
          <p:cNvPr id="1028" name="Picture 4" descr="\\uni-mainz.de\dfs\profiles\settings\kunzejo\Desktop\protocols-broker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3048000"/>
            <a:ext cx="66548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Reliability on top of UDP?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At CERN experiments most data senders are FPGAs</a:t>
            </a:r>
          </a:p>
          <a:p>
            <a:pPr lvl="1"/>
            <a:r>
              <a:rPr lang="en-US" dirty="0"/>
              <a:t>Very fast in parallel jobs</a:t>
            </a:r>
          </a:p>
          <a:p>
            <a:pPr lvl="1"/>
            <a:r>
              <a:rPr lang="en-US" dirty="0"/>
              <a:t>Typically fully loaded by algorithms</a:t>
            </a:r>
          </a:p>
          <a:p>
            <a:pPr lvl="2"/>
            <a:r>
              <a:rPr lang="en-US" dirty="0"/>
              <a:t>Sometimes there's no space left for a fully implemented TCP/IP stack</a:t>
            </a:r>
          </a:p>
          <a:p>
            <a:pPr lvl="0"/>
            <a:r>
              <a:rPr lang="en-US" dirty="0"/>
              <a:t>I've seen many groups implementing reliable protocols on top of IP</a:t>
            </a:r>
          </a:p>
          <a:p>
            <a:pPr lvl="1"/>
            <a:r>
              <a:rPr lang="en-US" dirty="0"/>
              <a:t>In most cases the result was TCP without flow and congestion control</a:t>
            </a:r>
          </a:p>
          <a:p>
            <a:pPr lvl="0"/>
            <a:r>
              <a:rPr lang="en-US" dirty="0"/>
              <a:t>Being compatible with </a:t>
            </a:r>
            <a:r>
              <a:rPr lang="en-US" dirty="0" smtClean="0"/>
              <a:t>TCP/UDP </a:t>
            </a:r>
            <a:r>
              <a:rPr lang="en-US" dirty="0"/>
              <a:t>relieves the software developers</a:t>
            </a:r>
          </a:p>
          <a:p>
            <a:pPr lvl="1"/>
            <a:r>
              <a:rPr lang="en-US" dirty="0"/>
              <a:t>You don't need to implement the protocol on the receiver side</a:t>
            </a:r>
          </a:p>
          <a:p>
            <a:pPr lvl="1"/>
            <a:r>
              <a:rPr lang="en-US" dirty="0"/>
              <a:t>Instead you can use standard libraries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849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Reliability without acknowledgment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Sometimes it's not even possible to store data until the acknowledgment is received</a:t>
            </a:r>
          </a:p>
          <a:p>
            <a:pPr lvl="1"/>
            <a:r>
              <a:rPr lang="en-US" dirty="0"/>
              <a:t>You should use pure UDP in this case</a:t>
            </a:r>
          </a:p>
          <a:p>
            <a:pPr lvl="0"/>
            <a:r>
              <a:rPr lang="en-US" dirty="0"/>
              <a:t>As soon as datagrams are sent out you have to trust the network</a:t>
            </a:r>
          </a:p>
          <a:p>
            <a:pPr lvl="1"/>
            <a:r>
              <a:rPr lang="en-US" dirty="0"/>
              <a:t>Make sure that you don't overload switches/routers/receiver nodes</a:t>
            </a:r>
          </a:p>
          <a:p>
            <a:pPr lvl="1"/>
            <a:r>
              <a:rPr lang="en-US" dirty="0"/>
              <a:t>Check every node whether frames are dropped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945408" y="5037230"/>
            <a:ext cx="2412240" cy="79863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Switch/Router: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show interfaces ...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037809" y="5042990"/>
            <a:ext cx="2258480" cy="79863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Linux: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cat /</a:t>
            </a:r>
            <a:r>
              <a:rPr lang="en-US" sz="24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proc</a:t>
            </a:r>
            <a:r>
              <a:rPr lang="en-US" sz="2400" b="0" i="0" u="none" strike="noStrike" kern="1200" dirty="0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/net/</a:t>
            </a:r>
            <a:r>
              <a:rPr lang="en-US" sz="2400" b="0" i="0" u="none" strike="noStrike" kern="1200" dirty="0" err="1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rPr>
              <a:t>udp</a:t>
            </a:r>
            <a:endParaRPr lang="en-US" sz="2400" b="0" i="0" u="none" strike="noStrike" kern="1200" dirty="0">
              <a:ln>
                <a:noFill/>
              </a:ln>
              <a:latin typeface="Nimbus Sans 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69849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Summary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TCP is more than just reliable</a:t>
            </a:r>
          </a:p>
          <a:p>
            <a:pPr lvl="1"/>
            <a:r>
              <a:rPr lang="en-US" dirty="0"/>
              <a:t>It implements a maximum efficient data transmission</a:t>
            </a:r>
          </a:p>
          <a:p>
            <a:pPr lvl="0"/>
            <a:r>
              <a:rPr lang="en-US" dirty="0"/>
              <a:t>BSD sockets provide a nice API for simple network programming</a:t>
            </a:r>
          </a:p>
          <a:p>
            <a:pPr lvl="1"/>
            <a:r>
              <a:rPr lang="en-US" dirty="0"/>
              <a:t>For more complex architectures networking libraries are recommended</a:t>
            </a:r>
          </a:p>
          <a:p>
            <a:pPr lvl="0"/>
            <a:r>
              <a:rPr lang="en-US" dirty="0"/>
              <a:t>Linux' network sockets are not as efficient as they could be</a:t>
            </a:r>
          </a:p>
          <a:p>
            <a:pPr lvl="1"/>
            <a:r>
              <a:rPr lang="en-US" dirty="0"/>
              <a:t>High performance network drivers provide efficient alternatives to BSD sockets but they generate additional work for the developer team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84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Interplay between OSI layers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Every layer encapsulates the message into a Protocol Data Unit (PDU)</a:t>
            </a:r>
          </a:p>
          <a:p>
            <a:pPr lvl="1"/>
            <a:r>
              <a:rPr lang="en-US" dirty="0"/>
              <a:t>PDUs typically consist of a Header and a Data section</a:t>
            </a:r>
          </a:p>
          <a:p>
            <a:pPr lvl="0"/>
            <a:r>
              <a:rPr lang="en-US" dirty="0"/>
              <a:t>Communication partners exchange PDUs by using the next lower layer</a:t>
            </a:r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Receiver unpacks PDUs in reverse order (like a stack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 descr="\\uni-mainz.de\dfs\profiles\settings\kunzejo\Desktop\iCSC14\pics\basics\eps\pdu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52465"/>
            <a:ext cx="6578600" cy="203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4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040" y="525656"/>
            <a:ext cx="8483280" cy="761840"/>
          </a:xfrm>
          <a:ln/>
        </p:spPr>
        <p:txBody>
          <a:bodyPr/>
          <a:lstStyle/>
          <a:p>
            <a:r>
              <a:rPr lang="en-US" sz="4000" kern="1200" dirty="0"/>
              <a:t>The TCP/IP model</a:t>
            </a:r>
            <a:endParaRPr 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200" y="1562565"/>
            <a:ext cx="9060480" cy="3801999"/>
          </a:xfrm>
          <a:ln/>
        </p:spPr>
        <p:txBody>
          <a:bodyPr/>
          <a:lstStyle/>
          <a:p>
            <a:pPr lvl="0"/>
            <a:r>
              <a:rPr lang="en-US" dirty="0"/>
              <a:t>The ISO/OSI model is just a theoretical model with almost no implementation</a:t>
            </a:r>
          </a:p>
          <a:p>
            <a:pPr lvl="0"/>
            <a:r>
              <a:rPr lang="en-US" dirty="0"/>
              <a:t>The most common communications protocols are part of the Internet Protocol Suite (TCP/IP model)</a:t>
            </a:r>
          </a:p>
          <a:p>
            <a:pPr lvl="1"/>
            <a:r>
              <a:rPr lang="en-US" sz="2100" dirty="0"/>
              <a:t>Some ISO/OSI </a:t>
            </a:r>
            <a:r>
              <a:rPr lang="en-US" sz="2100" dirty="0" smtClean="0"/>
              <a:t>layers are </a:t>
            </a:r>
            <a:r>
              <a:rPr lang="en-US" sz="2100" dirty="0"/>
              <a:t>merged</a:t>
            </a:r>
          </a:p>
          <a:p>
            <a:pPr lvl="1"/>
            <a:r>
              <a:rPr lang="en-US" sz="2100" dirty="0"/>
              <a:t>No strict </a:t>
            </a:r>
            <a:r>
              <a:rPr lang="en-US" sz="2100" dirty="0" smtClean="0"/>
              <a:t>separation between </a:t>
            </a:r>
            <a:r>
              <a:rPr lang="en-US" sz="2100" dirty="0"/>
              <a:t>layers</a:t>
            </a:r>
          </a:p>
        </p:txBody>
      </p:sp>
      <p:pic>
        <p:nvPicPr>
          <p:cNvPr id="1026" name="Picture 2" descr="\\uni-mainz.de\dfs\profiles\settings\kunzejo\Desktop\iCSC14\pics\basics\eps\tcp-ip-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750" y="3722551"/>
            <a:ext cx="5717624" cy="281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User Datagram Protocol (UDP)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b="0" dirty="0"/>
              <a:t>UDP is connectionless and unreliable like IP</a:t>
            </a:r>
          </a:p>
          <a:p>
            <a:endParaRPr lang="de-DE" sz="2200" dirty="0" smtClean="0"/>
          </a:p>
          <a:p>
            <a:endParaRPr lang="de-DE" sz="2200" dirty="0" smtClean="0"/>
          </a:p>
          <a:p>
            <a:endParaRPr lang="de-DE" sz="2200" dirty="0" smtClean="0"/>
          </a:p>
          <a:p>
            <a:pPr lvl="0"/>
            <a:r>
              <a:rPr lang="en-US" sz="2200" b="0" dirty="0"/>
              <a:t>Source-Port: The port of the process sending the datagram</a:t>
            </a:r>
          </a:p>
          <a:p>
            <a:pPr lvl="0"/>
            <a:r>
              <a:rPr lang="en-US" sz="2200" b="0" dirty="0"/>
              <a:t>Destination-Port: The port number the datagram should be forwarded to</a:t>
            </a:r>
          </a:p>
          <a:p>
            <a:pPr lvl="0"/>
            <a:r>
              <a:rPr lang="en-US" sz="2200" b="0" dirty="0"/>
              <a:t>Length: The length of the whole PDU in Bytes ( 8 &lt; length &lt; 65535 )</a:t>
            </a:r>
          </a:p>
          <a:p>
            <a:pPr lvl="0"/>
            <a:r>
              <a:rPr lang="en-US" sz="2200" b="0" dirty="0"/>
              <a:t>Checksum: Calculated with the whole PDU and data from the IP header</a:t>
            </a:r>
          </a:p>
          <a:p>
            <a:endParaRPr lang="de-DE" sz="2200" dirty="0"/>
          </a:p>
        </p:txBody>
      </p:sp>
      <p:pic>
        <p:nvPicPr>
          <p:cNvPr id="1026" name="Picture 2" descr="\\uni-mainz.de\dfs\profiles\settings\kunzejo\Desktop\iCSC14\pics\basics\eps\udp-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908" y="1905000"/>
            <a:ext cx="5998892" cy="17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60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Transmission Control Protocol (TCP)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Much more powerful and complex communication service than UDP</a:t>
            </a:r>
          </a:p>
          <a:p>
            <a:pPr lvl="0"/>
            <a:r>
              <a:rPr lang="en-US" dirty="0"/>
              <a:t>Important application layer protocols based on TCP</a:t>
            </a:r>
          </a:p>
          <a:p>
            <a:pPr lvl="1"/>
            <a:r>
              <a:rPr lang="en-US" dirty="0"/>
              <a:t>World Wide Web (HTTP)</a:t>
            </a:r>
          </a:p>
          <a:p>
            <a:pPr lvl="1"/>
            <a:r>
              <a:rPr lang="en-US" dirty="0"/>
              <a:t>Email (SMTP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 descr="\\uni-mainz.de\dfs\profiles\settings\kunzejo\Desktop\iCSC14\pics\basics\eps\tcp-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549" y="3617118"/>
            <a:ext cx="5453539" cy="291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0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Transmission Control Protocol (TCP)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TCP is reliable:</a:t>
            </a:r>
          </a:p>
          <a:p>
            <a:pPr lvl="1"/>
            <a:r>
              <a:rPr lang="en-US" dirty="0"/>
              <a:t>Error-free: fragments are </a:t>
            </a:r>
            <a:r>
              <a:rPr lang="en-US" b="1" dirty="0"/>
              <a:t>retransmitted</a:t>
            </a:r>
            <a:r>
              <a:rPr lang="en-US" dirty="0"/>
              <a:t> in case they did not arrive at the destination (timeout)</a:t>
            </a:r>
          </a:p>
          <a:p>
            <a:pPr lvl="1"/>
            <a:r>
              <a:rPr lang="en-US" b="1" dirty="0"/>
              <a:t>preserving order</a:t>
            </a:r>
            <a:r>
              <a:rPr lang="en-US" dirty="0"/>
              <a:t> without </a:t>
            </a:r>
            <a:r>
              <a:rPr lang="en-US" b="1" dirty="0"/>
              <a:t>duplicates</a:t>
            </a:r>
          </a:p>
          <a:p>
            <a:pPr lvl="0"/>
            <a:r>
              <a:rPr lang="en-US" b="0" dirty="0"/>
              <a:t>TCP is </a:t>
            </a:r>
            <a:r>
              <a:rPr lang="en-US" dirty="0"/>
              <a:t>connection oriented</a:t>
            </a:r>
          </a:p>
          <a:p>
            <a:pPr lvl="1"/>
            <a:r>
              <a:rPr lang="en-US" dirty="0"/>
              <a:t>Connection establishment necessary before data can be sent</a:t>
            </a:r>
          </a:p>
          <a:p>
            <a:pPr lvl="1"/>
            <a:r>
              <a:rPr lang="en-US" dirty="0"/>
              <a:t>Connection defined by IP and </a:t>
            </a:r>
            <a:r>
              <a:rPr lang="en-US" b="1" dirty="0"/>
              <a:t>port number </a:t>
            </a:r>
            <a:r>
              <a:rPr lang="en-US" dirty="0"/>
              <a:t>(like UDP) of source and destination</a:t>
            </a:r>
          </a:p>
          <a:p>
            <a:pPr lvl="1"/>
            <a:r>
              <a:rPr lang="en-US" dirty="0"/>
              <a:t>Connections are always </a:t>
            </a:r>
            <a:r>
              <a:rPr lang="en-US" b="1" dirty="0"/>
              <a:t>point-to-point</a:t>
            </a:r>
            <a:r>
              <a:rPr lang="en-US" dirty="0"/>
              <a:t> and full-duplex</a:t>
            </a:r>
          </a:p>
          <a:p>
            <a:pPr lvl="0"/>
            <a:r>
              <a:rPr lang="en-US" b="0" dirty="0"/>
              <a:t>It implements </a:t>
            </a:r>
            <a:r>
              <a:rPr lang="en-US" dirty="0"/>
              <a:t>flow control </a:t>
            </a:r>
            <a:r>
              <a:rPr lang="en-US" b="0" dirty="0"/>
              <a:t>and</a:t>
            </a:r>
            <a:r>
              <a:rPr lang="en-US" dirty="0"/>
              <a:t> congestion avoidance</a:t>
            </a:r>
          </a:p>
          <a:p>
            <a:pPr lvl="0"/>
            <a:r>
              <a:rPr lang="en-US" b="0" dirty="0"/>
              <a:t>Data is transmitted as an </a:t>
            </a:r>
            <a:r>
              <a:rPr lang="en-US" dirty="0"/>
              <a:t>unstructured byte </a:t>
            </a:r>
            <a:r>
              <a:rPr lang="en-US" dirty="0" smtClean="0"/>
              <a:t>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9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/>
              <a:t>TCP data 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0200" y="1562565"/>
            <a:ext cx="5635800" cy="4838908"/>
          </a:xfrm>
        </p:spPr>
        <p:txBody>
          <a:bodyPr/>
          <a:lstStyle/>
          <a:p>
            <a:pPr lvl="0"/>
            <a:r>
              <a:rPr lang="en-US" dirty="0"/>
              <a:t>A sends frame with SYN and random Sequence number X</a:t>
            </a:r>
          </a:p>
          <a:p>
            <a:pPr lvl="0"/>
            <a:r>
              <a:rPr lang="en-US" dirty="0"/>
              <a:t>B acknowledges with ACK=X+1 and random Sequence number Y</a:t>
            </a:r>
          </a:p>
          <a:p>
            <a:pPr lvl="0"/>
            <a:r>
              <a:rPr lang="en-US" dirty="0"/>
              <a:t>A acknowledges the reception</a:t>
            </a:r>
          </a:p>
          <a:p>
            <a:pPr lvl="0"/>
            <a:r>
              <a:rPr lang="en-US" dirty="0" smtClean="0"/>
              <a:t>A </a:t>
            </a:r>
            <a:r>
              <a:rPr lang="en-US" dirty="0"/>
              <a:t>sends Z bytes</a:t>
            </a:r>
          </a:p>
          <a:p>
            <a:pPr lvl="0"/>
            <a:r>
              <a:rPr lang="en-US" dirty="0"/>
              <a:t>B increases the sequence by Z to acknowledge the data reception</a:t>
            </a:r>
          </a:p>
          <a:p>
            <a:pPr lvl="0"/>
            <a:r>
              <a:rPr lang="en-US" dirty="0"/>
              <a:t>Disconnection works like connection establishment but with FIN instead of SYN</a:t>
            </a:r>
          </a:p>
          <a:p>
            <a:pPr marL="102585" indent="0">
              <a:buNone/>
            </a:pPr>
            <a:endParaRPr lang="de-DE" dirty="0"/>
          </a:p>
        </p:txBody>
      </p:sp>
      <p:pic>
        <p:nvPicPr>
          <p:cNvPr id="6148" name="Picture 4" descr="\\uni-mainz.de\dfs\profiles\settings\kunzejo\Desktop\iCSC14\pics\basics\eps\tcp-sy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805" y="892876"/>
            <a:ext cx="3689351" cy="54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78504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1740</Words>
  <Application>Microsoft Office PowerPoint</Application>
  <PresentationFormat>A4-Papier (210x297 mm)</PresentationFormat>
  <Paragraphs>276</Paragraphs>
  <Slides>32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3" baseType="lpstr">
      <vt:lpstr>Default Design</vt:lpstr>
      <vt:lpstr>PowerPoint-Präsentation</vt:lpstr>
      <vt:lpstr>Outline</vt:lpstr>
      <vt:lpstr>The ISO/OSI reference model</vt:lpstr>
      <vt:lpstr>Interplay between OSI layers</vt:lpstr>
      <vt:lpstr>The TCP/IP model</vt:lpstr>
      <vt:lpstr>User Datagram Protocol (UDP)</vt:lpstr>
      <vt:lpstr>Transmission Control Protocol (TCP)</vt:lpstr>
      <vt:lpstr>Transmission Control Protocol (TCP)</vt:lpstr>
      <vt:lpstr>TCP data flow</vt:lpstr>
      <vt:lpstr>Flow Control and Congestion Avoidance</vt:lpstr>
      <vt:lpstr>TCP's Flow Control: Sliding Window</vt:lpstr>
      <vt:lpstr>TCP's Congestion Avoidance</vt:lpstr>
      <vt:lpstr>TCP's Congestion Avoidance</vt:lpstr>
      <vt:lpstr>Sending Buffer</vt:lpstr>
      <vt:lpstr>Nagle’s Algorithm</vt:lpstr>
      <vt:lpstr>Switch off Nagle's Algorithm</vt:lpstr>
      <vt:lpstr>TCP vs UDP</vt:lpstr>
      <vt:lpstr>A Quick RTT Test</vt:lpstr>
      <vt:lpstr>Outline</vt:lpstr>
      <vt:lpstr>BSD Sockets</vt:lpstr>
      <vt:lpstr>TCP Code Snippet</vt:lpstr>
      <vt:lpstr>TCP vs UDP: Throughput</vt:lpstr>
      <vt:lpstr>Down to the Kernel</vt:lpstr>
      <vt:lpstr>Interrupt Coalescing</vt:lpstr>
      <vt:lpstr>Interrupt Coalescing</vt:lpstr>
      <vt:lpstr>NAPI</vt:lpstr>
      <vt:lpstr>Outline</vt:lpstr>
      <vt:lpstr>Network Protocols in User Space</vt:lpstr>
      <vt:lpstr>Example: pf_ring DNA</vt:lpstr>
      <vt:lpstr>Reliability on top of UDP?</vt:lpstr>
      <vt:lpstr>Reliability without acknowledgment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Alberto.Pace@cern.ch</dc:creator>
  <cp:lastModifiedBy>Kunze, Jonas</cp:lastModifiedBy>
  <cp:revision>403</cp:revision>
  <dcterms:modified xsi:type="dcterms:W3CDTF">2014-02-02T15:32:06Z</dcterms:modified>
</cp:coreProperties>
</file>