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7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906000" cy="6858000" type="A4"/>
  <p:notesSz cx="9601200" cy="7315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4477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68954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03431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37909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72386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606863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041340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475817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0000"/>
    <a:srgbClr val="009999"/>
    <a:srgbClr val="669999"/>
    <a:srgbClr val="FF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0" autoAdjust="0"/>
    <p:restoredTop sz="77683" autoAdjust="0"/>
  </p:normalViewPr>
  <p:slideViewPr>
    <p:cSldViewPr>
      <p:cViewPr varScale="1">
        <p:scale>
          <a:sx n="107" d="100"/>
          <a:sy n="107" d="100"/>
        </p:scale>
        <p:origin x="-72" y="-552"/>
      </p:cViewPr>
      <p:guideLst>
        <p:guide orient="horz" pos="1960"/>
        <p:guide pos="283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366" y="-102"/>
      </p:cViewPr>
      <p:guideLst>
        <p:guide orient="horz" pos="1970"/>
        <p:guide pos="27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255" y="0"/>
            <a:ext cx="4162455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t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151"/>
            <a:ext cx="4160967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b" anchorCtr="0" compatLnSpc="1">
            <a:prstTxWarp prst="textNoShape">
              <a:avLst/>
            </a:prstTxWarp>
          </a:bodyPr>
          <a:lstStyle>
            <a:lvl1pPr defTabSz="868363">
              <a:defRPr sz="1100"/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255" y="6947151"/>
            <a:ext cx="4162455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b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fld id="{6BF0BC0D-222B-477D-A42F-A2D6CD08BEB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4856944" y="6777029"/>
            <a:ext cx="3982256" cy="34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490" tIns="41245" rIns="82490" bIns="41245" anchor="b"/>
          <a:lstStyle/>
          <a:p>
            <a:pPr algn="r" defTabSz="825500"/>
            <a:r>
              <a:rPr lang="en-US" sz="900" b="1" dirty="0" smtClean="0">
                <a:latin typeface="Arial" charset="0"/>
              </a:rPr>
              <a:t>Network Programming </a:t>
            </a:r>
            <a:r>
              <a:rPr lang="en-US" sz="1400" dirty="0" smtClean="0">
                <a:solidFill>
                  <a:srgbClr val="009999"/>
                </a:solidFill>
                <a:latin typeface="Arial" charset="0"/>
              </a:rPr>
              <a:t>Lecture</a:t>
            </a:r>
            <a:r>
              <a:rPr lang="en-US" sz="1400" b="1" dirty="0" smtClean="0">
                <a:solidFill>
                  <a:srgbClr val="009999"/>
                </a:solidFill>
                <a:latin typeface="Arial" charset="0"/>
              </a:rPr>
              <a:t> 2</a:t>
            </a:r>
            <a:endParaRPr lang="en-US" sz="1400" b="1" dirty="0">
              <a:solidFill>
                <a:srgbClr val="009999"/>
              </a:solidFill>
              <a:latin typeface="Arial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862277" y="6780301"/>
            <a:ext cx="3982256" cy="34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490" tIns="41245" rIns="82490" bIns="41245" anchor="b"/>
          <a:lstStyle/>
          <a:p>
            <a:pPr defTabSz="825500"/>
            <a:r>
              <a:rPr lang="en-US" sz="1400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1400" dirty="0">
                <a:solidFill>
                  <a:srgbClr val="009999"/>
                </a:solidFill>
                <a:latin typeface="Arial" charset="0"/>
              </a:rPr>
              <a:t>CSC </a:t>
            </a:r>
            <a:r>
              <a:rPr lang="en-US" sz="1400" dirty="0" smtClean="0">
                <a:solidFill>
                  <a:srgbClr val="009999"/>
                </a:solidFill>
                <a:latin typeface="Arial" charset="0"/>
              </a:rPr>
              <a:t>2013</a:t>
            </a:r>
            <a:r>
              <a:rPr lang="en-US" sz="1400" dirty="0" smtClean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900" dirty="0" smtClean="0">
                <a:latin typeface="Arial" charset="0"/>
              </a:rPr>
              <a:t>  25-26  February 2013, </a:t>
            </a:r>
            <a:r>
              <a:rPr lang="en-US" sz="900" dirty="0">
                <a:latin typeface="Arial" charset="0"/>
              </a:rPr>
              <a:t>CERN</a:t>
            </a:r>
            <a:endParaRPr lang="en-US" sz="9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02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95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06025" indent="-271548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086193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520670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955147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172386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6863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1340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5817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6850" tIns="43425" rIns="86850" bIns="43425" anchor="ctr"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60" y="2129984"/>
            <a:ext cx="842088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81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34477" indent="0" algn="ctr">
              <a:buNone/>
              <a:defRPr/>
            </a:lvl2pPr>
            <a:lvl3pPr marL="868954" indent="0" algn="ctr">
              <a:buNone/>
              <a:defRPr/>
            </a:lvl3pPr>
            <a:lvl4pPr marL="1303431" indent="0" algn="ctr">
              <a:buNone/>
              <a:defRPr/>
            </a:lvl4pPr>
            <a:lvl5pPr marL="1737909" indent="0" algn="ctr">
              <a:buNone/>
              <a:defRPr/>
            </a:lvl5pPr>
            <a:lvl6pPr marL="2172386" indent="0" algn="ctr">
              <a:buNone/>
              <a:defRPr/>
            </a:lvl6pPr>
            <a:lvl7pPr marL="2606863" indent="0" algn="ctr">
              <a:buNone/>
              <a:defRPr/>
            </a:lvl7pPr>
            <a:lvl8pPr marL="3041340" indent="0" algn="ctr">
              <a:buNone/>
              <a:defRPr/>
            </a:lvl8pPr>
            <a:lvl9pPr marL="34758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2161" y="525656"/>
            <a:ext cx="2288520" cy="5875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040" y="525656"/>
            <a:ext cx="6717360" cy="5875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40" y="525656"/>
            <a:ext cx="8481720" cy="76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120" y="4406863"/>
            <a:ext cx="8419320" cy="1362383"/>
          </a:xfrm>
        </p:spPr>
        <p:txBody>
          <a:bodyPr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120" y="2906225"/>
            <a:ext cx="8419320" cy="1500638"/>
          </a:xfrm>
        </p:spPr>
        <p:txBody>
          <a:bodyPr anchor="b"/>
          <a:lstStyle>
            <a:lvl1pPr marL="0" indent="0">
              <a:buNone/>
              <a:defRPr sz="1900"/>
            </a:lvl1pPr>
            <a:lvl2pPr marL="434477" indent="0">
              <a:buNone/>
              <a:defRPr sz="1700"/>
            </a:lvl2pPr>
            <a:lvl3pPr marL="868954" indent="0">
              <a:buNone/>
              <a:defRPr sz="1500"/>
            </a:lvl3pPr>
            <a:lvl4pPr marL="1303431" indent="0">
              <a:buNone/>
              <a:defRPr sz="1300"/>
            </a:lvl4pPr>
            <a:lvl5pPr marL="1737909" indent="0">
              <a:buNone/>
              <a:defRPr sz="1300"/>
            </a:lvl5pPr>
            <a:lvl6pPr marL="2172386" indent="0">
              <a:buNone/>
              <a:defRPr sz="1300"/>
            </a:lvl6pPr>
            <a:lvl7pPr marL="2606863" indent="0">
              <a:buNone/>
              <a:defRPr sz="1300"/>
            </a:lvl7pPr>
            <a:lvl8pPr marL="3041340" indent="0">
              <a:buNone/>
              <a:defRPr sz="1300"/>
            </a:lvl8pPr>
            <a:lvl9pPr marL="347581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200" y="1562565"/>
            <a:ext cx="4455360" cy="483890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5320" y="1562565"/>
            <a:ext cx="4455360" cy="483890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81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80" y="1535201"/>
            <a:ext cx="4375800" cy="63942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477" indent="0">
              <a:buNone/>
              <a:defRPr sz="1900" b="1"/>
            </a:lvl2pPr>
            <a:lvl3pPr marL="868954" indent="0">
              <a:buNone/>
              <a:defRPr sz="1700" b="1"/>
            </a:lvl3pPr>
            <a:lvl4pPr marL="1303431" indent="0">
              <a:buNone/>
              <a:defRPr sz="1500" b="1"/>
            </a:lvl4pPr>
            <a:lvl5pPr marL="1737909" indent="0">
              <a:buNone/>
              <a:defRPr sz="1500" b="1"/>
            </a:lvl5pPr>
            <a:lvl6pPr marL="2172386" indent="0">
              <a:buNone/>
              <a:defRPr sz="1500" b="1"/>
            </a:lvl6pPr>
            <a:lvl7pPr marL="2606863" indent="0">
              <a:buNone/>
              <a:defRPr sz="1500" b="1"/>
            </a:lvl7pPr>
            <a:lvl8pPr marL="3041340" indent="0">
              <a:buNone/>
              <a:defRPr sz="1500" b="1"/>
            </a:lvl8pPr>
            <a:lvl9pPr marL="347581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80" y="2174628"/>
            <a:ext cx="437580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561" y="1535201"/>
            <a:ext cx="4378920" cy="63942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477" indent="0">
              <a:buNone/>
              <a:defRPr sz="1900" b="1"/>
            </a:lvl2pPr>
            <a:lvl3pPr marL="868954" indent="0">
              <a:buNone/>
              <a:defRPr sz="1700" b="1"/>
            </a:lvl3pPr>
            <a:lvl4pPr marL="1303431" indent="0">
              <a:buNone/>
              <a:defRPr sz="1500" b="1"/>
            </a:lvl4pPr>
            <a:lvl5pPr marL="1737909" indent="0">
              <a:buNone/>
              <a:defRPr sz="1500" b="1"/>
            </a:lvl5pPr>
            <a:lvl6pPr marL="2172386" indent="0">
              <a:buNone/>
              <a:defRPr sz="1500" b="1"/>
            </a:lvl6pPr>
            <a:lvl7pPr marL="2606863" indent="0">
              <a:buNone/>
              <a:defRPr sz="1500" b="1"/>
            </a:lvl7pPr>
            <a:lvl8pPr marL="3041340" indent="0">
              <a:buNone/>
              <a:defRPr sz="1500" b="1"/>
            </a:lvl8pPr>
            <a:lvl9pPr marL="347581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561" y="2174628"/>
            <a:ext cx="437892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80" y="273629"/>
            <a:ext cx="3258840" cy="116076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81" y="273629"/>
            <a:ext cx="5538000" cy="5852774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80" y="1434391"/>
            <a:ext cx="325884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34477" indent="0">
              <a:buNone/>
              <a:defRPr sz="1100"/>
            </a:lvl2pPr>
            <a:lvl3pPr marL="868954" indent="0">
              <a:buNone/>
              <a:defRPr sz="1000"/>
            </a:lvl3pPr>
            <a:lvl4pPr marL="1303431" indent="0">
              <a:buNone/>
              <a:defRPr sz="900"/>
            </a:lvl4pPr>
            <a:lvl5pPr marL="1737909" indent="0">
              <a:buNone/>
              <a:defRPr sz="900"/>
            </a:lvl5pPr>
            <a:lvl6pPr marL="2172386" indent="0">
              <a:buNone/>
              <a:defRPr sz="900"/>
            </a:lvl6pPr>
            <a:lvl7pPr marL="2606863" indent="0">
              <a:buNone/>
              <a:defRPr sz="900"/>
            </a:lvl7pPr>
            <a:lvl8pPr marL="3041340" indent="0">
              <a:buNone/>
              <a:defRPr sz="900"/>
            </a:lvl8pPr>
            <a:lvl9pPr marL="34758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201" y="4800025"/>
            <a:ext cx="5943600" cy="56742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201" y="612065"/>
            <a:ext cx="5943600" cy="4115952"/>
          </a:xfrm>
        </p:spPr>
        <p:txBody>
          <a:bodyPr/>
          <a:lstStyle>
            <a:lvl1pPr marL="0" indent="0">
              <a:buNone/>
              <a:defRPr sz="3000"/>
            </a:lvl1pPr>
            <a:lvl2pPr marL="434477" indent="0">
              <a:buNone/>
              <a:defRPr sz="2700"/>
            </a:lvl2pPr>
            <a:lvl3pPr marL="868954" indent="0">
              <a:buNone/>
              <a:defRPr sz="2300"/>
            </a:lvl3pPr>
            <a:lvl4pPr marL="1303431" indent="0">
              <a:buNone/>
              <a:defRPr sz="1900"/>
            </a:lvl4pPr>
            <a:lvl5pPr marL="1737909" indent="0">
              <a:buNone/>
              <a:defRPr sz="1900"/>
            </a:lvl5pPr>
            <a:lvl6pPr marL="2172386" indent="0">
              <a:buNone/>
              <a:defRPr sz="1900"/>
            </a:lvl6pPr>
            <a:lvl7pPr marL="2606863" indent="0">
              <a:buNone/>
              <a:defRPr sz="1900"/>
            </a:lvl7pPr>
            <a:lvl8pPr marL="3041340" indent="0">
              <a:buNone/>
              <a:defRPr sz="1900"/>
            </a:lvl8pPr>
            <a:lvl9pPr marL="3475817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201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34477" indent="0">
              <a:buNone/>
              <a:defRPr sz="1100"/>
            </a:lvl2pPr>
            <a:lvl3pPr marL="868954" indent="0">
              <a:buNone/>
              <a:defRPr sz="1000"/>
            </a:lvl3pPr>
            <a:lvl4pPr marL="1303431" indent="0">
              <a:buNone/>
              <a:defRPr sz="900"/>
            </a:lvl4pPr>
            <a:lvl5pPr marL="1737909" indent="0">
              <a:buNone/>
              <a:defRPr sz="900"/>
            </a:lvl5pPr>
            <a:lvl6pPr marL="2172386" indent="0">
              <a:buNone/>
              <a:defRPr sz="900"/>
            </a:lvl6pPr>
            <a:lvl7pPr marL="2606863" indent="0">
              <a:buNone/>
              <a:defRPr sz="900"/>
            </a:lvl7pPr>
            <a:lvl8pPr marL="3041340" indent="0">
              <a:buNone/>
              <a:defRPr sz="900"/>
            </a:lvl8pPr>
            <a:lvl9pPr marL="34758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6140631" y="5295436"/>
            <a:ext cx="3594240" cy="1382545"/>
            <a:chOff x="6248879" y="5837237"/>
            <a:chExt cx="3657600" cy="1524000"/>
          </a:xfrm>
        </p:grpSpPr>
        <p:cxnSp>
          <p:nvCxnSpPr>
            <p:cNvPr id="17" name="Straight Connector 16"/>
            <p:cNvCxnSpPr/>
            <p:nvPr userDrawn="1"/>
          </p:nvCxnSpPr>
          <p:spPr bwMode="auto">
            <a:xfrm rot="5400000">
              <a:off x="9129234" y="6599237"/>
              <a:ext cx="15240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 userDrawn="1"/>
          </p:nvCxnSpPr>
          <p:spPr bwMode="auto">
            <a:xfrm>
              <a:off x="6248879" y="7361237"/>
              <a:ext cx="36576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3968640" y="112332"/>
            <a:ext cx="3590727" cy="15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87922" algn="l"/>
                <a:tab pos="1375844" algn="l"/>
                <a:tab pos="2063767" algn="l"/>
                <a:tab pos="2751689" algn="l"/>
                <a:tab pos="3439611" algn="l"/>
              </a:tabLst>
            </a:pPr>
            <a:r>
              <a:rPr lang="en-US" sz="1100" b="1" dirty="0" smtClean="0">
                <a:solidFill>
                  <a:srgbClr val="999999"/>
                </a:solidFill>
                <a:latin typeface="Arial" charset="0"/>
              </a:rPr>
              <a:t>Building Highly Distributed Systems Within 5 Minutes</a:t>
            </a:r>
            <a:endParaRPr lang="en-GB" sz="1100" b="1" dirty="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24000" y="51846"/>
            <a:ext cx="1375920" cy="707115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233100" y="6446117"/>
            <a:ext cx="299762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fld id="{EB85AED5-FD39-4820-9066-E1BB1EFCC0AE}" type="slidenum">
              <a:rPr lang="en-GB" sz="1900" b="1">
                <a:solidFill>
                  <a:srgbClr val="808080"/>
                </a:solidFill>
                <a:latin typeface="Arial" charset="0"/>
              </a:rPr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t>‹Nr.›</a:t>
            </a:fld>
            <a:endParaRPr lang="en-GB" sz="1900" b="1">
              <a:solidFill>
                <a:srgbClr val="808080"/>
              </a:solidFill>
              <a:latin typeface="Arial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65040" y="525656"/>
            <a:ext cx="848172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60200" y="1562565"/>
            <a:ext cx="9060480" cy="48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1583400" y="6608854"/>
            <a:ext cx="4193280" cy="15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87922" algn="l"/>
                <a:tab pos="1375844" algn="l"/>
                <a:tab pos="2063767" algn="l"/>
                <a:tab pos="2751689" algn="l"/>
                <a:tab pos="3439611" algn="l"/>
              </a:tabLst>
            </a:pPr>
            <a:r>
              <a:rPr lang="en-GB" sz="1100" b="1" dirty="0" smtClean="0">
                <a:solidFill>
                  <a:srgbClr val="999999"/>
                </a:solidFill>
                <a:latin typeface="Arial" charset="0"/>
              </a:rPr>
              <a:t>iCSC2014, Jonas </a:t>
            </a:r>
            <a:r>
              <a:rPr lang="en-GB" sz="1100" b="1" dirty="0" err="1" smtClean="0">
                <a:solidFill>
                  <a:srgbClr val="999999"/>
                </a:solidFill>
                <a:latin typeface="Arial" charset="0"/>
              </a:rPr>
              <a:t>Kunze</a:t>
            </a:r>
            <a:r>
              <a:rPr lang="en-GB" sz="1100" b="1" dirty="0" smtClean="0">
                <a:solidFill>
                  <a:srgbClr val="999999"/>
                </a:solidFill>
                <a:latin typeface="Arial" charset="0"/>
              </a:rPr>
              <a:t>, University of Mainz – NA62</a:t>
            </a:r>
            <a:endParaRPr lang="en-GB" sz="1100" b="1" dirty="0">
              <a:solidFill>
                <a:srgbClr val="999999"/>
              </a:solidFill>
              <a:latin typeface="Arial" charset="0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 rot="10800000">
            <a:off x="160680" y="180018"/>
            <a:ext cx="3594240" cy="1382545"/>
            <a:chOff x="6248879" y="5837237"/>
            <a:chExt cx="3657600" cy="1524000"/>
          </a:xfrm>
        </p:grpSpPr>
        <p:cxnSp>
          <p:nvCxnSpPr>
            <p:cNvPr id="29" name="Straight Connector 28"/>
            <p:cNvCxnSpPr/>
            <p:nvPr userDrawn="1"/>
          </p:nvCxnSpPr>
          <p:spPr bwMode="auto">
            <a:xfrm rot="5400000">
              <a:off x="9129234" y="6599237"/>
              <a:ext cx="15240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 userDrawn="1"/>
          </p:nvCxnSpPr>
          <p:spPr bwMode="auto">
            <a:xfrm>
              <a:off x="6248879" y="7361237"/>
              <a:ext cx="36576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34477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>
          <a:solidFill>
            <a:srgbClr val="006699"/>
          </a:solidFill>
          <a:latin typeface="+mj-lt"/>
          <a:ea typeface="+mj-ea"/>
          <a:cs typeface="+mj-cs"/>
        </a:defRPr>
      </a:lvl1pPr>
      <a:lvl2pPr marL="410340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2pPr>
      <a:lvl3pPr marL="61550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3pPr>
      <a:lvl4pPr marL="82067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4pPr>
      <a:lvl5pPr marL="102584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5pPr>
      <a:lvl6pPr marL="1460326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6pPr>
      <a:lvl7pPr marL="1894803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7pPr>
      <a:lvl8pPr marL="2329280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8pPr>
      <a:lvl9pPr marL="2763757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9pPr>
    </p:titleStyle>
    <p:bodyStyle>
      <a:lvl1pPr marL="410340" indent="-307755" algn="l" defTabSz="434477" rtl="0" fontAlgn="base" hangingPunct="0">
        <a:lnSpc>
          <a:spcPct val="90000"/>
        </a:lnSpc>
        <a:spcBef>
          <a:spcPct val="8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2300" b="1">
          <a:solidFill>
            <a:srgbClr val="000000"/>
          </a:solidFill>
          <a:latin typeface="+mn-lt"/>
          <a:ea typeface="+mn-ea"/>
          <a:cs typeface="+mn-cs"/>
        </a:defRPr>
      </a:lvl1pPr>
      <a:lvl2pPr marL="820679" indent="-273057" algn="l" defTabSz="434477" rtl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300">
          <a:solidFill>
            <a:srgbClr val="000000"/>
          </a:solidFill>
          <a:latin typeface="+mn-lt"/>
        </a:defRPr>
      </a:lvl2pPr>
      <a:lvl3pPr marL="1231019" indent="-205170" algn="l" defTabSz="434477" rtl="0" fontAlgn="base" hangingPunct="0">
        <a:lnSpc>
          <a:spcPct val="93000"/>
        </a:lnSpc>
        <a:spcBef>
          <a:spcPct val="0"/>
        </a:spcBef>
        <a:spcAft>
          <a:spcPts val="808"/>
        </a:spcAft>
        <a:buClr>
          <a:srgbClr val="009999"/>
        </a:buClr>
        <a:buFont typeface="Wingdings" pitchFamily="2" charset="2"/>
        <a:buChar char="§"/>
        <a:defRPr sz="1900">
          <a:solidFill>
            <a:srgbClr val="000000"/>
          </a:solidFill>
          <a:latin typeface="+mn-lt"/>
        </a:defRPr>
      </a:lvl3pPr>
      <a:lvl4pPr marL="1641358" indent="-205170" algn="l" defTabSz="434477" rtl="0" fontAlgn="base" hangingPunct="0">
        <a:lnSpc>
          <a:spcPct val="93000"/>
        </a:lnSpc>
        <a:spcBef>
          <a:spcPct val="0"/>
        </a:spcBef>
        <a:spcAft>
          <a:spcPts val="546"/>
        </a:spcAft>
        <a:buClr>
          <a:srgbClr val="000000"/>
        </a:buClr>
        <a:buSzPct val="75000"/>
        <a:buFont typeface="StarSymbol" charset="0"/>
        <a:buChar char="–"/>
        <a:defRPr>
          <a:solidFill>
            <a:srgbClr val="000000"/>
          </a:solidFill>
          <a:latin typeface="+mn-lt"/>
        </a:defRPr>
      </a:lvl4pPr>
      <a:lvl5pPr marL="2051698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5pPr>
      <a:lvl6pPr marL="2486175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6pPr>
      <a:lvl7pPr marL="2920652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7pPr>
      <a:lvl8pPr marL="3355129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8pPr>
      <a:lvl9pPr marL="3789606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477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954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431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909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386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6863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340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5817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zguide.zeromq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thrift-tutorial.readthedocs.org/" TargetMode="External"/><Relationship Id="rId2" Type="http://schemas.openxmlformats.org/officeDocument/2006/relationships/hyperlink" Target="http://wiki.apache.org/thrift/ThriftUs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wakergupta.github.io/thrift-missing-guide" TargetMode="External"/><Relationship Id="rId4" Type="http://schemas.openxmlformats.org/officeDocument/2006/relationships/hyperlink" Target="http://www.slideshare.net/dvirsky/introduction-to-thrift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asKunz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99040" y="1355182"/>
            <a:ext cx="8723520" cy="5151421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lnSpc>
                <a:spcPct val="75000"/>
              </a:lnSpc>
              <a:buNone/>
            </a:pPr>
            <a:r>
              <a:rPr lang="en-US" sz="2700" b="0" i="1" dirty="0" smtClean="0">
                <a:solidFill>
                  <a:srgbClr val="006699"/>
                </a:solidFill>
              </a:rPr>
              <a:t>Network Programming</a:t>
            </a:r>
          </a:p>
          <a:p>
            <a:pPr marL="0" indent="0" algn="ctr">
              <a:lnSpc>
                <a:spcPct val="75000"/>
              </a:lnSpc>
              <a:buNone/>
            </a:pPr>
            <a:r>
              <a:rPr lang="en-US" sz="2700" b="0" i="1" dirty="0" smtClean="0">
                <a:solidFill>
                  <a:srgbClr val="006699"/>
                </a:solidFill>
              </a:rPr>
              <a:t>Lecture</a:t>
            </a:r>
            <a:r>
              <a:rPr lang="en-US" sz="2700" i="1" dirty="0" smtClean="0">
                <a:solidFill>
                  <a:srgbClr val="006699"/>
                </a:solidFill>
              </a:rPr>
              <a:t> </a:t>
            </a:r>
            <a:r>
              <a:rPr lang="en-US" sz="2700" i="1" dirty="0">
                <a:solidFill>
                  <a:srgbClr val="006699"/>
                </a:solidFill>
              </a:rPr>
              <a:t>2</a:t>
            </a:r>
            <a:endParaRPr lang="en-US" sz="3400" i="1" dirty="0">
              <a:solidFill>
                <a:srgbClr val="006699"/>
              </a:solidFill>
            </a:endParaRPr>
          </a:p>
          <a:p>
            <a:pPr marL="0" indent="0" algn="ctr">
              <a:lnSpc>
                <a:spcPct val="75000"/>
              </a:lnSpc>
              <a:buNone/>
            </a:pPr>
            <a:r>
              <a:rPr lang="en-US" sz="3800" dirty="0" smtClean="0">
                <a:solidFill>
                  <a:srgbClr val="006699"/>
                </a:solidFill>
              </a:rPr>
              <a:t>Building Highly Distributed Systems</a:t>
            </a:r>
          </a:p>
          <a:p>
            <a:pPr marL="0" indent="0" algn="ctr">
              <a:lnSpc>
                <a:spcPct val="75000"/>
              </a:lnSpc>
              <a:buNone/>
            </a:pPr>
            <a:r>
              <a:rPr lang="en-US" sz="3800" dirty="0" smtClean="0">
                <a:solidFill>
                  <a:srgbClr val="006699"/>
                </a:solidFill>
              </a:rPr>
              <a:t>Within 5 Minutes</a:t>
            </a:r>
            <a:endParaRPr lang="en-US" sz="3400" dirty="0">
              <a:latin typeface="Times New Roman" pitchFamily="18" charset="0"/>
            </a:endParaRPr>
          </a:p>
          <a:p>
            <a:pPr marL="0" indent="0" algn="ctr">
              <a:lnSpc>
                <a:spcPct val="75000"/>
              </a:lnSpc>
              <a:buNone/>
            </a:pPr>
            <a:r>
              <a:rPr lang="en-US" sz="1900" dirty="0" smtClean="0"/>
              <a:t>Jonas </a:t>
            </a:r>
            <a:r>
              <a:rPr lang="en-US" sz="1900" dirty="0" err="1" smtClean="0"/>
              <a:t>Kunze</a:t>
            </a: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r>
              <a:rPr lang="en-US" sz="1900" dirty="0" smtClean="0"/>
              <a:t>University of Mainz – NA62</a:t>
            </a: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r>
              <a:rPr lang="en-US" sz="1300" dirty="0"/>
              <a:t>Inverted CERN School of Computing, 24-25 February 2014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Multithreading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io_service</a:t>
            </a:r>
            <a:r>
              <a:rPr lang="en-US" dirty="0"/>
              <a:t>::run() can be called by multiple threads simultaneously</a:t>
            </a:r>
          </a:p>
          <a:p>
            <a:pPr lvl="0"/>
            <a:r>
              <a:rPr lang="en-US" dirty="0" err="1"/>
              <a:t>async</a:t>
            </a:r>
            <a:r>
              <a:rPr lang="en-US" dirty="0"/>
              <a:t>_ operations will be distributed among these threads</a:t>
            </a:r>
          </a:p>
          <a:p>
            <a:pPr lvl="0"/>
            <a:r>
              <a:rPr lang="en-US" dirty="0"/>
              <a:t>A common approach is to launch a thread pool running the whole lifetime</a:t>
            </a:r>
          </a:p>
          <a:p>
            <a:pPr lvl="1"/>
            <a:r>
              <a:rPr lang="en-US" sz="2100" dirty="0"/>
              <a:t>N threads spawned at the beginning handling all </a:t>
            </a:r>
            <a:r>
              <a:rPr lang="en-US" sz="2100" dirty="0" err="1"/>
              <a:t>async</a:t>
            </a:r>
            <a:r>
              <a:rPr lang="en-US" sz="2100" dirty="0"/>
              <a:t>_ operations</a:t>
            </a:r>
          </a:p>
          <a:p>
            <a:pPr lvl="1"/>
            <a:r>
              <a:rPr lang="en-US" sz="2100" dirty="0"/>
              <a:t>Recursive calls of </a:t>
            </a:r>
            <a:r>
              <a:rPr lang="en-US" sz="2100" dirty="0" err="1"/>
              <a:t>async</a:t>
            </a:r>
            <a:r>
              <a:rPr lang="en-US" sz="2100" dirty="0"/>
              <a:t>_ operations (</a:t>
            </a:r>
            <a:r>
              <a:rPr lang="en-US" sz="2100" dirty="0" err="1"/>
              <a:t>io_service</a:t>
            </a:r>
            <a:r>
              <a:rPr lang="en-US" sz="2100" dirty="0"/>
              <a:t>::run() never returns)</a:t>
            </a:r>
          </a:p>
          <a:p>
            <a:endParaRPr lang="de-DE" dirty="0"/>
          </a:p>
        </p:txBody>
      </p:sp>
      <p:pic>
        <p:nvPicPr>
          <p:cNvPr id="2050" name="Picture 2" descr="\\uni-mainz.de\dfs\profiles\settings\kunzejo\Desktop\iCSC14\pics\networking-libs\eps\boost-asio-multithreading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4800600"/>
            <a:ext cx="8801101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Server with a Thread Pool</a:t>
            </a:r>
            <a:endParaRPr lang="de-DE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632580" y="1562565"/>
            <a:ext cx="7901820" cy="495759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boost::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asio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EchoServer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s(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1234); </a:t>
            </a:r>
            <a:r>
              <a:rPr lang="en-US" sz="2200" b="0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// calls </a:t>
            </a:r>
            <a:r>
              <a:rPr lang="en-US" sz="2200" b="0" i="1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socket.async_read</a:t>
            </a:r>
            <a:r>
              <a:rPr lang="en-US" sz="2200" b="0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::vector&lt;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::thread&gt;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threadPool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for 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size_t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= 0;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&lt;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::thread::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hardware_concurrency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(); ++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threadPool.push_back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::thread(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	[&amp;]()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	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io_service.run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})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for(auto&amp; thread :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threadPool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     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thread.join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0" dirty="0"/>
              <a:t>Motivation</a:t>
            </a:r>
          </a:p>
          <a:p>
            <a:pPr lvl="0"/>
            <a:r>
              <a:rPr lang="en-US" b="0" dirty="0" err="1"/>
              <a:t>Boost.Asio</a:t>
            </a:r>
            <a:endParaRPr lang="en-US" b="0" dirty="0"/>
          </a:p>
          <a:p>
            <a:pPr lvl="0"/>
            <a:r>
              <a:rPr lang="en-US" dirty="0"/>
              <a:t>Message Passing</a:t>
            </a:r>
          </a:p>
          <a:p>
            <a:pPr lvl="0"/>
            <a:r>
              <a:rPr lang="en-US" b="0" dirty="0"/>
              <a:t>ØMQ</a:t>
            </a:r>
          </a:p>
          <a:p>
            <a:pPr lvl="0"/>
            <a:r>
              <a:rPr lang="en-US" b="0" dirty="0"/>
              <a:t>Apache Thrift</a:t>
            </a:r>
          </a:p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Message passing via TCP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TCP only offers a continuous data stream</a:t>
            </a:r>
          </a:p>
          <a:p>
            <a:pPr lvl="1"/>
            <a:r>
              <a:rPr lang="en-US" dirty="0"/>
              <a:t>Although data is typically sent to sockets in chunks, the receiver may see different chunks (scaling window)</a:t>
            </a:r>
          </a:p>
          <a:p>
            <a:pPr lvl="1"/>
            <a:r>
              <a:rPr lang="en-US" dirty="0"/>
              <a:t>The application layer program has to split the stream into messages</a:t>
            </a:r>
          </a:p>
          <a:p>
            <a:pPr lvl="0"/>
            <a:r>
              <a:rPr lang="en-US" dirty="0"/>
              <a:t>There are three possible approaches to indicate messages in the stream:</a:t>
            </a:r>
          </a:p>
          <a:p>
            <a:pPr lvl="1"/>
            <a:r>
              <a:rPr lang="en-US" dirty="0"/>
              <a:t>Protocol defines the message length </a:t>
            </a:r>
            <a:r>
              <a:rPr lang="en-US" b="1" dirty="0"/>
              <a:t>implicitly</a:t>
            </a:r>
          </a:p>
          <a:p>
            <a:pPr lvl="1"/>
            <a:r>
              <a:rPr lang="en-US" dirty="0"/>
              <a:t>The message length is </a:t>
            </a:r>
            <a:r>
              <a:rPr lang="en-US" b="1" dirty="0"/>
              <a:t>explicitly</a:t>
            </a:r>
            <a:r>
              <a:rPr lang="en-US" dirty="0"/>
              <a:t> specified in a message header</a:t>
            </a:r>
          </a:p>
          <a:p>
            <a:pPr lvl="1"/>
            <a:r>
              <a:rPr lang="en-US" b="1" dirty="0"/>
              <a:t>Line-Based</a:t>
            </a:r>
            <a:r>
              <a:rPr lang="en-US" dirty="0"/>
              <a:t>: Messages in the stream are separated by delimiters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Message passing via TCP</a:t>
            </a:r>
            <a:r>
              <a:rPr lang="de-DE" dirty="0"/>
              <a:t/>
            </a:r>
            <a:br>
              <a:rPr lang="de-DE" dirty="0"/>
            </a:b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Line-Based approach easily implemented with </a:t>
            </a:r>
            <a:r>
              <a:rPr lang="en-US" dirty="0" err="1"/>
              <a:t>Boost.Asio</a:t>
            </a:r>
            <a:r>
              <a:rPr lang="en-US" dirty="0"/>
              <a:t>: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Other approaches are much more efficient</a:t>
            </a:r>
          </a:p>
          <a:p>
            <a:pPr lvl="1"/>
            <a:r>
              <a:rPr lang="en-US" dirty="0"/>
              <a:t>But also hard work to implement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ØMQ implements fast message passing using the explicit format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78086" y="3198168"/>
            <a:ext cx="1847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371599" y="2103120"/>
            <a:ext cx="8229600" cy="417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boost::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asio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0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read_until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(socket, 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msgBuffer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"\r\n");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834640" y="4133880"/>
            <a:ext cx="4832455" cy="50374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No need to reinvent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0" dirty="0"/>
              <a:t>Motivation</a:t>
            </a:r>
          </a:p>
          <a:p>
            <a:pPr lvl="0"/>
            <a:r>
              <a:rPr lang="en-US" b="0" dirty="0" err="1"/>
              <a:t>Boost.Asio</a:t>
            </a:r>
            <a:endParaRPr lang="en-US" b="0" dirty="0"/>
          </a:p>
          <a:p>
            <a:pPr lvl="0"/>
            <a:r>
              <a:rPr lang="en-US" b="0" dirty="0"/>
              <a:t>Message Passing</a:t>
            </a:r>
          </a:p>
          <a:p>
            <a:pPr lvl="0"/>
            <a:r>
              <a:rPr lang="en-US" dirty="0"/>
              <a:t>ØMQ</a:t>
            </a:r>
          </a:p>
          <a:p>
            <a:pPr lvl="1"/>
            <a:r>
              <a:rPr lang="en-US" dirty="0"/>
              <a:t>Messaging Patterns</a:t>
            </a:r>
          </a:p>
          <a:p>
            <a:pPr lvl="1"/>
            <a:r>
              <a:rPr lang="en-US" dirty="0"/>
              <a:t>Broker</a:t>
            </a:r>
          </a:p>
          <a:p>
            <a:pPr lvl="1"/>
            <a:r>
              <a:rPr lang="en-US" dirty="0"/>
              <a:t>Multithreading</a:t>
            </a:r>
          </a:p>
          <a:p>
            <a:pPr lvl="0"/>
            <a:r>
              <a:rPr lang="en-US" b="0" dirty="0"/>
              <a:t>Apache Thrift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ØMQ says about their socket library (http://zguide.zeromq.org/page:all):</a:t>
            </a:r>
          </a:p>
          <a:p>
            <a:pPr lvl="0">
              <a:buNone/>
            </a:pPr>
            <a:r>
              <a:rPr lang="en-US" b="0" i="1" dirty="0"/>
              <a:t>We took a normal TCP socket, injected it with a mix of radioactive isotopes stolen from a secret Soviet atomic research project, bombarded it with 1950-era cosmic rays (...) It's sockets on steroids.</a:t>
            </a:r>
          </a:p>
          <a:p>
            <a:endParaRPr lang="de-DE" dirty="0"/>
          </a:p>
        </p:txBody>
      </p:sp>
      <p:pic>
        <p:nvPicPr>
          <p:cNvPr id="3074" name="Picture 2" descr="\\uni-mainz.de\dfs\profiles\settings\kunzejo\Desktop\iCSC14\pics\networking-libs\eps\making-of-zmq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70" y="3429000"/>
            <a:ext cx="4442460" cy="28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ØMQ offers </a:t>
            </a:r>
            <a:r>
              <a:rPr lang="en-US" dirty="0"/>
              <a:t>a uniform API (ØMQ sockets) to transport messages over different channels:</a:t>
            </a:r>
          </a:p>
          <a:p>
            <a:pPr lvl="1"/>
            <a:r>
              <a:rPr lang="en-US" dirty="0"/>
              <a:t>TCP, multicast, IPC (process to process), </a:t>
            </a:r>
            <a:r>
              <a:rPr lang="en-US" dirty="0" err="1"/>
              <a:t>inproc</a:t>
            </a:r>
            <a:r>
              <a:rPr lang="en-US" dirty="0"/>
              <a:t> (thread to thread)</a:t>
            </a:r>
          </a:p>
          <a:p>
            <a:pPr lvl="0"/>
            <a:r>
              <a:rPr lang="en-US" dirty="0"/>
              <a:t>Cross Platform (Linux, Windows, Mac, etc...)</a:t>
            </a:r>
          </a:p>
          <a:p>
            <a:pPr lvl="0"/>
            <a:r>
              <a:rPr lang="en-US" dirty="0"/>
              <a:t>Implementations in many(!!!) different languages:</a:t>
            </a:r>
          </a:p>
          <a:p>
            <a:pPr lvl="1"/>
            <a:r>
              <a:rPr lang="en-US" dirty="0"/>
              <a:t>C/C++, Java, Python, Ruby, PHP, Perl,</a:t>
            </a:r>
            <a:r>
              <a:rPr lang="en-US" sz="3000" dirty="0"/>
              <a:t> </a:t>
            </a:r>
            <a:r>
              <a:rPr lang="en-US" sz="1600" dirty="0"/>
              <a:t>Node.js, C#, </a:t>
            </a:r>
            <a:r>
              <a:rPr lang="en-US" sz="1600" dirty="0" err="1"/>
              <a:t>Clojure</a:t>
            </a:r>
            <a:r>
              <a:rPr lang="en-US" sz="1600" dirty="0"/>
              <a:t>, CL, Delphi, </a:t>
            </a:r>
            <a:r>
              <a:rPr lang="en-US" sz="1600" dirty="0" err="1"/>
              <a:t>Erlang</a:t>
            </a:r>
            <a:r>
              <a:rPr lang="en-US" sz="1600" dirty="0"/>
              <a:t>, F#, Felix, Go, Haskell, </a:t>
            </a:r>
            <a:r>
              <a:rPr lang="en-US" sz="1600" dirty="0" err="1"/>
              <a:t>Haxe</a:t>
            </a:r>
            <a:r>
              <a:rPr lang="en-US" sz="1600" dirty="0"/>
              <a:t>,  </a:t>
            </a:r>
            <a:r>
              <a:rPr lang="en-US" sz="1600" dirty="0" err="1"/>
              <a:t>Lua</a:t>
            </a:r>
            <a:r>
              <a:rPr lang="en-US" sz="1600" dirty="0"/>
              <a:t>, Objective-C, Q, Racket, Scala...</a:t>
            </a:r>
          </a:p>
          <a:p>
            <a:pPr lvl="0"/>
            <a:r>
              <a:rPr lang="en-US" dirty="0" err="1"/>
              <a:t>OpenSource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Messaging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ØMQ sockets express several messaging patterns</a:t>
            </a:r>
          </a:p>
          <a:p>
            <a:pPr lvl="1"/>
            <a:r>
              <a:rPr lang="en-US" b="1" dirty="0"/>
              <a:t>REQ </a:t>
            </a:r>
            <a:r>
              <a:rPr lang="en-US" dirty="0"/>
              <a:t>and</a:t>
            </a:r>
            <a:r>
              <a:rPr lang="en-US" b="1" dirty="0"/>
              <a:t> REP</a:t>
            </a:r>
          </a:p>
          <a:p>
            <a:pPr lvl="1"/>
            <a:r>
              <a:rPr lang="en-US" b="1" dirty="0"/>
              <a:t>PUB</a:t>
            </a:r>
            <a:r>
              <a:rPr lang="en-US" dirty="0"/>
              <a:t> and </a:t>
            </a:r>
            <a:r>
              <a:rPr lang="en-US" b="1" dirty="0"/>
              <a:t>SUB</a:t>
            </a:r>
          </a:p>
          <a:p>
            <a:pPr lvl="1"/>
            <a:r>
              <a:rPr lang="en-US" b="1" dirty="0"/>
              <a:t>PUSH </a:t>
            </a:r>
            <a:r>
              <a:rPr lang="en-US" dirty="0"/>
              <a:t>and</a:t>
            </a:r>
            <a:r>
              <a:rPr lang="en-US" b="1" dirty="0"/>
              <a:t> PULL</a:t>
            </a:r>
          </a:p>
          <a:p>
            <a:pPr lvl="1"/>
            <a:r>
              <a:rPr lang="en-US" sz="2000" dirty="0"/>
              <a:t>REQ and ROUTER</a:t>
            </a:r>
          </a:p>
          <a:p>
            <a:pPr lvl="1"/>
            <a:r>
              <a:rPr lang="en-US" sz="2000" dirty="0"/>
              <a:t>DEALER and REP</a:t>
            </a:r>
          </a:p>
          <a:p>
            <a:pPr lvl="1"/>
            <a:r>
              <a:rPr lang="en-US" sz="2000" dirty="0"/>
              <a:t>DEALER and ROUTER</a:t>
            </a:r>
          </a:p>
          <a:p>
            <a:pPr lvl="1"/>
            <a:r>
              <a:rPr lang="en-US" sz="2000" dirty="0"/>
              <a:t>DEALER and DEALER</a:t>
            </a:r>
          </a:p>
          <a:p>
            <a:pPr lvl="1"/>
            <a:r>
              <a:rPr lang="en-US" sz="2000" dirty="0"/>
              <a:t>ROUTER and ROUTER</a:t>
            </a:r>
          </a:p>
          <a:p>
            <a:pPr lvl="1"/>
            <a:r>
              <a:rPr lang="en-US" sz="2000" dirty="0"/>
              <a:t>PAIR and PAIR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REQ-REP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Clients “connect” to a service and send a </a:t>
            </a:r>
            <a:r>
              <a:rPr lang="en-US" dirty="0" err="1"/>
              <a:t>REQuest</a:t>
            </a:r>
            <a:r>
              <a:rPr lang="en-US" dirty="0"/>
              <a:t> message</a:t>
            </a:r>
          </a:p>
          <a:p>
            <a:pPr lvl="0"/>
            <a:r>
              <a:rPr lang="en-US" dirty="0"/>
              <a:t>The server </a:t>
            </a:r>
            <a:r>
              <a:rPr lang="en-US" dirty="0" err="1"/>
              <a:t>REPlies</a:t>
            </a:r>
            <a:r>
              <a:rPr lang="en-US" dirty="0"/>
              <a:t> to each request with a single message</a:t>
            </a:r>
          </a:p>
          <a:p>
            <a:pPr lvl="0"/>
            <a:r>
              <a:rPr lang="en-US" dirty="0"/>
              <a:t>Sending is done asynchronously in the background</a:t>
            </a:r>
          </a:p>
          <a:p>
            <a:pPr lvl="1"/>
            <a:r>
              <a:rPr lang="en-US" dirty="0"/>
              <a:t>User writes simple </a:t>
            </a:r>
            <a:r>
              <a:rPr lang="en-US" dirty="0" smtClean="0"/>
              <a:t>non-blocking </a:t>
            </a:r>
            <a:r>
              <a:rPr lang="en-US" dirty="0"/>
              <a:t>code</a:t>
            </a:r>
          </a:p>
          <a:p>
            <a:pPr lvl="1"/>
            <a:r>
              <a:rPr lang="en-US" dirty="0"/>
              <a:t>If the remote endpoint is down the message will be sent later</a:t>
            </a:r>
          </a:p>
          <a:p>
            <a:pPr lvl="0"/>
            <a:r>
              <a:rPr lang="en-US" dirty="0"/>
              <a:t>This represents a remote procedure call pattern</a:t>
            </a:r>
          </a:p>
          <a:p>
            <a:endParaRPr lang="de-DE" dirty="0"/>
          </a:p>
        </p:txBody>
      </p:sp>
      <p:pic>
        <p:nvPicPr>
          <p:cNvPr id="4098" name="Picture 2" descr="\\uni-mainz.de\dfs\profiles\settings\kunzejo\Desktop\iCSC14\pics\networking-libs\eps\reqre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72" y="4859916"/>
            <a:ext cx="3264528" cy="12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Outline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Motivation</a:t>
            </a:r>
          </a:p>
          <a:p>
            <a:pPr lvl="0"/>
            <a:r>
              <a:rPr lang="en-US" dirty="0" err="1"/>
              <a:t>Boost.Asio</a:t>
            </a:r>
            <a:endParaRPr lang="en-US" dirty="0"/>
          </a:p>
          <a:p>
            <a:pPr lvl="0"/>
            <a:r>
              <a:rPr lang="en-US" dirty="0"/>
              <a:t>Message Passing</a:t>
            </a:r>
          </a:p>
          <a:p>
            <a:pPr lvl="0"/>
            <a:r>
              <a:rPr lang="en-US" dirty="0"/>
              <a:t>ØMQ</a:t>
            </a:r>
          </a:p>
          <a:p>
            <a:pPr lvl="0"/>
            <a:r>
              <a:rPr lang="en-US" dirty="0"/>
              <a:t>Apache Thrift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36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Simple REQ Client</a:t>
            </a:r>
            <a:endParaRPr lang="de-DE" dirty="0"/>
          </a:p>
        </p:txBody>
      </p:sp>
      <p:sp>
        <p:nvSpPr>
          <p:cNvPr id="5" name="Inhaltsplatzhalter 4"/>
          <p:cNvSpPr txBox="1">
            <a:spLocks noGrp="1"/>
          </p:cNvSpPr>
          <p:nvPr>
            <p:ph idx="1"/>
          </p:nvPr>
        </p:nvSpPr>
        <p:spPr>
          <a:xfrm>
            <a:off x="460200" y="1562565"/>
            <a:ext cx="6702710" cy="43087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int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main()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context_t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context(1);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socket_t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socket(context, </a:t>
            </a:r>
            <a:r>
              <a:rPr lang="en-US" sz="2200" b="1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ZMQ_REQ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socket.connect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1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1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://REPServerHostName:5555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 smtClean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message_t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request(6);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memcpy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((void *) 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request.data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(), "Hello", 5);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</a:t>
            </a:r>
            <a:r>
              <a:rPr lang="en-US" sz="2200" b="1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send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(request);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 smtClean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message_t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reply;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</a:t>
            </a:r>
            <a:r>
              <a:rPr lang="en-US" sz="2200" b="1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recv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(&amp;reply);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return 0;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</a:t>
            </a: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Simple REP Server</a:t>
            </a:r>
            <a:endParaRPr lang="de-DE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460200" y="1562565"/>
            <a:ext cx="6269002" cy="495759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int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main()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context_t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context(1); </a:t>
            </a:r>
            <a:r>
              <a:rPr lang="en-US" sz="2200" b="0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// Similar to </a:t>
            </a:r>
            <a:r>
              <a:rPr lang="en-US" sz="2200" b="0" i="1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</a:t>
            </a:r>
            <a:endParaRPr lang="en-US" sz="2200" b="0" i="1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socket(context, 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ZMQ_REP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);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socket.bind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://*:5555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while (true)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message_t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request;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</a:t>
            </a: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recv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(&amp;request);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message_t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reply(5);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memcpy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((void *)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reply.data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(), "World", 5);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</a:t>
            </a: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send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(reply);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return 0;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REQ-REP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REQ-REP socket pair is in lockstep</a:t>
            </a:r>
          </a:p>
          <a:p>
            <a:pPr lvl="1"/>
            <a:r>
              <a:rPr lang="en-US" dirty="0"/>
              <a:t>Server and client have to call send and </a:t>
            </a:r>
            <a:r>
              <a:rPr lang="en-US" dirty="0" err="1"/>
              <a:t>recv</a:t>
            </a:r>
            <a:r>
              <a:rPr lang="en-US" dirty="0"/>
              <a:t> alternately</a:t>
            </a:r>
          </a:p>
          <a:p>
            <a:pPr lvl="1"/>
            <a:r>
              <a:rPr lang="en-US" dirty="0"/>
              <a:t>Server automatically sends to the node it got the last message (</a:t>
            </a:r>
            <a:r>
              <a:rPr lang="en-US" dirty="0" err="1"/>
              <a:t>recv</a:t>
            </a:r>
            <a:r>
              <a:rPr lang="en-US" dirty="0"/>
              <a:t>) from</a:t>
            </a:r>
          </a:p>
          <a:p>
            <a:pPr lvl="2"/>
            <a:r>
              <a:rPr lang="en-US" dirty="0"/>
              <a:t>All the connection handling is done by ØMQ</a:t>
            </a:r>
          </a:p>
          <a:p>
            <a:pPr lvl="0"/>
            <a:r>
              <a:rPr lang="en-US" dirty="0"/>
              <a:t>The connection can be established from both sides (true for all patterns)</a:t>
            </a:r>
          </a:p>
          <a:p>
            <a:endParaRPr lang="de-DE" dirty="0"/>
          </a:p>
        </p:txBody>
      </p:sp>
      <p:pic>
        <p:nvPicPr>
          <p:cNvPr id="5122" name="Picture 2" descr="\\uni-mainz.de\dfs\profiles\settings\kunzejo\Desktop\iCSC14\pics\networking-libs\eps\reqre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31316"/>
            <a:ext cx="3264527" cy="12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uni-mainz.de\dfs\profiles\settings\kunzejo\Desktop\iCSC14\pics\networking-libs\eps\reqrep-re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31317"/>
            <a:ext cx="3264527" cy="123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PUB-SUB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Server </a:t>
            </a:r>
            <a:r>
              <a:rPr lang="en-US" dirty="0" err="1"/>
              <a:t>PUBlishes</a:t>
            </a:r>
            <a:r>
              <a:rPr lang="en-US" dirty="0"/>
              <a:t> data to all connected clients</a:t>
            </a:r>
          </a:p>
          <a:p>
            <a:pPr lvl="0"/>
            <a:r>
              <a:rPr lang="en-US" dirty="0"/>
              <a:t>Clients </a:t>
            </a:r>
            <a:r>
              <a:rPr lang="en-US" dirty="0" err="1"/>
              <a:t>SUBscribe</a:t>
            </a:r>
            <a:r>
              <a:rPr lang="en-US" dirty="0"/>
              <a:t> to the data by connecting to the server</a:t>
            </a:r>
          </a:p>
          <a:p>
            <a:pPr lvl="0"/>
            <a:r>
              <a:rPr lang="en-US" dirty="0"/>
              <a:t>Subscription to messages by data prefix (filter)</a:t>
            </a:r>
          </a:p>
          <a:p>
            <a:pPr lvl="0"/>
            <a:r>
              <a:rPr lang="en-US" dirty="0"/>
              <a:t>If no client is connected the data will be lost</a:t>
            </a:r>
          </a:p>
          <a:p>
            <a:pPr lvl="0"/>
            <a:endParaRPr lang="en-US" dirty="0"/>
          </a:p>
          <a:p>
            <a:endParaRPr lang="de-DE" dirty="0"/>
          </a:p>
        </p:txBody>
      </p:sp>
      <p:pic>
        <p:nvPicPr>
          <p:cNvPr id="6146" name="Picture 2" descr="\\uni-mainz.de\dfs\profiles\settings\kunzejo\Desktop\iCSC14\pics\networking-libs\eps\pubs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30" y="3842538"/>
            <a:ext cx="3630070" cy="263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Pipeline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Ventilator: Produces task that can be processed in parallel</a:t>
            </a:r>
          </a:p>
          <a:p>
            <a:pPr lvl="0"/>
            <a:r>
              <a:rPr lang="en-US" dirty="0"/>
              <a:t>These tasks are then </a:t>
            </a:r>
            <a:r>
              <a:rPr lang="en-US" dirty="0" err="1"/>
              <a:t>PUSHed</a:t>
            </a:r>
            <a:r>
              <a:rPr lang="en-US" dirty="0"/>
              <a:t> evenly to the connected Workers</a:t>
            </a:r>
          </a:p>
          <a:p>
            <a:pPr lvl="0"/>
            <a:r>
              <a:rPr lang="en-US" dirty="0"/>
              <a:t>After processing the tasks the Workers push the results to a Sink</a:t>
            </a:r>
          </a:p>
          <a:p>
            <a:pPr lvl="0"/>
            <a:r>
              <a:rPr lang="en-US" dirty="0"/>
              <a:t>Basic load balancing</a:t>
            </a:r>
          </a:p>
          <a:p>
            <a:endParaRPr lang="de-DE" dirty="0"/>
          </a:p>
        </p:txBody>
      </p:sp>
      <p:pic>
        <p:nvPicPr>
          <p:cNvPr id="7170" name="Picture 2" descr="\\uni-mainz.de\dfs\profiles\settings\kunzejo\Desktop\iCSC14\pics\networking-libs\eps\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92" y="3810000"/>
            <a:ext cx="5549408" cy="272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Pipeline Worker</a:t>
            </a:r>
            <a:endParaRPr lang="de-DE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460200" y="1524000"/>
            <a:ext cx="6927387" cy="495759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int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main()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context_t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context(1);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ventilatorSocket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(context, 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ZMQ_PULL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ventilatorSocket.connect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://ventilator:5557");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sinkSocket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(context, 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ZMQ_PUSH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sinkSocket.connect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://sink:5558");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while (1)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message_t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task;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ventilatorSocket.recv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(&amp;task); // PULL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message_t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result =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doSomeWork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(task);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sinkSocket.send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(result); // PUSH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</a:t>
            </a: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N-to-M 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 far we had N workers pulling from one ventilator</a:t>
            </a:r>
          </a:p>
          <a:p>
            <a:pPr lvl="0"/>
            <a:r>
              <a:rPr lang="en-US" dirty="0"/>
              <a:t>It is possible to connect one ØMQ socket to several endpoints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messages will be scheduled fairly from all ventilators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97280" y="2514600"/>
            <a:ext cx="5397609" cy="68065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ventilatorSocket.connect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://ventilator1:5557");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ventilatorSocket.connect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://ventilator2:5557");</a:t>
            </a:r>
          </a:p>
        </p:txBody>
      </p:sp>
      <p:pic>
        <p:nvPicPr>
          <p:cNvPr id="8194" name="Picture 2" descr="\\uni-mainz.de\dfs\profiles\settings\kunzejo\Desktop\iCSC14\pics\networking-libs\eps\n-m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20" y="3810000"/>
            <a:ext cx="5574380" cy="27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Broker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With the last design the workers need to know all ventilators (hostnames)</a:t>
            </a:r>
          </a:p>
          <a:p>
            <a:pPr lvl="0"/>
            <a:r>
              <a:rPr lang="en-US" dirty="0"/>
              <a:t>If a new ventilator is added all the workers have to connect (</a:t>
            </a:r>
            <a:r>
              <a:rPr lang="en-US" dirty="0" err="1"/>
              <a:t>evtl</a:t>
            </a:r>
            <a:r>
              <a:rPr lang="en-US" dirty="0"/>
              <a:t>. Restart)</a:t>
            </a:r>
          </a:p>
          <a:p>
            <a:pPr lvl="0"/>
            <a:r>
              <a:rPr lang="en-US" dirty="0"/>
              <a:t>One easy design to fix this: Add a central broker</a:t>
            </a:r>
          </a:p>
          <a:p>
            <a:endParaRPr lang="de-DE" dirty="0"/>
          </a:p>
        </p:txBody>
      </p:sp>
      <p:pic>
        <p:nvPicPr>
          <p:cNvPr id="9218" name="Picture 2" descr="\\uni-mainz.de\dfs\profiles\settings\kunzejo\Desktop\iCSC14\pics\networking-libs\eps\broker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30" y="3831320"/>
            <a:ext cx="7045770" cy="272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Broker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is easily implemented with a </a:t>
            </a:r>
            <a:r>
              <a:rPr lang="en-US" dirty="0" err="1"/>
              <a:t>zmq_proxy</a:t>
            </a:r>
            <a:r>
              <a:rPr lang="en-US" dirty="0"/>
              <a:t> forwarding messages: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14999" y="2286000"/>
            <a:ext cx="5595676" cy="39842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context_t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context(1);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//  Socket facing ventilators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frontend(context, 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ZMQ_PULL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frontend.bind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://*:5556");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//  Socket facing workers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backend(context, 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ZMQ_PUSH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backend.bind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://*:5557");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// Pass messages from ventilators to workers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zmq_proxy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(frontend, backend, 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NULL)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Broker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Now you only have to change one line in the ventilator</a:t>
            </a:r>
            <a:r>
              <a:rPr lang="en-US" dirty="0" smtClean="0"/>
              <a:t>:</a:t>
            </a:r>
          </a:p>
          <a:p>
            <a:pPr marL="102585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And </a:t>
            </a:r>
            <a:r>
              <a:rPr lang="en-US" dirty="0"/>
              <a:t>connect the worker to the broker instead of the </a:t>
            </a:r>
            <a:r>
              <a:rPr lang="en-US" dirty="0" smtClean="0"/>
              <a:t>ventilators</a:t>
            </a:r>
            <a:endParaRPr lang="en-US" dirty="0"/>
          </a:p>
          <a:p>
            <a:pPr marL="102585" lvl="0" indent="0">
              <a:buNone/>
            </a:pP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/>
              <a:t>And again you can start ventilators, workers, broker and sink in whatever order you like:</a:t>
            </a:r>
          </a:p>
          <a:p>
            <a:pPr lvl="0">
              <a:buNone/>
            </a:pPr>
            <a:r>
              <a:rPr lang="en-US" dirty="0"/>
              <a:t>Messages are queued as close to the receiver as possible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4400" y="3200400"/>
            <a:ext cx="5488532" cy="17131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ventilator.connect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://ventilator1:5557");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ventilator.connect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://ventilator2:5557");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Turns 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to: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ventilator.connect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://broker:5557");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05840" y="2011680"/>
            <a:ext cx="7881301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socket.bind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://*:5559"); →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socket.connect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://broker:5559");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TCP in C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BSD socket API is minimalistic</a:t>
            </a:r>
          </a:p>
          <a:p>
            <a:pPr lvl="1"/>
            <a:r>
              <a:rPr lang="en-US" dirty="0"/>
              <a:t>No intrinsic multithreading support</a:t>
            </a:r>
          </a:p>
          <a:p>
            <a:pPr lvl="2"/>
            <a:r>
              <a:rPr lang="en-US" dirty="0"/>
              <a:t>Handling multiple connections typically via fork()</a:t>
            </a:r>
          </a:p>
          <a:p>
            <a:pPr lvl="1"/>
            <a:r>
              <a:rPr lang="en-US" dirty="0"/>
              <a:t>No data management (messaging)</a:t>
            </a:r>
          </a:p>
          <a:p>
            <a:pPr lvl="1"/>
            <a:r>
              <a:rPr lang="en-US" dirty="0"/>
              <a:t>Configuration a bit awkward</a:t>
            </a:r>
          </a:p>
          <a:p>
            <a:pPr lvl="0"/>
            <a:r>
              <a:rPr lang="en-US" dirty="0"/>
              <a:t>There is no exception handling or OOP in C</a:t>
            </a:r>
          </a:p>
          <a:p>
            <a:pPr lvl="0"/>
            <a:r>
              <a:rPr lang="en-US" dirty="0"/>
              <a:t>There is no C++ socket API in the </a:t>
            </a:r>
            <a:r>
              <a:rPr lang="en-US" dirty="0" err="1"/>
              <a:t>std</a:t>
            </a:r>
            <a:r>
              <a:rPr lang="en-US" dirty="0"/>
              <a:t> library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::socket will never come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2800" y="1371600"/>
            <a:ext cx="2493000" cy="4575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#include &lt;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stdio.h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#include &lt;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netinet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/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in.h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#include &lt;sys/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socket.h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#include &lt;sys/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types.h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800" b="0" i="0" u="none" strike="noStrike" kern="1200" dirty="0">
              <a:ln>
                <a:noFill/>
              </a:ln>
              <a:solidFill>
                <a:srgbClr val="B2B2B2"/>
              </a:solidFill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int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main(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int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argc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, char *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argv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[] 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int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sockfd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,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newsockfd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,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portno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,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clilen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char buffer[256];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struct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sockaddr_in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serv_addr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,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cli_addr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int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n;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800" b="0" i="0" u="none" strike="noStrike" kern="1200" dirty="0">
              <a:ln>
                <a:noFill/>
              </a:ln>
              <a:solidFill>
                <a:srgbClr val="B2B2B2"/>
              </a:solidFill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sockfd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= socket(AF_INET, SOCK_STREAM, 0);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800" b="0" i="0" u="none" strike="noStrike" kern="1200" dirty="0">
              <a:ln>
                <a:noFill/>
              </a:ln>
              <a:solidFill>
                <a:srgbClr val="B2B2B2"/>
              </a:solidFill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bzero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((char *) &amp;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serv_addr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,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sizeof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serv_addr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));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portno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= 1324;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serv_addr.sin_family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= AF_INET;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serv_addr.sin_addr.s_addr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= INADDR_ANY;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serv_addr.sin_port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=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htons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portno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bind(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sockfd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, 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struct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sockaddr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*) &amp;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serv_addr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                  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sizeof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serv_addr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));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listen(sockfd,5);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clilen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=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sizeof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cli_addr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while (1)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newsockfd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= accept(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sockfd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            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struct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sockaddr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*) &amp;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cli_addr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, &amp;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clilen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pid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= fork();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    if 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pid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== 0)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        close(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sockfd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        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dosomething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newsockfd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        exit(0);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    } else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        close(</a:t>
            </a:r>
            <a:r>
              <a:rPr lang="en-US" sz="800" b="0" i="0" u="none" strike="noStrike" kern="1200" dirty="0" err="1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newsockfd</a:t>
            </a: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  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  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B2B2B2"/>
                </a:solidFill>
                <a:latin typeface="Nimbus Sans L" pitchFamily="18"/>
                <a:ea typeface="DejaVu Sans" pitchFamily="2"/>
                <a:cs typeface="DejaVu Sans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5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 smtClean="0"/>
              <a:t>ØMQ </a:t>
            </a:r>
            <a:r>
              <a:rPr lang="en-US" sz="4000" kern="1200" dirty="0"/>
              <a:t>– IPC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 far we used</a:t>
            </a:r>
            <a:r>
              <a:rPr lang="en-US" sz="3200" dirty="0"/>
              <a:t>: </a:t>
            </a:r>
            <a:r>
              <a:rPr lang="en-US" dirty="0" err="1"/>
              <a:t>socket.bind</a:t>
            </a:r>
            <a:r>
              <a:rPr lang="en-US" dirty="0"/>
              <a:t>("</a:t>
            </a:r>
            <a:r>
              <a:rPr lang="en-US" dirty="0" err="1"/>
              <a:t>tcp</a:t>
            </a:r>
            <a:r>
              <a:rPr lang="en-US" dirty="0"/>
              <a:t>://*:5555");</a:t>
            </a:r>
          </a:p>
          <a:p>
            <a:pPr lvl="0"/>
            <a:r>
              <a:rPr lang="en-US" dirty="0"/>
              <a:t>To run the same programs locally one should use:</a:t>
            </a:r>
          </a:p>
          <a:p>
            <a:pPr lvl="1"/>
            <a:r>
              <a:rPr lang="en-US" dirty="0" err="1" smtClean="0"/>
              <a:t>socket.bind</a:t>
            </a:r>
            <a:r>
              <a:rPr lang="en-US" dirty="0" smtClean="0"/>
              <a:t>("</a:t>
            </a:r>
            <a:r>
              <a:rPr lang="en-US" b="1" dirty="0" err="1"/>
              <a:t>ipc</a:t>
            </a:r>
            <a:r>
              <a:rPr lang="en-US" dirty="0"/>
              <a:t>:///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helloWorld</a:t>
            </a:r>
            <a:r>
              <a:rPr lang="en-US" dirty="0"/>
              <a:t>");  // For processes</a:t>
            </a:r>
          </a:p>
          <a:p>
            <a:pPr lvl="1"/>
            <a:r>
              <a:rPr lang="en-US" dirty="0" err="1" smtClean="0"/>
              <a:t>socket.bind</a:t>
            </a:r>
            <a:r>
              <a:rPr lang="en-US" dirty="0" smtClean="0"/>
              <a:t>("</a:t>
            </a:r>
            <a:r>
              <a:rPr lang="en-US" b="1" dirty="0" err="1" smtClean="0"/>
              <a:t>inproc</a:t>
            </a:r>
            <a:r>
              <a:rPr lang="en-US" dirty="0"/>
              <a:t>:///</a:t>
            </a:r>
            <a:r>
              <a:rPr lang="en-US" dirty="0" err="1"/>
              <a:t>helloWorld</a:t>
            </a:r>
            <a:r>
              <a:rPr lang="en-US" dirty="0"/>
              <a:t>");   // For threads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Start </a:t>
            </a:r>
            <a:r>
              <a:rPr lang="en-US" dirty="0"/>
              <a:t>developing your software with many modules communicating with IPC</a:t>
            </a:r>
          </a:p>
          <a:p>
            <a:pPr lvl="0"/>
            <a:r>
              <a:rPr lang="en-US" dirty="0"/>
              <a:t>Then outsource heavy loaded services to external boxes just by changing</a:t>
            </a:r>
          </a:p>
          <a:p>
            <a:pPr lvl="0"/>
            <a:r>
              <a:rPr lang="en-US" dirty="0" err="1"/>
              <a:t>inproc</a:t>
            </a:r>
            <a:r>
              <a:rPr lang="en-US" dirty="0"/>
              <a:t>/</a:t>
            </a:r>
            <a:r>
              <a:rPr lang="en-US" dirty="0" err="1"/>
              <a:t>ipc</a:t>
            </a:r>
            <a:r>
              <a:rPr lang="en-US" dirty="0"/>
              <a:t>://... → </a:t>
            </a:r>
            <a:r>
              <a:rPr lang="en-US" dirty="0" err="1"/>
              <a:t>tcp</a:t>
            </a:r>
            <a:r>
              <a:rPr lang="en-US" dirty="0"/>
              <a:t>://...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7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Multithreading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ØMQ sockets are not thread safe!</a:t>
            </a:r>
          </a:p>
          <a:p>
            <a:pPr lvl="0"/>
            <a:r>
              <a:rPr lang="en-US" dirty="0"/>
              <a:t>But they are extremely lightweight</a:t>
            </a:r>
          </a:p>
          <a:p>
            <a:pPr lvl="1"/>
            <a:r>
              <a:rPr lang="en-US" dirty="0"/>
              <a:t>Create one (or more) sockets per thread</a:t>
            </a:r>
          </a:p>
          <a:p>
            <a:pPr lvl="1"/>
            <a:r>
              <a:rPr lang="en-US" dirty="0"/>
              <a:t>Use these ØMQ sockets to exchange messages between the threads</a:t>
            </a:r>
          </a:p>
          <a:p>
            <a:pPr lvl="1"/>
            <a:r>
              <a:rPr lang="en-US" b="1" dirty="0"/>
              <a:t>Use a proxy to distribute work among the threads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Multithreaded Worker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6920" y="1562565"/>
            <a:ext cx="9060480" cy="483890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void 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workerThread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context_t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&amp; context)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socket_t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kern="1200" dirty="0" err="1" smtClean="0">
                <a:latin typeface="Nimbus Sans L" pitchFamily="18"/>
                <a:ea typeface="DejaVu Sans" pitchFamily="2"/>
                <a:cs typeface="DejaVu Sans" pitchFamily="2"/>
              </a:rPr>
              <a:t>ventilatorProxy</a:t>
            </a:r>
            <a:r>
              <a:rPr lang="en-US" sz="2200" b="0" kern="1200" dirty="0" smtClean="0">
                <a:latin typeface="Nimbus Sans L" pitchFamily="18"/>
                <a:ea typeface="DejaVu Sans" pitchFamily="2"/>
                <a:cs typeface="DejaVu Sans" pitchFamily="2"/>
              </a:rPr>
              <a:t>(context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, ZMQ_PULL);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ventilatorProxy</a:t>
            </a:r>
            <a:r>
              <a:rPr lang="en-US" sz="2200" b="0" kern="1200" dirty="0" err="1" smtClean="0">
                <a:latin typeface="Nimbus Sans L" pitchFamily="18"/>
                <a:ea typeface="DejaVu Sans" pitchFamily="2"/>
                <a:cs typeface="DejaVu Sans" pitchFamily="2"/>
              </a:rPr>
              <a:t>.connect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kern="1200" dirty="0" err="1">
                <a:latin typeface="Nimbus Sans L" pitchFamily="18"/>
                <a:ea typeface="DejaVu Sans" pitchFamily="2"/>
                <a:cs typeface="DejaVu Sans" pitchFamily="2"/>
              </a:rPr>
              <a:t>inproc</a:t>
            </a:r>
            <a:r>
              <a:rPr lang="en-US" sz="2200" kern="1200" dirty="0">
                <a:latin typeface="Nimbus Sans L" pitchFamily="18"/>
                <a:ea typeface="DejaVu Sans" pitchFamily="2"/>
                <a:cs typeface="DejaVu Sans" pitchFamily="2"/>
              </a:rPr>
              <a:t>://workers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0" kern="1200" dirty="0"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socket_t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 sink(context, ZMQ_PUSH);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sink.connect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://sink:5558");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0" kern="1200" dirty="0"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	while (1)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message_t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 task;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ventilatorProxy</a:t>
            </a:r>
            <a:r>
              <a:rPr lang="en-US" sz="2200" b="0" kern="1200" dirty="0" err="1" smtClean="0">
                <a:latin typeface="Nimbus Sans L" pitchFamily="18"/>
                <a:ea typeface="DejaVu Sans" pitchFamily="2"/>
                <a:cs typeface="DejaVu Sans" pitchFamily="2"/>
              </a:rPr>
              <a:t>.recv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(&amp;task);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0" kern="1200" dirty="0"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message_t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 result = 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doSomeWork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(task);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sink.send</a:t>
            </a: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(result);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kern="1200" dirty="0">
                <a:latin typeface="Nimbus Sans L" pitchFamily="18"/>
                <a:ea typeface="DejaVu Sans" pitchFamily="2"/>
                <a:cs typeface="DejaVu Sans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Multithreaded Worker</a:t>
            </a:r>
            <a:endParaRPr lang="de-DE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541848" y="1295400"/>
            <a:ext cx="8373552" cy="528204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int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main()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context_t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context(1);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ventilatorProxy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(context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ZMQ_PULL);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ventilatorProxy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.connect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://localhost:5560");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workers(context, ZMQ_PUSH);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workers.bind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("</a:t>
            </a: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inproc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://workers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::vector &lt;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::thread &gt;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threadPool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for 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size_t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= 0;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&lt;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::thread::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hardware_concurrency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(); ++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threadPool.push_back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::thread([&amp;]()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	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workerThread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(context); </a:t>
            </a:r>
            <a:r>
              <a:rPr lang="en-US" sz="2200" b="0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// will connect with inproc://workers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}));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</a:t>
            </a:r>
            <a:r>
              <a:rPr lang="en-US" sz="220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zmq</a:t>
            </a:r>
            <a:r>
              <a:rPr lang="en-US" sz="220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20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proxy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2200" b="0" kern="1200" dirty="0" err="1">
                <a:latin typeface="Nimbus Sans L" pitchFamily="18"/>
                <a:ea typeface="DejaVu Sans" pitchFamily="2"/>
                <a:cs typeface="DejaVu Sans" pitchFamily="2"/>
              </a:rPr>
              <a:t>ventilatorProxy</a:t>
            </a: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workers, NULL);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</a:t>
            </a: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ØMQ –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With ØMQ messages still need to be translated to procedure executions</a:t>
            </a:r>
          </a:p>
          <a:p>
            <a:pPr lvl="0"/>
            <a:r>
              <a:rPr lang="en-US" dirty="0"/>
              <a:t>Object serialization has to be implemented on top of ØMQ</a:t>
            </a:r>
          </a:p>
          <a:p>
            <a:pPr marL="102585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There's much more functionality in ØMQ!</a:t>
            </a:r>
          </a:p>
          <a:p>
            <a:pPr lvl="0"/>
            <a:r>
              <a:rPr lang="en-US" dirty="0"/>
              <a:t>Read the great guide: </a:t>
            </a:r>
            <a:r>
              <a:rPr lang="en-US" dirty="0">
                <a:hlinkClick r:id="rId2"/>
              </a:rPr>
              <a:t>http://zguide.zeromq.org</a:t>
            </a:r>
          </a:p>
          <a:p>
            <a:pPr lvl="0"/>
            <a:r>
              <a:rPr lang="en-US" dirty="0"/>
              <a:t>The examples in this lecture are based on the examples from the </a:t>
            </a:r>
            <a:r>
              <a:rPr lang="en-US" dirty="0" err="1"/>
              <a:t>zguide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0" dirty="0"/>
              <a:t>Motivation</a:t>
            </a:r>
          </a:p>
          <a:p>
            <a:pPr lvl="0"/>
            <a:r>
              <a:rPr lang="en-US" b="0" dirty="0" err="1"/>
              <a:t>Boost.Asio</a:t>
            </a:r>
            <a:endParaRPr lang="en-US" b="0" dirty="0"/>
          </a:p>
          <a:p>
            <a:pPr lvl="0"/>
            <a:r>
              <a:rPr lang="en-US" b="0" dirty="0"/>
              <a:t>Message Passing</a:t>
            </a:r>
          </a:p>
          <a:p>
            <a:pPr lvl="0"/>
            <a:r>
              <a:rPr lang="en-US" b="0" dirty="0"/>
              <a:t>ØMQ</a:t>
            </a:r>
          </a:p>
          <a:p>
            <a:pPr lvl="0"/>
            <a:r>
              <a:rPr lang="en-US" dirty="0"/>
              <a:t>Apache Thrift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Apache Thrift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Remote Procedure Calls (RPCs):</a:t>
            </a:r>
          </a:p>
          <a:p>
            <a:pPr lvl="0">
              <a:buNone/>
            </a:pPr>
            <a:r>
              <a:rPr lang="en-US" dirty="0"/>
              <a:t>    </a:t>
            </a:r>
            <a:r>
              <a:rPr lang="en-US" dirty="0" smtClean="0"/>
              <a:t>Executing </a:t>
            </a:r>
            <a:r>
              <a:rPr lang="en-US" dirty="0"/>
              <a:t>subroutines (functions, methods) on a program running remotely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Thrift is a scalable cross-language RPC framework developed by Facebook</a:t>
            </a:r>
          </a:p>
          <a:p>
            <a:pPr lvl="1"/>
            <a:r>
              <a:rPr lang="en-US" dirty="0"/>
              <a:t>It implements the missing object serialization</a:t>
            </a:r>
          </a:p>
          <a:p>
            <a:pPr lvl="1"/>
            <a:r>
              <a:rPr lang="en-US" dirty="0"/>
              <a:t>It does not offer</a:t>
            </a:r>
          </a:p>
          <a:p>
            <a:pPr lvl="0"/>
            <a:r>
              <a:rPr lang="en-US" dirty="0"/>
              <a:t>It's an open source project in the Apache Software Foundation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Apache Thrift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developer defines services in an Interface Definition Language (IDL) file</a:t>
            </a:r>
          </a:p>
          <a:p>
            <a:pPr lvl="0"/>
            <a:r>
              <a:rPr lang="en-US" dirty="0"/>
              <a:t>Thrift generates code (Interfaces) to be used to call these services remotely</a:t>
            </a:r>
          </a:p>
          <a:p>
            <a:pPr lvl="1"/>
            <a:r>
              <a:rPr lang="en-US" dirty="0"/>
              <a:t>E.g. calling a Java Method </a:t>
            </a:r>
            <a:r>
              <a:rPr lang="en-US" dirty="0" smtClean="0"/>
              <a:t>from </a:t>
            </a:r>
            <a:r>
              <a:rPr lang="en-US" dirty="0"/>
              <a:t>a PHP script running on a remote host</a:t>
            </a:r>
          </a:p>
          <a:p>
            <a:endParaRPr lang="de-DE" dirty="0"/>
          </a:p>
        </p:txBody>
      </p:sp>
      <p:pic>
        <p:nvPicPr>
          <p:cNvPr id="10242" name="Picture 2" descr="\\uni-mainz.de\dfs\profiles\settings\kunzejo\Desktop\iCSC14\pics\networking-libs\eps\thrift-rpc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25" y="3566601"/>
            <a:ext cx="6412975" cy="284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Thrift – Interface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Interface Definition Language (.thrift) files</a:t>
            </a:r>
          </a:p>
          <a:p>
            <a:pPr lvl="1"/>
            <a:r>
              <a:rPr lang="en-US" dirty="0"/>
              <a:t>Define namespace, data structures, types, </a:t>
            </a:r>
            <a:r>
              <a:rPr lang="en-US" dirty="0" smtClean="0"/>
              <a:t>methods, services</a:t>
            </a:r>
            <a:endParaRPr lang="en-US" dirty="0"/>
          </a:p>
          <a:p>
            <a:pPr lvl="1"/>
            <a:r>
              <a:rPr lang="en-US" dirty="0"/>
              <a:t>Similar to C syntax</a:t>
            </a:r>
          </a:p>
          <a:p>
            <a:pPr lvl="1"/>
            <a:r>
              <a:rPr lang="en-US" dirty="0"/>
              <a:t>Basic types are </a:t>
            </a:r>
            <a:r>
              <a:rPr lang="en-US" dirty="0" err="1"/>
              <a:t>bool</a:t>
            </a:r>
            <a:r>
              <a:rPr lang="en-US" dirty="0"/>
              <a:t>, byte, i16/32/64, double, string, map&lt;t1,t2&gt;, list&lt;t1&gt;, set&lt;t1&gt;</a:t>
            </a:r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74400" y="3780360"/>
            <a:ext cx="3660082" cy="33353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namespace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cpp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ch.cern.icsc14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enum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Operation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ADD = 1,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SUBTRACT = 2,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MULTIPLY = 3,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DIVIDE = 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endParaRPr lang="en-US" sz="22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480639" y="3815279"/>
            <a:ext cx="3057481" cy="26864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struct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Work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1: i32 num1,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2: i32 num2,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3: Operation op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service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Calculator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i32 calculate(1:Work w)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Thrift – Compiling Thrift Files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Thrift compiles the IDL files to server (and client) source code</a:t>
            </a:r>
          </a:p>
          <a:p>
            <a:pPr lvl="0"/>
            <a:r>
              <a:rPr lang="en-US" dirty="0"/>
              <a:t>It generates thousands of lines of code with placeholders</a:t>
            </a:r>
          </a:p>
          <a:p>
            <a:pPr lvl="0"/>
            <a:r>
              <a:rPr lang="en-US" dirty="0"/>
              <a:t>Calculator_server.skeleton.cpp: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60080" y="2990160"/>
            <a:ext cx="5979435" cy="349687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using namespace  ::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ch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cern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::icsc14;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class 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CalculatorHandler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: virtual public 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CalculatorIf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public: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CalculatorHandler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  // Your initialization goes here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1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</a:t>
            </a:r>
            <a:r>
              <a:rPr lang="en-US" sz="21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int32_t calculate(</a:t>
            </a:r>
            <a:r>
              <a:rPr lang="en-US" sz="21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const</a:t>
            </a:r>
            <a:r>
              <a:rPr lang="en-US" sz="21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Work&amp; w) {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  // Your implementation goes here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0" dirty="0"/>
              <a:t>Motivation</a:t>
            </a:r>
          </a:p>
          <a:p>
            <a:pPr lvl="0"/>
            <a:r>
              <a:rPr lang="en-US" dirty="0" err="1"/>
              <a:t>Boost.Asio</a:t>
            </a:r>
            <a:endParaRPr lang="en-US" dirty="0"/>
          </a:p>
          <a:p>
            <a:pPr lvl="1"/>
            <a:r>
              <a:rPr lang="en-US" dirty="0"/>
              <a:t>Asynchronous operations</a:t>
            </a:r>
          </a:p>
          <a:p>
            <a:pPr lvl="1"/>
            <a:r>
              <a:rPr lang="en-US" dirty="0"/>
              <a:t>Concurrency without threads</a:t>
            </a:r>
          </a:p>
          <a:p>
            <a:pPr lvl="1"/>
            <a:r>
              <a:rPr lang="en-US" dirty="0"/>
              <a:t>Multithreading</a:t>
            </a:r>
          </a:p>
          <a:p>
            <a:pPr lvl="0"/>
            <a:r>
              <a:rPr lang="en-US" b="0" dirty="0"/>
              <a:t>Message Passing</a:t>
            </a:r>
          </a:p>
          <a:p>
            <a:pPr lvl="0"/>
            <a:r>
              <a:rPr lang="en-US" b="0" dirty="0"/>
              <a:t>ØMQ</a:t>
            </a:r>
          </a:p>
          <a:p>
            <a:pPr lvl="0"/>
            <a:r>
              <a:rPr lang="en-US" b="0" dirty="0"/>
              <a:t>Apache Thrift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Thrift – Documentation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is only very little documentation online</a:t>
            </a:r>
          </a:p>
          <a:p>
            <a:pPr lvl="0"/>
            <a:r>
              <a:rPr lang="en-US" dirty="0"/>
              <a:t>Useful links: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http://wiki.apache.org/thrift/ThriftUsage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http://thrift-tutorial.readthedocs.org/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4"/>
              </a:rPr>
              <a:t>http://www.slideshare.net/dvirsky/introduction-to-thrift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5"/>
              </a:rPr>
              <a:t>http://diwakergupta.github.io/thrift-missing-guide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684239" y="5297400"/>
            <a:ext cx="1887480" cy="597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is no native C++ library for  network programming</a:t>
            </a:r>
          </a:p>
          <a:p>
            <a:pPr lvl="0"/>
            <a:r>
              <a:rPr lang="en-US" dirty="0"/>
              <a:t>There are many different libraries for different purposes</a:t>
            </a:r>
          </a:p>
          <a:p>
            <a:pPr lvl="1"/>
            <a:r>
              <a:rPr lang="en-US" dirty="0" err="1"/>
              <a:t>Boost.Asio</a:t>
            </a:r>
            <a:r>
              <a:rPr lang="en-US" dirty="0"/>
              <a:t> for easy </a:t>
            </a:r>
            <a:r>
              <a:rPr lang="en-US" b="1" dirty="0"/>
              <a:t>asynchronous</a:t>
            </a:r>
            <a:r>
              <a:rPr lang="en-US" dirty="0"/>
              <a:t> and </a:t>
            </a:r>
            <a:r>
              <a:rPr lang="en-US" b="1" dirty="0"/>
              <a:t>multithreaded</a:t>
            </a:r>
            <a:r>
              <a:rPr lang="en-US" dirty="0"/>
              <a:t> socket programming</a:t>
            </a:r>
          </a:p>
          <a:p>
            <a:pPr lvl="1"/>
            <a:r>
              <a:rPr lang="en-US" dirty="0"/>
              <a:t>ØMQ additionally provides </a:t>
            </a:r>
            <a:r>
              <a:rPr lang="en-US" b="1" dirty="0"/>
              <a:t>message passing</a:t>
            </a:r>
            <a:r>
              <a:rPr lang="en-US" dirty="0"/>
              <a:t> and helpful </a:t>
            </a:r>
            <a:r>
              <a:rPr lang="en-US" b="1" dirty="0"/>
              <a:t>patterns</a:t>
            </a:r>
          </a:p>
          <a:p>
            <a:pPr lvl="1"/>
            <a:r>
              <a:rPr lang="en-US" dirty="0"/>
              <a:t>Apache Thrift provides an efficient </a:t>
            </a:r>
            <a:r>
              <a:rPr lang="en-US" b="1" dirty="0"/>
              <a:t>RPC framework</a:t>
            </a:r>
          </a:p>
          <a:p>
            <a:pPr lvl="0"/>
            <a:r>
              <a:rPr lang="en-US" dirty="0"/>
              <a:t>All these libraries are cross-platform capable</a:t>
            </a:r>
          </a:p>
          <a:p>
            <a:pPr lvl="0"/>
            <a:r>
              <a:rPr lang="en-US" dirty="0"/>
              <a:t>ØMQ and Thrift provide interfaces for many languages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40080" y="5937840"/>
            <a:ext cx="8961120" cy="375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Visit </a:t>
            </a:r>
            <a:r>
              <a:rPr lang="en-US" sz="18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  <a:hlinkClick r:id="rId2"/>
              </a:rPr>
              <a:t>https://github.com/JonasKunze</a:t>
            </a:r>
            <a:r>
              <a:rPr lang="en-US" sz="18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for code snippets and these slides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 err="1"/>
              <a:t>Boost.Asio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0" dirty="0" err="1"/>
              <a:t>Boost.Asio</a:t>
            </a:r>
            <a:r>
              <a:rPr lang="en-US" b="0" dirty="0"/>
              <a:t> is a C++ library for low-level I/O programming with a consistent </a:t>
            </a:r>
            <a:r>
              <a:rPr lang="en-US" dirty="0"/>
              <a:t>asynchronous</a:t>
            </a:r>
            <a:r>
              <a:rPr lang="en-US" b="0" dirty="0"/>
              <a:t> model including a </a:t>
            </a:r>
            <a:r>
              <a:rPr lang="en-US" dirty="0"/>
              <a:t>BSD </a:t>
            </a:r>
            <a:r>
              <a:rPr lang="en-US" b="0" dirty="0"/>
              <a:t>socket</a:t>
            </a:r>
            <a:r>
              <a:rPr lang="en-US" dirty="0"/>
              <a:t> </a:t>
            </a:r>
            <a:r>
              <a:rPr lang="en-US" b="0" dirty="0"/>
              <a:t>interface</a:t>
            </a:r>
          </a:p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25496"/>
              </p:ext>
            </p:extLst>
          </p:nvPr>
        </p:nvGraphicFramePr>
        <p:xfrm>
          <a:off x="1676400" y="2819400"/>
          <a:ext cx="6604000" cy="3180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BSD Socket API (Linux)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Equivalents</a:t>
                      </a:r>
                      <a:r>
                        <a:rPr lang="de-DE" dirty="0" smtClean="0"/>
                        <a:t> in </a:t>
                      </a:r>
                      <a:r>
                        <a:rPr lang="de-DE" dirty="0" err="1" smtClean="0"/>
                        <a:t>Boost.Asio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socket </a:t>
                      </a:r>
                      <a:r>
                        <a:rPr lang="de-DE" dirty="0" err="1" smtClean="0"/>
                        <a:t>descriptor</a:t>
                      </a:r>
                      <a:r>
                        <a:rPr lang="de-DE" dirty="0" smtClean="0"/>
                        <a:t> – </a:t>
                      </a:r>
                      <a:r>
                        <a:rPr lang="de-DE" dirty="0" err="1" smtClean="0"/>
                        <a:t>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TCP: </a:t>
                      </a:r>
                      <a:r>
                        <a:rPr lang="de-DE" dirty="0" err="1" smtClean="0"/>
                        <a:t>ip</a:t>
                      </a:r>
                      <a:r>
                        <a:rPr lang="de-DE" dirty="0" smtClean="0"/>
                        <a:t>::</a:t>
                      </a:r>
                      <a:r>
                        <a:rPr lang="de-DE" dirty="0" err="1" smtClean="0"/>
                        <a:t>tcp</a:t>
                      </a:r>
                      <a:r>
                        <a:rPr lang="de-DE" dirty="0" smtClean="0"/>
                        <a:t>::socket</a:t>
                      </a:r>
                    </a:p>
                    <a:p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UDP: </a:t>
                      </a:r>
                      <a:r>
                        <a:rPr lang="de-DE" dirty="0" err="1" smtClean="0"/>
                        <a:t>ip</a:t>
                      </a:r>
                      <a:r>
                        <a:rPr lang="de-DE" dirty="0" smtClean="0"/>
                        <a:t>::</a:t>
                      </a:r>
                      <a:r>
                        <a:rPr lang="de-DE" dirty="0" err="1" smtClean="0"/>
                        <a:t>udp</a:t>
                      </a:r>
                      <a:r>
                        <a:rPr lang="de-DE" dirty="0" smtClean="0"/>
                        <a:t>::socket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sockaddr_in</a:t>
                      </a:r>
                      <a:r>
                        <a:rPr lang="de-DE" dirty="0" smtClean="0"/>
                        <a:t>, sockaddr_in6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TCP: </a:t>
                      </a:r>
                      <a:r>
                        <a:rPr lang="de-DE" dirty="0" err="1" smtClean="0"/>
                        <a:t>ip</a:t>
                      </a:r>
                      <a:r>
                        <a:rPr lang="de-DE" dirty="0" smtClean="0"/>
                        <a:t>::</a:t>
                      </a:r>
                      <a:r>
                        <a:rPr lang="de-DE" dirty="0" err="1" smtClean="0"/>
                        <a:t>tcp</a:t>
                      </a:r>
                      <a:r>
                        <a:rPr lang="de-DE" dirty="0" smtClean="0"/>
                        <a:t>::</a:t>
                      </a:r>
                      <a:r>
                        <a:rPr lang="de-DE" dirty="0" err="1" smtClean="0"/>
                        <a:t>endpoint</a:t>
                      </a:r>
                      <a:endParaRPr lang="de-DE" dirty="0" smtClean="0"/>
                    </a:p>
                    <a:p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UDP: </a:t>
                      </a:r>
                      <a:r>
                        <a:rPr lang="de-DE" dirty="0" err="1" smtClean="0"/>
                        <a:t>ip</a:t>
                      </a:r>
                      <a:r>
                        <a:rPr lang="de-DE" dirty="0" smtClean="0"/>
                        <a:t>::</a:t>
                      </a:r>
                      <a:r>
                        <a:rPr lang="de-DE" dirty="0" err="1" smtClean="0"/>
                        <a:t>udp</a:t>
                      </a:r>
                      <a:r>
                        <a:rPr lang="de-DE" dirty="0" smtClean="0"/>
                        <a:t>::</a:t>
                      </a:r>
                      <a:r>
                        <a:rPr lang="de-DE" dirty="0" err="1" smtClean="0"/>
                        <a:t>endpoint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accept</a:t>
                      </a:r>
                      <a:r>
                        <a:rPr lang="de-DE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TCP: </a:t>
                      </a:r>
                      <a:r>
                        <a:rPr lang="en-US" dirty="0" err="1" smtClean="0"/>
                        <a:t>ip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tcp</a:t>
                      </a:r>
                      <a:r>
                        <a:rPr lang="en-US" dirty="0" smtClean="0"/>
                        <a:t>::acceptor::accept()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bind()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For TCP: ip::tcp::socket::bind()</a:t>
                      </a:r>
                    </a:p>
                    <a:p>
                      <a:r>
                        <a:rPr lang="da-DK" dirty="0" smtClean="0"/>
                        <a:t>For UDP: ip::udp::socket::bind()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 err="1"/>
              <a:t>Boost.Asio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Boost.Asio</a:t>
            </a:r>
            <a:r>
              <a:rPr lang="en-US" dirty="0"/>
              <a:t> uses an object as an interface to the operating system: </a:t>
            </a:r>
            <a:r>
              <a:rPr lang="en-US" dirty="0" err="1"/>
              <a:t>io_service</a:t>
            </a:r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dirty="0" err="1"/>
              <a:t>io_service</a:t>
            </a:r>
            <a:r>
              <a:rPr lang="en-US" dirty="0"/>
              <a:t> object is passed to I/O objects like </a:t>
            </a:r>
            <a:r>
              <a:rPr lang="en-US" dirty="0" err="1"/>
              <a:t>tcp</a:t>
            </a:r>
            <a:r>
              <a:rPr lang="en-US" dirty="0"/>
              <a:t>::socket</a:t>
            </a:r>
          </a:p>
          <a:p>
            <a:pPr lvl="0"/>
            <a:r>
              <a:rPr lang="en-US" dirty="0"/>
              <a:t>The I/O objects will forward requests to the </a:t>
            </a:r>
            <a:r>
              <a:rPr lang="en-US" dirty="0" err="1"/>
              <a:t>io_service</a:t>
            </a:r>
            <a:r>
              <a:rPr lang="en-US" dirty="0"/>
              <a:t> object</a:t>
            </a:r>
          </a:p>
          <a:p>
            <a:pPr lvl="1"/>
            <a:r>
              <a:rPr lang="en-US" dirty="0" err="1"/>
              <a:t>io_service</a:t>
            </a:r>
            <a:r>
              <a:rPr lang="en-US" dirty="0"/>
              <a:t> runs the required </a:t>
            </a:r>
            <a:r>
              <a:rPr lang="en-US" dirty="0" err="1"/>
              <a:t>syscalls</a:t>
            </a:r>
            <a:endParaRPr lang="en-US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40080" y="4300560"/>
            <a:ext cx="9147930" cy="186027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boost::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asio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4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boost::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asio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ip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::socket </a:t>
            </a:r>
            <a:r>
              <a:rPr lang="en-US" sz="24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socket(</a:t>
            </a:r>
            <a:r>
              <a:rPr lang="en-US" sz="24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</a:t>
            </a:r>
            <a:r>
              <a:rPr lang="en-US" sz="24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boost::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asio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ip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::resolver resolver(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); </a:t>
            </a:r>
            <a:r>
              <a:rPr lang="en-US" sz="2100" b="0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// </a:t>
            </a:r>
            <a:r>
              <a:rPr lang="en-US" sz="2100" b="0" i="1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gethostbyname</a:t>
            </a:r>
            <a:r>
              <a:rPr lang="en-US" sz="2100" b="0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wrapper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</a:t>
            </a:r>
            <a:r>
              <a:rPr lang="en-US" sz="24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connect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(*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resolver.resolve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({hostname, 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portNum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}));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</a:t>
            </a:r>
            <a:r>
              <a:rPr lang="en-US" sz="24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send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(boost::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asio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::buffer("message"));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 err="1"/>
              <a:t>Boost.Asio</a:t>
            </a:r>
            <a:r>
              <a:rPr lang="en-US" sz="4000" kern="1200" dirty="0"/>
              <a:t>: Asynchronous 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I/O objects implement non-blocking/asynchronous operations</a:t>
            </a:r>
          </a:p>
          <a:p>
            <a:pPr lvl="1"/>
            <a:r>
              <a:rPr lang="en-US" dirty="0"/>
              <a:t>E.g. boost::</a:t>
            </a:r>
            <a:r>
              <a:rPr lang="en-US" dirty="0" err="1"/>
              <a:t>asio</a:t>
            </a:r>
            <a:r>
              <a:rPr lang="en-US" dirty="0"/>
              <a:t>::</a:t>
            </a:r>
            <a:r>
              <a:rPr lang="en-US" dirty="0" err="1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::socket::</a:t>
            </a:r>
            <a:r>
              <a:rPr lang="en-US" dirty="0" err="1"/>
              <a:t>async_connect</a:t>
            </a:r>
            <a:endParaRPr lang="en-US" dirty="0"/>
          </a:p>
          <a:p>
            <a:pPr lvl="0"/>
            <a:r>
              <a:rPr lang="en-US" dirty="0"/>
              <a:t>Completion handler function passed to </a:t>
            </a:r>
            <a:r>
              <a:rPr lang="en-US" dirty="0" err="1"/>
              <a:t>async</a:t>
            </a:r>
            <a:r>
              <a:rPr lang="en-US" dirty="0"/>
              <a:t>_ functions</a:t>
            </a:r>
          </a:p>
          <a:p>
            <a:pPr lvl="0"/>
            <a:r>
              <a:rPr lang="en-US" dirty="0" err="1"/>
              <a:t>io_service.run</a:t>
            </a:r>
            <a:r>
              <a:rPr lang="en-US" dirty="0"/>
              <a:t>() calls the completion handler as soon as results of </a:t>
            </a:r>
            <a:r>
              <a:rPr lang="en-US" dirty="0" err="1"/>
              <a:t>async</a:t>
            </a:r>
            <a:r>
              <a:rPr lang="en-US" dirty="0"/>
              <a:t>_ functions are available</a:t>
            </a:r>
          </a:p>
          <a:p>
            <a:endParaRPr lang="de-DE" dirty="0"/>
          </a:p>
        </p:txBody>
      </p:sp>
      <p:pic>
        <p:nvPicPr>
          <p:cNvPr id="1026" name="Picture 2" descr="\\uni-mainz.de\dfs\profiles\settings\kunzejo\Desktop\iCSC14\pics\networking-libs\eps\boost-asio-async-calls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5" y="4045527"/>
            <a:ext cx="8728365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 err="1"/>
              <a:t>Boost.Asio</a:t>
            </a:r>
            <a:r>
              <a:rPr lang="en-US" sz="4000" kern="1200" dirty="0"/>
              <a:t>: Asynchronous 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Simple TCP connection example</a:t>
            </a:r>
            <a:r>
              <a:rPr lang="en-US" dirty="0" smtClean="0"/>
              <a:t>:</a:t>
            </a:r>
          </a:p>
          <a:p>
            <a:pPr lvl="0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simpler with C++11 using a lambda function:</a:t>
            </a:r>
          </a:p>
          <a:p>
            <a:pPr marL="102585" lvl="0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851633"/>
            <a:ext cx="9297779" cy="25679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void 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MyClass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1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handle_connect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const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boost::system::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error_code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&amp; </a:t>
            </a:r>
            <a:r>
              <a:rPr lang="en-US" sz="2100" b="1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error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 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if (!error) {	 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doSomething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();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socket.async_connect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(socket, *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resolver.resolve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({hostname, 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portNum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}),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dirty="0"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100" dirty="0" smtClean="0">
                <a:latin typeface="Nimbus Sans L" pitchFamily="18"/>
                <a:ea typeface="DejaVu Sans" pitchFamily="2"/>
                <a:cs typeface="DejaVu Sans" pitchFamily="2"/>
              </a:rPr>
              <a:t>   </a:t>
            </a:r>
            <a:r>
              <a:rPr lang="en-US" sz="21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boost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::bind(&amp;</a:t>
            </a: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MyClass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1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handle_connect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this, </a:t>
            </a:r>
            <a:r>
              <a:rPr lang="en-US" sz="2100" b="0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boost::</a:t>
            </a:r>
            <a:r>
              <a:rPr lang="en-US" sz="2100" b="0" i="1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asio</a:t>
            </a:r>
            <a:r>
              <a:rPr lang="en-US" sz="2100" b="0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::placeholders::error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workWhileConnecting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io_service.run</a:t>
            </a:r>
            <a:r>
              <a:rPr lang="en-US" sz="21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(); </a:t>
            </a:r>
            <a:r>
              <a:rPr lang="en-US" sz="2000" b="0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// Runs </a:t>
            </a:r>
            <a:r>
              <a:rPr lang="en-US" sz="2000" b="0" i="1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handle_connect</a:t>
            </a:r>
            <a:r>
              <a:rPr lang="en-US" sz="2000" b="0" i="1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as soon as the connection is established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000079" y="4742156"/>
            <a:ext cx="7513317" cy="186020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socket.async_connect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(*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resolver.resolve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({hostname, 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portNum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}),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[this](boost::system::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error_code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error, 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::resolver::iterator)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	if (!error) { 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doSomething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();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});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workWhileConnecting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io_service.run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Concurrency without threads</a:t>
            </a:r>
            <a:br>
              <a:rPr lang="en-US" sz="4000" kern="1200" dirty="0"/>
            </a:br>
            <a:r>
              <a:rPr lang="en-US" sz="4000" kern="1200" dirty="0"/>
              <a:t>Handling multiple TCP connections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200" y="1790492"/>
            <a:ext cx="9060480" cy="4838908"/>
          </a:xfrm>
        </p:spPr>
        <p:txBody>
          <a:bodyPr/>
          <a:lstStyle/>
          <a:p>
            <a:pPr lvl="0"/>
            <a:r>
              <a:rPr lang="en-US" dirty="0"/>
              <a:t>One </a:t>
            </a:r>
            <a:r>
              <a:rPr lang="en-US" dirty="0" err="1"/>
              <a:t>io_service</a:t>
            </a:r>
            <a:r>
              <a:rPr lang="en-US" dirty="0"/>
              <a:t> can handle several I/O objects and </a:t>
            </a:r>
            <a:r>
              <a:rPr lang="en-US" dirty="0" err="1"/>
              <a:t>async</a:t>
            </a:r>
            <a:r>
              <a:rPr lang="en-US" dirty="0"/>
              <a:t>_ operations</a:t>
            </a:r>
          </a:p>
          <a:p>
            <a:pPr lvl="0"/>
            <a:r>
              <a:rPr lang="en-US" dirty="0" err="1"/>
              <a:t>io_service</a:t>
            </a:r>
            <a:r>
              <a:rPr lang="en-US" dirty="0"/>
              <a:t>::run() will block until all requests have been handled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5800" y="3429000"/>
            <a:ext cx="8935693" cy="30397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sock1.async_read_some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readBuffer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[](boost::system::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error_code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error, 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size_t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if (!error) {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cout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&lt;&lt; "Socket 1 received something" &lt;&lt; 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endl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;}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sock2.async_read_some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readBuffer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[](boost::system::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error_code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error, 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size_t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	if (!error) {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cout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&lt;&lt; "Socket 2 received something" &lt;&lt; 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std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::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endl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;}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});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io_service.run</a:t>
            </a:r>
            <a:r>
              <a:rPr lang="en-US" sz="20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cout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&lt;&lt; “Both sockets received something” &lt;&lt; </a:t>
            </a:r>
            <a:r>
              <a:rPr lang="en-US" sz="20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endl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04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2066</Words>
  <Application>Microsoft Office PowerPoint</Application>
  <PresentationFormat>A4-Papier (210x297 mm)</PresentationFormat>
  <Paragraphs>445</Paragraphs>
  <Slides>41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Default Design</vt:lpstr>
      <vt:lpstr>PowerPoint-Präsentation</vt:lpstr>
      <vt:lpstr>Outline</vt:lpstr>
      <vt:lpstr>TCP in C code</vt:lpstr>
      <vt:lpstr>Outline</vt:lpstr>
      <vt:lpstr>Boost.Asio</vt:lpstr>
      <vt:lpstr>Boost.Asio</vt:lpstr>
      <vt:lpstr>Boost.Asio: Asynchronous operations</vt:lpstr>
      <vt:lpstr>Boost.Asio: Asynchronous operations</vt:lpstr>
      <vt:lpstr>Concurrency without threads Handling multiple TCP connections</vt:lpstr>
      <vt:lpstr>Multithreading</vt:lpstr>
      <vt:lpstr>Server with a Thread Pool</vt:lpstr>
      <vt:lpstr>Outline</vt:lpstr>
      <vt:lpstr>Message passing via TCP</vt:lpstr>
      <vt:lpstr>Message passing via TCP </vt:lpstr>
      <vt:lpstr>Outline</vt:lpstr>
      <vt:lpstr>ØMQ</vt:lpstr>
      <vt:lpstr>ØMQ</vt:lpstr>
      <vt:lpstr>ØMQ – Messaging Patterns</vt:lpstr>
      <vt:lpstr>ØMQ – REQ-REP</vt:lpstr>
      <vt:lpstr>ØMQ – Simple REQ Client</vt:lpstr>
      <vt:lpstr>ØMQ – Simple REP Server</vt:lpstr>
      <vt:lpstr>ØMQ – REQ-REP Notes</vt:lpstr>
      <vt:lpstr>ØMQ – PUB-SUB</vt:lpstr>
      <vt:lpstr>ØMQ – Pipeline</vt:lpstr>
      <vt:lpstr>ØMQ – Pipeline Worker</vt:lpstr>
      <vt:lpstr>ØMQ – N-to-M communication</vt:lpstr>
      <vt:lpstr>ØMQ – Broker</vt:lpstr>
      <vt:lpstr>ØMQ – Broker</vt:lpstr>
      <vt:lpstr>ØMQ – Broker</vt:lpstr>
      <vt:lpstr>ØMQ – IPC</vt:lpstr>
      <vt:lpstr>ØMQ – Multithreading</vt:lpstr>
      <vt:lpstr>ØMQ – Multithreaded Worker</vt:lpstr>
      <vt:lpstr>ØMQ – Multithreaded Worker</vt:lpstr>
      <vt:lpstr>ØMQ – Notes</vt:lpstr>
      <vt:lpstr>Outline</vt:lpstr>
      <vt:lpstr>Apache Thrift</vt:lpstr>
      <vt:lpstr>Apache Thrift</vt:lpstr>
      <vt:lpstr>Thrift – Interface Definition</vt:lpstr>
      <vt:lpstr>Thrift – Compiling Thrift Files</vt:lpstr>
      <vt:lpstr>Thrift – Documentation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Alberto.Pace@cern.ch</dc:creator>
  <cp:lastModifiedBy>Kunze, Jonas</cp:lastModifiedBy>
  <cp:revision>426</cp:revision>
  <dcterms:modified xsi:type="dcterms:W3CDTF">2014-02-02T15:52:02Z</dcterms:modified>
</cp:coreProperties>
</file>