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13" r:id="rId5"/>
    <p:sldMasterId id="2147483726" r:id="rId6"/>
    <p:sldMasterId id="2147483739" r:id="rId7"/>
    <p:sldMasterId id="2147483752" r:id="rId8"/>
    <p:sldMasterId id="2147483765" r:id="rId9"/>
    <p:sldMasterId id="2147483778" r:id="rId10"/>
    <p:sldMasterId id="2147483791" r:id="rId11"/>
    <p:sldMasterId id="214748395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9" r:id="rId19"/>
    <p:sldId id="262" r:id="rId20"/>
    <p:sldId id="263" r:id="rId21"/>
    <p:sldId id="264" r:id="rId22"/>
    <p:sldId id="267" r:id="rId23"/>
    <p:sldId id="265" r:id="rId24"/>
    <p:sldId id="270" r:id="rId25"/>
    <p:sldId id="271" r:id="rId26"/>
    <p:sldId id="272" r:id="rId27"/>
    <p:sldId id="273" r:id="rId28"/>
    <p:sldId id="266" r:id="rId29"/>
    <p:sldId id="275" r:id="rId30"/>
    <p:sldId id="282" r:id="rId31"/>
    <p:sldId id="284" r:id="rId32"/>
    <p:sldId id="268" r:id="rId33"/>
    <p:sldId id="281" r:id="rId34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8156B06-A6E0-4E26-8095-800AFB8802A8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00F3F04-3881-4F21-804A-6624F5F4AF4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49537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300568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8156B06-A6E0-4E26-8095-800AFB8802A8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00F3F04-3881-4F21-804A-6624F5F4AF4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1741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6128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10349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8156B06-A6E0-4E26-8095-800AFB8802A8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00F3F04-3881-4F21-804A-6624F5F4AF4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92135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8156B06-A6E0-4E26-8095-800AFB8802A8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00F3F04-3881-4F21-804A-6624F5F4AF4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52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964797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0236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77082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577328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65883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044181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20691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43489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54261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8207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18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880" cy="4351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pt-BR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endParaRPr lang="pt-BR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endParaRPr lang="pt-BR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endParaRPr lang="pt-BR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880" cy="4351320"/>
          </a:xfrm>
          <a:prstGeom prst="rect">
            <a:avLst/>
          </a:prstGeom>
        </p:spPr>
        <p:txBody>
          <a:bodyPr vert="ver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pt-BR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endParaRPr lang="pt-BR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endParaRPr lang="pt-BR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endParaRPr lang="pt-BR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C78886C-1DEB-4257-A34E-B2382466A931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40300F-12DE-4B86-A11F-9BBE9A06215E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720" cy="5811840"/>
          </a:xfrm>
          <a:prstGeom prst="rect">
            <a:avLst/>
          </a:prstGeom>
        </p:spPr>
        <p:txBody>
          <a:bodyPr vert="vert" anchorCtr="1"/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680" cy="5811840"/>
          </a:xfrm>
          <a:prstGeom prst="rect">
            <a:avLst/>
          </a:prstGeom>
        </p:spPr>
        <p:txBody>
          <a:bodyPr vert="ver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pt-BR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endParaRPr lang="pt-BR" sz="2400" b="0" strike="noStrike" spc="-1"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endParaRPr lang="pt-BR" sz="2000" b="0" strike="noStrike" spc="-1"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endParaRPr lang="pt-BR" sz="1800" b="0" strike="noStrike" spc="-1"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F550EF-B7AE-459D-B489-C97A5B3B70D6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6F015E-4DFC-40AB-9E8F-9B0DAD82BB97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124CDA52-B8BF-4AFB-9F0E-0D16EAFE3CBA}" type="datetime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4EB55A2-379F-4E70-B094-5C4E8A4299D3}" type="slidenum">
              <a:rPr lang="pt-BR" sz="1200" b="0" strike="noStrike" spc="-1" smtClean="0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91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28560" y="1825560"/>
            <a:ext cx="7886880" cy="43513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br/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7D0C840-3CD3-4C04-86DD-4BB75DE30841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9B908-E9A9-49F1-B989-AE663EC45831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880" cy="285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880" cy="1500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D484892-F146-466D-B566-4EE1F5FD4A87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5E232F-A598-4EEC-9A56-54EC828C11C5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628560" y="1825560"/>
            <a:ext cx="3886200" cy="43513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br/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4629240" y="1825560"/>
            <a:ext cx="3886200" cy="43513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br/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7ABE22E-B5E4-4C1E-A2D0-93B356D59CE8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61EDE5E-58B9-41F2-A2EA-8549714AD800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88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8200" cy="8240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630000" y="2505240"/>
            <a:ext cx="3868200" cy="36846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br/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7280" cy="8240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title"/>
          </p:nvPr>
        </p:nvSpPr>
        <p:spPr>
          <a:xfrm>
            <a:off x="4629240" y="2505240"/>
            <a:ext cx="3887280" cy="36846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br/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br/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622307E-1BD4-4687-AE63-8A86C7F0BC29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14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8110BD-AEA7-4B2B-A611-C17D4DAABAFF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CA081C4-FC38-4BA5-8492-C46E4F4A6DE3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83CC9AC-74B4-4FD0-9BA0-4317DDF65649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F43C4CB-4720-42C2-B7FE-D05E19F89805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7DB4B2-3728-4B66-878E-5FB112939C95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9120" cy="160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title"/>
          </p:nvPr>
        </p:nvSpPr>
        <p:spPr>
          <a:xfrm>
            <a:off x="3887280" y="987480"/>
            <a:ext cx="4629240" cy="487368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br/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9120" cy="3811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D328B0E-36D8-47DB-AB01-EEA6795A703D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7F65685-4035-46C2-82E9-2FB03CEDFC37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9120" cy="160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3887280" y="987480"/>
            <a:ext cx="4629240" cy="4873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no ícone para adicionar uma imagem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9120" cy="3811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45FE74E-4636-4609-8CAE-56B54BDC5C7D}" type="datetime">
              <a:rPr lang="pt-BR" sz="1200" b="0" strike="noStrike" spc="-1">
                <a:solidFill>
                  <a:srgbClr val="898989"/>
                </a:solidFill>
                <a:latin typeface="Calibri"/>
              </a:rPr>
              <a:t>03/09/2018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</p:spPr>
        <p:txBody>
          <a:bodyPr anchor="ctr" anchorCtr="1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4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79A317-EB35-478A-BF7A-FE92D99F9FCC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6322320" y="115920"/>
            <a:ext cx="2718720" cy="13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7" name="Imagem 3" descr="Logo Vertical-01.png"/>
          <p:cNvPicPr/>
          <p:nvPr/>
        </p:nvPicPr>
        <p:blipFill>
          <a:blip r:embed="rId3"/>
          <a:stretch/>
        </p:blipFill>
        <p:spPr>
          <a:xfrm>
            <a:off x="1082520" y="1972440"/>
            <a:ext cx="3842280" cy="2716560"/>
          </a:xfrm>
          <a:prstGeom prst="rect">
            <a:avLst/>
          </a:prstGeom>
          <a:ln w="12600">
            <a:noFill/>
          </a:ln>
        </p:spPr>
      </p:pic>
      <p:pic>
        <p:nvPicPr>
          <p:cNvPr id="498" name="Imagem 4" descr="brasao2_vertical_cor.png"/>
          <p:cNvPicPr/>
          <p:nvPr/>
        </p:nvPicPr>
        <p:blipFill>
          <a:blip r:embed="rId4"/>
          <a:stretch/>
        </p:blipFill>
        <p:spPr>
          <a:xfrm>
            <a:off x="5113800" y="2209320"/>
            <a:ext cx="3128760" cy="2074320"/>
          </a:xfrm>
          <a:prstGeom prst="rect">
            <a:avLst/>
          </a:prstGeom>
          <a:ln w="12600">
            <a:noFill/>
          </a:ln>
        </p:spPr>
      </p:pic>
      <p:sp>
        <p:nvSpPr>
          <p:cNvPr id="499" name="TextShape 2"/>
          <p:cNvSpPr txBox="1"/>
          <p:nvPr/>
        </p:nvSpPr>
        <p:spPr>
          <a:xfrm>
            <a:off x="1011600" y="5040000"/>
            <a:ext cx="7772400" cy="1584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just"/>
            <a:r>
              <a:rPr lang="pt-BR" sz="3200" b="0" strike="noStrike" spc="-1" dirty="0">
                <a:latin typeface="Georgia" panose="02040502050405020303" pitchFamily="18" charset="0"/>
              </a:rPr>
              <a:t>Equipe:</a:t>
            </a:r>
          </a:p>
          <a:p>
            <a:pPr algn="just"/>
            <a:r>
              <a:rPr lang="pt-BR" sz="3200" b="0" strike="noStrike" spc="-1" dirty="0">
                <a:latin typeface="Georgia" panose="02040502050405020303" pitchFamily="18" charset="0"/>
              </a:rPr>
              <a:t>Jonas </a:t>
            </a:r>
            <a:r>
              <a:rPr lang="pt-BR" sz="3200" b="0" strike="noStrike" spc="-1" dirty="0" err="1">
                <a:latin typeface="Georgia" panose="02040502050405020303" pitchFamily="18" charset="0"/>
              </a:rPr>
              <a:t>Deyvid</a:t>
            </a:r>
            <a:endParaRPr lang="pt-BR" sz="3200" b="0" strike="noStrike" spc="-1" dirty="0">
              <a:latin typeface="Georgia" panose="02040502050405020303" pitchFamily="18" charset="0"/>
            </a:endParaRPr>
          </a:p>
          <a:p>
            <a:pPr algn="just"/>
            <a:r>
              <a:rPr lang="pt-BR" sz="3200" b="0" strike="noStrike" spc="-1" dirty="0">
                <a:latin typeface="Georgia" panose="02040502050405020303" pitchFamily="18" charset="0"/>
              </a:rPr>
              <a:t>Jonas Lopes</a:t>
            </a:r>
          </a:p>
          <a:p>
            <a:pPr algn="just"/>
            <a:r>
              <a:rPr lang="pt-BR" sz="3200" b="0" strike="noStrike" spc="-1" dirty="0" err="1">
                <a:latin typeface="Georgia" panose="02040502050405020303" pitchFamily="18" charset="0"/>
              </a:rPr>
              <a:t>Maike</a:t>
            </a:r>
            <a:r>
              <a:rPr lang="pt-BR" sz="3200" b="0" strike="noStrike" spc="-1" dirty="0">
                <a:latin typeface="Georgia" panose="02040502050405020303" pitchFamily="18" charset="0"/>
              </a:rPr>
              <a:t> Bezerra</a:t>
            </a:r>
          </a:p>
        </p:txBody>
      </p:sp>
      <p:sp>
        <p:nvSpPr>
          <p:cNvPr id="500" name="TextShape 3"/>
          <p:cNvSpPr txBox="1"/>
          <p:nvPr/>
        </p:nvSpPr>
        <p:spPr>
          <a:xfrm>
            <a:off x="1155600" y="648000"/>
            <a:ext cx="7772400" cy="1253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4800" i="1" strike="noStrike" dirty="0">
                <a:ln w="0">
                  <a:solidFill>
                    <a:schemeClr val="tx1"/>
                  </a:solidFill>
                </a:ln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Arquitetura MVC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1219016" y="1072926"/>
            <a:ext cx="7507440" cy="61455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just"/>
            <a:r>
              <a:rPr lang="pt-BR" sz="2400" b="1" spc="-1" dirty="0">
                <a:latin typeface="Georgia" panose="02040502050405020303" pitchFamily="18" charset="0"/>
              </a:rPr>
              <a:t>Indica-se usar o MVC quando se quer ter as seguintes vantagens:</a:t>
            </a:r>
          </a:p>
          <a:p>
            <a:pPr algn="just">
              <a:spcBef>
                <a:spcPts val="850"/>
              </a:spcBef>
              <a:spcAft>
                <a:spcPts val="850"/>
              </a:spcAft>
            </a:pPr>
            <a:endParaRPr lang="pt-BR" sz="2000" b="0" strike="noStrike" spc="-1" dirty="0">
              <a:latin typeface="Georgia" panose="02040502050405020303" pitchFamily="18" charset="0"/>
            </a:endParaRPr>
          </a:p>
          <a:p>
            <a:pPr marL="216000" indent="-216000" algn="just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latin typeface="Georgia" panose="02040502050405020303" pitchFamily="18" charset="0"/>
                <a:ea typeface="Microsoft YaHei"/>
              </a:rPr>
              <a:t>Facilidade de reaproveitamento de código;</a:t>
            </a:r>
            <a:endParaRPr lang="pt-BR" sz="2000" b="0" strike="noStrike" spc="-1" dirty="0">
              <a:latin typeface="Georgia" panose="02040502050405020303" pitchFamily="18" charset="0"/>
            </a:endParaRPr>
          </a:p>
          <a:p>
            <a:pPr marL="216000" indent="-216000" algn="just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latin typeface="Georgia" panose="02040502050405020303" pitchFamily="18" charset="0"/>
                <a:ea typeface="Microsoft YaHei"/>
              </a:rPr>
              <a:t>Facilidade na manutenção e adição de recursos;</a:t>
            </a:r>
            <a:endParaRPr lang="pt-BR" sz="2000" b="0" strike="noStrike" spc="-1" dirty="0">
              <a:latin typeface="Georgia" panose="02040502050405020303" pitchFamily="18" charset="0"/>
            </a:endParaRPr>
          </a:p>
          <a:p>
            <a:pPr marL="216000" indent="-216000" algn="just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latin typeface="Georgia" panose="02040502050405020303" pitchFamily="18" charset="0"/>
                <a:ea typeface="Microsoft YaHei"/>
              </a:rPr>
              <a:t>Maior integração da equipe e/ou divisão de tarefas;</a:t>
            </a:r>
            <a:endParaRPr lang="pt-BR" sz="2000" b="0" strike="noStrike" spc="-1" dirty="0">
              <a:latin typeface="Georgia" panose="02040502050405020303" pitchFamily="18" charset="0"/>
            </a:endParaRPr>
          </a:p>
          <a:p>
            <a:pPr marL="216000" indent="-216000" algn="just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latin typeface="Georgia" panose="02040502050405020303" pitchFamily="18" charset="0"/>
                <a:ea typeface="Microsoft YaHei"/>
              </a:rPr>
              <a:t>Diversas tecnologias estão adotando essa arquitetura;</a:t>
            </a:r>
            <a:endParaRPr lang="pt-BR" sz="2000" b="0" strike="noStrike" spc="-1" dirty="0">
              <a:latin typeface="Georgia" panose="02040502050405020303" pitchFamily="18" charset="0"/>
            </a:endParaRPr>
          </a:p>
          <a:p>
            <a:pPr marL="216000" indent="-216000" algn="just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latin typeface="Georgia" panose="02040502050405020303" pitchFamily="18" charset="0"/>
                <a:ea typeface="Microsoft YaHei"/>
              </a:rPr>
              <a:t>Facilidade em manter o seu código sempre limpo;</a:t>
            </a:r>
            <a:endParaRPr lang="pt-BR" sz="2000" b="0" strike="noStrike" spc="-1" dirty="0">
              <a:latin typeface="Georgia" panose="02040502050405020303" pitchFamily="18" charset="0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000" b="0" strike="noStrike" spc="-1" dirty="0">
              <a:latin typeface="Georgia" panose="02040502050405020303" pitchFamily="18" charset="0"/>
            </a:endParaRPr>
          </a:p>
        </p:txBody>
      </p:sp>
      <p:sp>
        <p:nvSpPr>
          <p:cNvPr id="518" name="TextShape 2"/>
          <p:cNvSpPr txBox="1"/>
          <p:nvPr/>
        </p:nvSpPr>
        <p:spPr>
          <a:xfrm rot="16200000">
            <a:off x="-1428480" y="1739520"/>
            <a:ext cx="3744720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Utilizando MVC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1A2754-F940-4E61-B358-F1799811B3BD}"/>
              </a:ext>
            </a:extLst>
          </p:cNvPr>
          <p:cNvSpPr txBox="1"/>
          <p:nvPr/>
        </p:nvSpPr>
        <p:spPr>
          <a:xfrm>
            <a:off x="1769327" y="365040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Quando usar?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167730" y="712440"/>
            <a:ext cx="7291440" cy="61455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just"/>
            <a:r>
              <a:rPr lang="pt-BR" sz="2400" b="1" strike="noStrike" spc="-1" dirty="0">
                <a:latin typeface="Georgia" panose="02040502050405020303" pitchFamily="18" charset="0"/>
              </a:rPr>
              <a:t>Não Utiliza-se MVC em:</a:t>
            </a:r>
            <a:endParaRPr lang="pt-BR" sz="2400" b="0" strike="noStrike" spc="-1" dirty="0">
              <a:latin typeface="Georgia" panose="02040502050405020303" pitchFamily="18" charset="0"/>
            </a:endParaRPr>
          </a:p>
          <a:p>
            <a:pPr algn="just"/>
            <a:endParaRPr lang="pt-BR" sz="2400" b="0" strike="noStrike" spc="-1" dirty="0">
              <a:latin typeface="Georgia" panose="02040502050405020303" pitchFamily="18" charset="0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latin typeface="Georgia" panose="02040502050405020303" pitchFamily="18" charset="0"/>
              </a:rPr>
              <a:t>Uma single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page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estática com intuito único de mostrar uma companhia ou um produto. Só é preciso do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html</a:t>
            </a:r>
            <a:r>
              <a:rPr lang="pt-BR" sz="2000" b="0" strike="noStrike" spc="-1" dirty="0">
                <a:latin typeface="Georgia" panose="02040502050405020303" pitchFamily="18" charset="0"/>
              </a:rPr>
              <a:t>,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css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e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javascript</a:t>
            </a:r>
            <a:r>
              <a:rPr lang="pt-BR" sz="2000" b="0" strike="noStrike" spc="-1" dirty="0">
                <a:latin typeface="Georgia" panose="02040502050405020303" pitchFamily="18" charset="0"/>
              </a:rPr>
              <a:t>, e talvez algum framework. Utilizar um MVC nesse caso seria desperdício de recursos</a:t>
            </a:r>
            <a:r>
              <a:rPr lang="pt-BR" sz="3200" b="0" strike="noStrike" spc="-1" dirty="0">
                <a:latin typeface="Georgia" panose="02040502050405020303" pitchFamily="18" charset="0"/>
              </a:rPr>
              <a:t>.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Georgia" panose="02040502050405020303" pitchFamily="18" charset="0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latin typeface="Georgia" panose="02040502050405020303" pitchFamily="18" charset="0"/>
              </a:rPr>
              <a:t>Um sistema desktop para adicionar os votos das refeições feitas pelos comensais no RU, onde a única funcionalidade do sistema seria, adicionar os votos e gerar porcentagens. Neste caso também não seria recomendado o uso do MVC.</a:t>
            </a: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000" b="0" strike="noStrike" spc="-1" dirty="0">
              <a:latin typeface="Georgia" panose="02040502050405020303" pitchFamily="18" charset="0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F612A8EF-D812-4C5A-9B66-E4AB2C012483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 Não Utilizando MVC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6771FC-3203-48D4-AACB-ECFF735C34B6}"/>
              </a:ext>
            </a:extLst>
          </p:cNvPr>
          <p:cNvSpPr txBox="1"/>
          <p:nvPr/>
        </p:nvSpPr>
        <p:spPr>
          <a:xfrm>
            <a:off x="1769327" y="365040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Quando não usar?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Imagem 518"/>
          <p:cNvPicPr/>
          <p:nvPr/>
        </p:nvPicPr>
        <p:blipFill>
          <a:blip r:embed="rId2"/>
          <a:stretch/>
        </p:blipFill>
        <p:spPr>
          <a:xfrm>
            <a:off x="968760" y="1426680"/>
            <a:ext cx="8103600" cy="4766040"/>
          </a:xfrm>
          <a:prstGeom prst="rect">
            <a:avLst/>
          </a:prstGeom>
          <a:ln>
            <a:noFill/>
          </a:ln>
        </p:spPr>
      </p:pic>
      <p:sp>
        <p:nvSpPr>
          <p:cNvPr id="3" name="TextShape 2">
            <a:extLst>
              <a:ext uri="{FF2B5EF4-FFF2-40B4-BE49-F238E27FC236}">
                <a16:creationId xmlns:a16="http://schemas.microsoft.com/office/drawing/2014/main" id="{21736F1F-D5FA-4E6E-BD1E-0EC97644DE61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pc="-1" dirty="0">
                <a:solidFill>
                  <a:srgbClr val="FFFFFF"/>
                </a:solidFill>
                <a:latin typeface="Trebuchet MS"/>
              </a:rPr>
              <a:t>Arquitetura Dropbox</a:t>
            </a:r>
            <a:endParaRPr lang="pt-BR" sz="3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82299CB2-B467-4BE0-A95A-E0916006274A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Exem</a:t>
            </a:r>
            <a:r>
              <a:rPr lang="pt-BR" sz="3000" b="1" spc="-1" dirty="0">
                <a:solidFill>
                  <a:srgbClr val="FFFFFF"/>
                </a:solidFill>
                <a:latin typeface="Trebuchet MS"/>
              </a:rPr>
              <a:t>plos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E5AD44-A908-41F3-A964-7FE54962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3075363"/>
            <a:ext cx="2648556" cy="3362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CE89BF-6AC0-4090-BCFA-E185BADF6FA6}"/>
              </a:ext>
            </a:extLst>
          </p:cNvPr>
          <p:cNvSpPr txBox="1"/>
          <p:nvPr/>
        </p:nvSpPr>
        <p:spPr>
          <a:xfrm>
            <a:off x="1247115" y="6437688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Imagem meramente ilustrativa.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C2703A3-EF71-4FFD-A5E8-930910959E58}"/>
              </a:ext>
            </a:extLst>
          </p:cNvPr>
          <p:cNvSpPr/>
          <p:nvPr/>
        </p:nvSpPr>
        <p:spPr>
          <a:xfrm>
            <a:off x="1069145" y="8273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O controlador é o único no sistema que conhece o responsável pela execução do cálculo, neste caso a camada que contém as regras de negócios.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586800-C537-4B34-83FC-2577EF6531F5}"/>
              </a:ext>
            </a:extLst>
          </p:cNvPr>
          <p:cNvSpPr/>
          <p:nvPr/>
        </p:nvSpPr>
        <p:spPr>
          <a:xfrm>
            <a:off x="3858378" y="3399119"/>
            <a:ext cx="54262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O </a:t>
            </a:r>
            <a:r>
              <a:rPr lang="pt-BR" dirty="0" err="1">
                <a:latin typeface="Georgia" panose="02040502050405020303" pitchFamily="18" charset="0"/>
              </a:rPr>
              <a:t>Model</a:t>
            </a:r>
            <a:r>
              <a:rPr lang="pt-BR" dirty="0">
                <a:latin typeface="Georgia" panose="02040502050405020303" pitchFamily="18" charset="0"/>
              </a:rPr>
              <a:t> realiza a operação matemática e retorna o valor calculado para o </a:t>
            </a:r>
            <a:r>
              <a:rPr lang="pt-BR" dirty="0" err="1">
                <a:latin typeface="Georgia" panose="02040502050405020303" pitchFamily="18" charset="0"/>
              </a:rPr>
              <a:t>Controller</a:t>
            </a:r>
            <a:r>
              <a:rPr lang="pt-BR" dirty="0">
                <a:latin typeface="Georgia" panose="02040502050405020303" pitchFamily="18" charset="0"/>
              </a:rPr>
              <a:t>, que também é o único que possui conhecimento da existência da camada de visualização.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Caso esta operação deva ser registrada em uma base de dados, o </a:t>
            </a:r>
            <a:r>
              <a:rPr lang="pt-BR" dirty="0" err="1">
                <a:latin typeface="Georgia" panose="02040502050405020303" pitchFamily="18" charset="0"/>
              </a:rPr>
              <a:t>Model</a:t>
            </a:r>
            <a:r>
              <a:rPr lang="pt-BR" dirty="0">
                <a:latin typeface="Georgia" panose="02040502050405020303" pitchFamily="18" charset="0"/>
              </a:rPr>
              <a:t> se encarrega também desta tarefa.</a:t>
            </a:r>
            <a:endParaRPr lang="pt-BR" b="0" dirty="0">
              <a:effectLst/>
              <a:latin typeface="Georgia" panose="020405020504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5F7869-73E3-4A8F-A79A-1B72EA1F683B}"/>
              </a:ext>
            </a:extLst>
          </p:cNvPr>
          <p:cNvSpPr txBox="1"/>
          <p:nvPr/>
        </p:nvSpPr>
        <p:spPr>
          <a:xfrm>
            <a:off x="1147690" y="43685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Aplicação Financeira</a:t>
            </a:r>
          </a:p>
        </p:txBody>
      </p:sp>
    </p:spTree>
    <p:extLst>
      <p:ext uri="{BB962C8B-B14F-4D97-AF65-F5344CB8AC3E}">
        <p14:creationId xmlns:p14="http://schemas.microsoft.com/office/powerpoint/2010/main" val="1918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82299CB2-B467-4BE0-A95A-E0916006274A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Exem</a:t>
            </a:r>
            <a:r>
              <a:rPr lang="pt-BR" sz="3000" b="1" spc="-1" dirty="0">
                <a:solidFill>
                  <a:srgbClr val="FFFFFF"/>
                </a:solidFill>
                <a:latin typeface="Trebuchet MS"/>
              </a:rPr>
              <a:t>plos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6146" name="Picture 2" descr="https://lh5.googleusercontent.com/spqdXmMPLNem8KO3uBPSxcTx2NKcmhuNQUOzEPgbYHBdsDD7oG5bFml_36RecTQLKPvT2UOd0CibuxiLngbGPl8u4k_D6TtC-ur-GSAn8e-7UXtjLfaV37a4evf8KxXQxMTUWX8E">
            <a:extLst>
              <a:ext uri="{FF2B5EF4-FFF2-40B4-BE49-F238E27FC236}">
                <a16:creationId xmlns:a16="http://schemas.microsoft.com/office/drawing/2014/main" id="{57839C5B-B49B-4AC8-968A-087F026D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59" y="1378634"/>
            <a:ext cx="7105794" cy="51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732CF18-2B1C-477E-863A-DFCF450A6083}"/>
              </a:ext>
            </a:extLst>
          </p:cNvPr>
          <p:cNvSpPr txBox="1"/>
          <p:nvPr/>
        </p:nvSpPr>
        <p:spPr>
          <a:xfrm>
            <a:off x="1083213" y="296903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3583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82299CB2-B467-4BE0-A95A-E0916006274A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Exem</a:t>
            </a:r>
            <a:r>
              <a:rPr lang="pt-BR" sz="3000" b="1" spc="-1" dirty="0">
                <a:solidFill>
                  <a:srgbClr val="FFFFFF"/>
                </a:solidFill>
                <a:latin typeface="Trebuchet MS"/>
              </a:rPr>
              <a:t>plos</a:t>
            </a:r>
            <a:endParaRPr lang="pt-BR" sz="30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0C5F833-D2A9-4274-BD3F-CA6A96B3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3" y="1336431"/>
            <a:ext cx="8060788" cy="55215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E439DBD-EC88-4D58-AA15-ECEE6A1C4CBA}"/>
              </a:ext>
            </a:extLst>
          </p:cNvPr>
          <p:cNvSpPr txBox="1"/>
          <p:nvPr/>
        </p:nvSpPr>
        <p:spPr>
          <a:xfrm>
            <a:off x="1083213" y="296903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Loja virtual</a:t>
            </a:r>
          </a:p>
        </p:txBody>
      </p:sp>
    </p:spTree>
    <p:extLst>
      <p:ext uri="{BB962C8B-B14F-4D97-AF65-F5344CB8AC3E}">
        <p14:creationId xmlns:p14="http://schemas.microsoft.com/office/powerpoint/2010/main" val="1028443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82299CB2-B467-4BE0-A95A-E0916006274A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Exem</a:t>
            </a:r>
            <a:r>
              <a:rPr lang="pt-BR" sz="3000" b="1" spc="-1" dirty="0">
                <a:solidFill>
                  <a:srgbClr val="FFFFFF"/>
                </a:solidFill>
                <a:latin typeface="Trebuchet MS"/>
              </a:rPr>
              <a:t>plos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439DBD-EC88-4D58-AA15-ECEE6A1C4CBA}"/>
              </a:ext>
            </a:extLst>
          </p:cNvPr>
          <p:cNvSpPr txBox="1"/>
          <p:nvPr/>
        </p:nvSpPr>
        <p:spPr>
          <a:xfrm>
            <a:off x="1083213" y="296903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Loja virtual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D8D65E-65D0-4F32-9A1E-1B7453CB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1336431"/>
            <a:ext cx="8243668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1092406" y="356220"/>
            <a:ext cx="7382880" cy="61455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Diálogo das camadas</a:t>
            </a:r>
          </a:p>
          <a:p>
            <a:endParaRPr lang="pt-BR" sz="3200" b="0" strike="noStrike" spc="-1" dirty="0">
              <a:latin typeface="Arial"/>
            </a:endParaRPr>
          </a:p>
          <a:p>
            <a:pPr algn="just"/>
            <a:r>
              <a:rPr lang="pt-BR" sz="2000" b="0" strike="noStrike" spc="-1" dirty="0" err="1">
                <a:solidFill>
                  <a:srgbClr val="FF0000"/>
                </a:solidFill>
                <a:latin typeface="Arial"/>
              </a:rPr>
              <a:t>View</a:t>
            </a:r>
            <a:r>
              <a:rPr lang="pt-BR" sz="2000" b="0" strike="noStrike" spc="-1" dirty="0">
                <a:latin typeface="Arial"/>
              </a:rPr>
              <a:t>: Fala </a:t>
            </a:r>
            <a:r>
              <a:rPr lang="pt-BR" sz="2000" b="0" strike="noStrike" spc="-1" dirty="0" err="1">
                <a:latin typeface="Arial"/>
              </a:rPr>
              <a:t>Controller</a:t>
            </a:r>
            <a:r>
              <a:rPr lang="pt-BR" sz="2000" b="0" strike="noStrike" spc="-1" dirty="0">
                <a:latin typeface="Arial"/>
              </a:rPr>
              <a:t> ! O usuário acabou de pedir para acessar o Facebook! Pega os dados de login dele ai. </a:t>
            </a:r>
          </a:p>
          <a:p>
            <a:pPr algn="just"/>
            <a:endParaRPr lang="pt-BR" sz="2000" b="0" strike="noStrike" spc="-1" dirty="0">
              <a:latin typeface="Arial"/>
            </a:endParaRPr>
          </a:p>
          <a:p>
            <a:pPr algn="just"/>
            <a:r>
              <a:rPr lang="pt-BR" sz="2000" b="0" strike="noStrike" spc="-1" dirty="0" err="1">
                <a:solidFill>
                  <a:schemeClr val="tx2"/>
                </a:solidFill>
                <a:latin typeface="Arial"/>
              </a:rPr>
              <a:t>Controller</a:t>
            </a:r>
            <a:r>
              <a:rPr lang="pt-BR" sz="2000" b="0" strike="noStrike" spc="-1" dirty="0">
                <a:latin typeface="Arial"/>
              </a:rPr>
              <a:t>: </a:t>
            </a:r>
            <a:r>
              <a:rPr lang="pt-BR" sz="2000" b="0" strike="noStrike" spc="-1" dirty="0" err="1">
                <a:latin typeface="Arial"/>
              </a:rPr>
              <a:t>Blz</a:t>
            </a:r>
            <a:r>
              <a:rPr lang="pt-BR" sz="2000" b="0" strike="noStrike" spc="-1" dirty="0">
                <a:latin typeface="Arial"/>
              </a:rPr>
              <a:t>. Já te mando a resposta. Ai </a:t>
            </a:r>
            <a:r>
              <a:rPr lang="pt-BR" sz="2000" b="0" strike="noStrike" spc="-1" dirty="0" err="1">
                <a:latin typeface="Arial"/>
              </a:rPr>
              <a:t>model</a:t>
            </a:r>
            <a:r>
              <a:rPr lang="pt-BR" sz="2000" b="0" strike="noStrike" spc="-1" dirty="0">
                <a:latin typeface="Arial"/>
              </a:rPr>
              <a:t>, meu parceiro, toma esses dados de login e verifica se ele </a:t>
            </a:r>
            <a:r>
              <a:rPr lang="pt-BR" sz="2000" b="0" strike="noStrike" spc="-1" dirty="0" err="1">
                <a:latin typeface="Arial"/>
              </a:rPr>
              <a:t>loga</a:t>
            </a:r>
            <a:r>
              <a:rPr lang="pt-BR" sz="2000" b="0" strike="noStrike" spc="-1" dirty="0">
                <a:latin typeface="Arial"/>
              </a:rPr>
              <a:t>.</a:t>
            </a:r>
          </a:p>
          <a:p>
            <a:pPr algn="just"/>
            <a:endParaRPr lang="pt-BR" sz="2000" b="0" strike="noStrike" spc="-1" dirty="0">
              <a:latin typeface="Arial"/>
            </a:endParaRPr>
          </a:p>
          <a:p>
            <a:pPr algn="just"/>
            <a:r>
              <a:rPr lang="pt-BR" sz="2000" b="0" strike="noStrike" spc="-1" dirty="0" err="1">
                <a:solidFill>
                  <a:srgbClr val="92D050"/>
                </a:solidFill>
                <a:latin typeface="Arial"/>
              </a:rPr>
              <a:t>Model</a:t>
            </a:r>
            <a:r>
              <a:rPr lang="pt-BR" sz="2000" b="0" strike="noStrike" spc="-1" dirty="0">
                <a:latin typeface="Arial"/>
              </a:rPr>
              <a:t>: Os dados são válidos. Mandando a resposta de login.</a:t>
            </a:r>
          </a:p>
          <a:p>
            <a:pPr algn="just"/>
            <a:endParaRPr lang="pt-BR" sz="2000" b="0" strike="noStrike" spc="-1" dirty="0">
              <a:latin typeface="Arial"/>
            </a:endParaRPr>
          </a:p>
          <a:p>
            <a:pPr algn="just"/>
            <a:r>
              <a:rPr lang="pt-BR" sz="2000" b="0" strike="noStrike" spc="-1" dirty="0" err="1">
                <a:solidFill>
                  <a:schemeClr val="tx2"/>
                </a:solidFill>
                <a:latin typeface="Arial"/>
              </a:rPr>
              <a:t>Controller</a:t>
            </a:r>
            <a:r>
              <a:rPr lang="pt-BR" sz="2000" b="0" strike="noStrike" spc="-1" dirty="0">
                <a:latin typeface="Arial"/>
              </a:rPr>
              <a:t>: </a:t>
            </a:r>
            <a:r>
              <a:rPr lang="pt-BR" sz="2000" b="0" strike="noStrike" spc="-1" dirty="0" err="1">
                <a:latin typeface="Arial"/>
              </a:rPr>
              <a:t>Blz</a:t>
            </a:r>
            <a:r>
              <a:rPr lang="pt-BR" sz="2000" b="0" strike="noStrike" spc="-1" dirty="0">
                <a:latin typeface="Arial"/>
              </a:rPr>
              <a:t>. </a:t>
            </a:r>
            <a:r>
              <a:rPr lang="pt-BR" sz="2000" b="0" strike="noStrike" spc="-1" dirty="0" err="1">
                <a:latin typeface="Arial"/>
              </a:rPr>
              <a:t>View</a:t>
            </a:r>
            <a:r>
              <a:rPr lang="pt-BR" sz="2000" b="0" strike="noStrike" spc="-1" dirty="0">
                <a:latin typeface="Arial"/>
              </a:rPr>
              <a:t>, o usuário informou os dados corretos. Vou mandar pra </a:t>
            </a:r>
            <a:r>
              <a:rPr lang="pt-BR" sz="2000" b="0" strike="noStrike" spc="-1" dirty="0" err="1">
                <a:latin typeface="Arial"/>
              </a:rPr>
              <a:t>vc</a:t>
            </a:r>
            <a:r>
              <a:rPr lang="pt-BR" sz="2000" b="0" strike="noStrike" spc="-1" dirty="0">
                <a:latin typeface="Arial"/>
              </a:rPr>
              <a:t> os dados dele e você carrega a página de perfil. </a:t>
            </a:r>
          </a:p>
          <a:p>
            <a:pPr algn="just"/>
            <a:endParaRPr lang="pt-BR" sz="2000" b="0" strike="noStrike" spc="-1" dirty="0">
              <a:latin typeface="Arial"/>
            </a:endParaRPr>
          </a:p>
          <a:p>
            <a:pPr algn="just"/>
            <a:r>
              <a:rPr lang="pt-BR" sz="2000" b="0" strike="noStrike" spc="-1" dirty="0" err="1">
                <a:solidFill>
                  <a:srgbClr val="FF0000"/>
                </a:solidFill>
                <a:latin typeface="Arial"/>
              </a:rPr>
              <a:t>View</a:t>
            </a:r>
            <a:r>
              <a:rPr lang="pt-BR" sz="2000" b="0" strike="noStrike" spc="-1" dirty="0">
                <a:latin typeface="Arial"/>
              </a:rPr>
              <a:t>: </a:t>
            </a:r>
            <a:r>
              <a:rPr lang="pt-BR" sz="2000" b="0" strike="noStrike" spc="-1" dirty="0" err="1">
                <a:latin typeface="Arial"/>
              </a:rPr>
              <a:t>Vlw</a:t>
            </a:r>
            <a:r>
              <a:rPr lang="pt-BR" sz="2000" b="0" strike="noStrike" spc="-1" dirty="0">
                <a:latin typeface="Arial"/>
              </a:rPr>
              <a:t>. Mostrando ao usuário…</a:t>
            </a:r>
          </a:p>
          <a:p>
            <a:pPr algn="just"/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5E34A157-1C04-4CF4-9690-E614A12DFB3B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pc="-1" dirty="0">
                <a:solidFill>
                  <a:srgbClr val="FFFFFF"/>
                </a:solidFill>
                <a:latin typeface="Trebuchet MS"/>
              </a:rPr>
              <a:t>Interação</a:t>
            </a:r>
            <a:endParaRPr lang="pt-BR" sz="3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1261218" y="534572"/>
            <a:ext cx="7382880" cy="874703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Presentinhos...</a:t>
            </a:r>
          </a:p>
          <a:p>
            <a:endParaRPr lang="pt-BR" sz="3200" b="0" strike="noStrike" spc="-1" dirty="0">
              <a:latin typeface="Arial"/>
            </a:endParaRPr>
          </a:p>
          <a:p>
            <a:pPr algn="just"/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5E34A157-1C04-4CF4-9690-E614A12DFB3B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Interação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81B5AD-D923-42D5-A75C-102EF67EDD34}"/>
              </a:ext>
            </a:extLst>
          </p:cNvPr>
          <p:cNvSpPr/>
          <p:nvPr/>
        </p:nvSpPr>
        <p:spPr>
          <a:xfrm>
            <a:off x="1197347" y="1225689"/>
            <a:ext cx="77794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Georgia" panose="02040502050405020303" pitchFamily="18" charset="0"/>
              </a:rPr>
              <a:t>Na reunião de gestão, ficou definido que uma nova regra de negócio precisaria ser implementada no sistema WEB do IFRS. Após realizar um estudo técnico sobre esta melhoria, o desenvolvedor responsável percebe que será necessário alterar a instrução SQL de um método específico e algumas </a:t>
            </a:r>
            <a:r>
              <a:rPr lang="pt-BR" sz="2000" dirty="0" err="1">
                <a:latin typeface="Georgia" panose="02040502050405020303" pitchFamily="18" charset="0"/>
              </a:rPr>
              <a:t>tags</a:t>
            </a:r>
            <a:r>
              <a:rPr lang="pt-BR" sz="2000" dirty="0">
                <a:latin typeface="Georgia" panose="02040502050405020303" pitchFamily="18" charset="0"/>
              </a:rPr>
              <a:t> HTML de um arquivo. O sistema em questão foi arquitetado respeitando rigorosamente o padrão três camadas MVC (</a:t>
            </a:r>
            <a:r>
              <a:rPr lang="pt-BR" sz="2000" dirty="0" err="1">
                <a:latin typeface="Georgia" panose="02040502050405020303" pitchFamily="18" charset="0"/>
              </a:rPr>
              <a:t>Model-View-Controller</a:t>
            </a:r>
            <a:r>
              <a:rPr lang="pt-BR" sz="2000" dirty="0">
                <a:latin typeface="Georgia" panose="02040502050405020303" pitchFamily="18" charset="0"/>
              </a:rPr>
              <a:t>). Considere um arquivo por camada. A partir deste contexto, marque a alternativa que apresenta CORRETAMENTE os arquivos que este desenvolvedor precisará modificar.</a:t>
            </a:r>
          </a:p>
          <a:p>
            <a:endParaRPr lang="pt-BR" sz="2000" dirty="0">
              <a:latin typeface="Georgia" panose="02040502050405020303" pitchFamily="18" charset="0"/>
            </a:endParaRPr>
          </a:p>
          <a:p>
            <a:r>
              <a:rPr lang="pt-BR" sz="2000" dirty="0">
                <a:latin typeface="Georgia" panose="02040502050405020303" pitchFamily="18" charset="0"/>
              </a:rPr>
              <a:t>a) Um arquivo da camada </a:t>
            </a:r>
            <a:r>
              <a:rPr lang="pt-BR" sz="2000" dirty="0" err="1">
                <a:latin typeface="Georgia" panose="02040502050405020303" pitchFamily="18" charset="0"/>
              </a:rPr>
              <a:t>Model</a:t>
            </a:r>
            <a:r>
              <a:rPr lang="pt-BR" sz="2000" dirty="0">
                <a:latin typeface="Georgia" panose="02040502050405020303" pitchFamily="18" charset="0"/>
              </a:rPr>
              <a:t> e outro arquivo da camada </a:t>
            </a:r>
            <a:r>
              <a:rPr lang="pt-BR" sz="2000" dirty="0" err="1">
                <a:latin typeface="Georgia" panose="02040502050405020303" pitchFamily="18" charset="0"/>
              </a:rPr>
              <a:t>View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  <a:p>
            <a:r>
              <a:rPr lang="pt-BR" sz="2000" dirty="0">
                <a:latin typeface="Georgia" panose="02040502050405020303" pitchFamily="18" charset="0"/>
              </a:rPr>
              <a:t>b) Um arquivo da camada </a:t>
            </a:r>
            <a:r>
              <a:rPr lang="pt-BR" sz="2000" dirty="0" err="1">
                <a:latin typeface="Georgia" panose="02040502050405020303" pitchFamily="18" charset="0"/>
              </a:rPr>
              <a:t>Model</a:t>
            </a:r>
            <a:r>
              <a:rPr lang="pt-BR" sz="2000" dirty="0">
                <a:latin typeface="Georgia" panose="02040502050405020303" pitchFamily="18" charset="0"/>
              </a:rPr>
              <a:t> e outro arquivo da camada </a:t>
            </a: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  <a:p>
            <a:r>
              <a:rPr lang="pt-BR" sz="2000" dirty="0">
                <a:latin typeface="Georgia" panose="02040502050405020303" pitchFamily="18" charset="0"/>
              </a:rPr>
              <a:t>c) Um arquivo da camada </a:t>
            </a:r>
            <a:r>
              <a:rPr lang="pt-BR" sz="2000" dirty="0" err="1">
                <a:latin typeface="Georgia" panose="02040502050405020303" pitchFamily="18" charset="0"/>
              </a:rPr>
              <a:t>Model</a:t>
            </a:r>
            <a:r>
              <a:rPr lang="pt-BR" sz="2000" dirty="0">
                <a:latin typeface="Georgia" panose="02040502050405020303" pitchFamily="18" charset="0"/>
              </a:rPr>
              <a:t>, um arquivo da camada </a:t>
            </a: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 e um arquivo da camada </a:t>
            </a:r>
            <a:r>
              <a:rPr lang="pt-BR" sz="2000" dirty="0" err="1">
                <a:latin typeface="Georgia" panose="02040502050405020303" pitchFamily="18" charset="0"/>
              </a:rPr>
              <a:t>View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  <a:p>
            <a:r>
              <a:rPr lang="pt-BR" sz="2000" dirty="0">
                <a:latin typeface="Georgia" panose="02040502050405020303" pitchFamily="18" charset="0"/>
              </a:rPr>
              <a:t>d) Dois arquivos da camada </a:t>
            </a: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  <a:p>
            <a:r>
              <a:rPr lang="pt-BR" sz="2000" dirty="0">
                <a:latin typeface="Georgia" panose="02040502050405020303" pitchFamily="18" charset="0"/>
              </a:rPr>
              <a:t>e) Dois arquivos da camada </a:t>
            </a:r>
            <a:r>
              <a:rPr lang="pt-BR" sz="2000" dirty="0" err="1">
                <a:latin typeface="Georgia" panose="02040502050405020303" pitchFamily="18" charset="0"/>
              </a:rPr>
              <a:t>Model</a:t>
            </a:r>
            <a:r>
              <a:rPr lang="pt-BR" sz="20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2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880560" y="0"/>
            <a:ext cx="7382880" cy="874703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pt-BR" sz="3600" i="1" dirty="0" err="1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Dinamica</a:t>
            </a:r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App </a:t>
            </a:r>
            <a:r>
              <a:rPr lang="pt-BR" sz="3600" i="1" dirty="0" err="1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animalSongs</a:t>
            </a:r>
            <a:endParaRPr lang="pt-BR" sz="3200" b="0" strike="noStrike" spc="-1" dirty="0">
              <a:latin typeface="Arial"/>
            </a:endParaRPr>
          </a:p>
          <a:p>
            <a:pPr algn="just"/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5E34A157-1C04-4CF4-9690-E614A12DFB3B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Interação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81B5AD-D923-42D5-A75C-102EF67EDD34}"/>
              </a:ext>
            </a:extLst>
          </p:cNvPr>
          <p:cNvSpPr/>
          <p:nvPr/>
        </p:nvSpPr>
        <p:spPr>
          <a:xfrm>
            <a:off x="1042602" y="1718058"/>
            <a:ext cx="77794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eorgia" panose="02040502050405020303" pitchFamily="18" charset="0"/>
              </a:rPr>
              <a:t>O grupo escolhe voluntários para representar os papéis de </a:t>
            </a:r>
            <a:r>
              <a:rPr lang="pt-BR" sz="2000" dirty="0" err="1">
                <a:latin typeface="Georgia" panose="02040502050405020303" pitchFamily="18" charset="0"/>
              </a:rPr>
              <a:t>model</a:t>
            </a:r>
            <a:r>
              <a:rPr lang="pt-BR" sz="2000" dirty="0">
                <a:latin typeface="Georgia" panose="02040502050405020303" pitchFamily="18" charset="0"/>
              </a:rPr>
              <a:t>(três ou mais), </a:t>
            </a:r>
            <a:r>
              <a:rPr lang="pt-BR" sz="2000" dirty="0" err="1">
                <a:latin typeface="Georgia" panose="02040502050405020303" pitchFamily="18" charset="0"/>
              </a:rPr>
              <a:t>view</a:t>
            </a:r>
            <a:r>
              <a:rPr lang="pt-BR" sz="2000" dirty="0">
                <a:latin typeface="Georgia" panose="02040502050405020303" pitchFamily="18" charset="0"/>
              </a:rPr>
              <a:t>(dois ou mais) e </a:t>
            </a: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(um);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eorgia" panose="02040502050405020303" pitchFamily="18" charset="0"/>
              </a:rPr>
              <a:t>Os </a:t>
            </a:r>
            <a:r>
              <a:rPr lang="pt-BR" sz="2000" dirty="0" err="1">
                <a:latin typeface="Georgia" panose="02040502050405020303" pitchFamily="18" charset="0"/>
              </a:rPr>
              <a:t>models</a:t>
            </a:r>
            <a:r>
              <a:rPr lang="pt-BR" sz="2000" dirty="0">
                <a:latin typeface="Georgia" panose="02040502050405020303" pitchFamily="18" charset="0"/>
              </a:rPr>
              <a:t> sabem executar serviços específicos de suas atribuições;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eorgia" panose="02040502050405020303" pitchFamily="18" charset="0"/>
              </a:rPr>
              <a:t>O </a:t>
            </a: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 recebe as interações da </a:t>
            </a:r>
            <a:r>
              <a:rPr lang="pt-BR" sz="2000" dirty="0" err="1">
                <a:latin typeface="Georgia" panose="02040502050405020303" pitchFamily="18" charset="0"/>
              </a:rPr>
              <a:t>view</a:t>
            </a:r>
            <a:r>
              <a:rPr lang="pt-BR" sz="2000" dirty="0">
                <a:latin typeface="Georgia" panose="02040502050405020303" pitchFamily="18" charset="0"/>
              </a:rPr>
              <a:t> e mandam para os </a:t>
            </a:r>
            <a:r>
              <a:rPr lang="pt-BR" sz="2000" dirty="0" err="1">
                <a:latin typeface="Georgia" panose="02040502050405020303" pitchFamily="18" charset="0"/>
              </a:rPr>
              <a:t>models</a:t>
            </a:r>
            <a:r>
              <a:rPr lang="pt-BR" sz="2000" dirty="0">
                <a:latin typeface="Georgia" panose="02040502050405020303" pitchFamily="18" charset="0"/>
              </a:rPr>
              <a:t> requisitados;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eorgia" panose="02040502050405020303" pitchFamily="18" charset="0"/>
              </a:rPr>
              <a:t>Os </a:t>
            </a:r>
            <a:r>
              <a:rPr lang="pt-BR" sz="2000" dirty="0" err="1">
                <a:latin typeface="Georgia" panose="02040502050405020303" pitchFamily="18" charset="0"/>
              </a:rPr>
              <a:t>models</a:t>
            </a:r>
            <a:r>
              <a:rPr lang="pt-BR" sz="2000" dirty="0">
                <a:latin typeface="Georgia" panose="02040502050405020303" pitchFamily="18" charset="0"/>
              </a:rPr>
              <a:t> executam o serviço requisitado e retornam pro </a:t>
            </a: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, se necessário;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eorgia" panose="02040502050405020303" pitchFamily="18" charset="0"/>
              </a:rPr>
              <a:t>O </a:t>
            </a: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 repassa o retorno (se houver) ou uma confirmação pra </a:t>
            </a:r>
            <a:r>
              <a:rPr lang="pt-BR" sz="2000" dirty="0" err="1">
                <a:latin typeface="Georgia" panose="02040502050405020303" pitchFamily="18" charset="0"/>
              </a:rPr>
              <a:t>view</a:t>
            </a:r>
            <a:r>
              <a:rPr lang="pt-BR" sz="2000" dirty="0">
                <a:latin typeface="Georgia" panose="02040502050405020303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eorgia" panose="02040502050405020303" pitchFamily="18" charset="0"/>
              </a:rPr>
              <a:t>A </a:t>
            </a:r>
            <a:r>
              <a:rPr lang="pt-BR" sz="2000" dirty="0" err="1">
                <a:latin typeface="Georgia" panose="02040502050405020303" pitchFamily="18" charset="0"/>
              </a:rPr>
              <a:t>view</a:t>
            </a:r>
            <a:r>
              <a:rPr lang="pt-BR" sz="2000" dirty="0">
                <a:latin typeface="Georgia" panose="02040502050405020303" pitchFamily="18" charset="0"/>
              </a:rPr>
              <a:t> informa para o usuário alguma confirmação caso necessário ou interage com base no retorno do </a:t>
            </a: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;</a:t>
            </a:r>
          </a:p>
          <a:p>
            <a:br>
              <a:rPr lang="pt-BR" sz="2000" dirty="0">
                <a:latin typeface="Georgia" panose="02040502050405020303" pitchFamily="18" charset="0"/>
              </a:rPr>
            </a:br>
            <a:endParaRPr lang="pt-B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 rot="16200000">
            <a:off x="-493200" y="942120"/>
            <a:ext cx="1881360" cy="5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latin typeface="Trebuchet MS"/>
              </a:rPr>
              <a:t>História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628560" y="365040"/>
            <a:ext cx="7886880" cy="61455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just"/>
            <a:r>
              <a:rPr lang="pt-BR" sz="3200" b="0" strike="noStrike" spc="-1">
                <a:latin typeface="Arial"/>
              </a:rPr>
              <a:t>	</a:t>
            </a:r>
          </a:p>
        </p:txBody>
      </p:sp>
      <p:sp>
        <p:nvSpPr>
          <p:cNvPr id="503" name="TextShape 3"/>
          <p:cNvSpPr txBox="1"/>
          <p:nvPr/>
        </p:nvSpPr>
        <p:spPr>
          <a:xfrm>
            <a:off x="1211651" y="1233360"/>
            <a:ext cx="7344000" cy="61455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just"/>
            <a:r>
              <a:rPr lang="pt-BR" sz="3200" b="0" strike="noStrike" spc="-1" dirty="0">
                <a:latin typeface="Georgia" panose="02040502050405020303" pitchFamily="18" charset="0"/>
              </a:rPr>
              <a:t>	</a:t>
            </a:r>
          </a:p>
          <a:p>
            <a:pPr algn="just"/>
            <a:endParaRPr lang="pt-BR" sz="3200" b="0" strike="noStrike" spc="-1" dirty="0">
              <a:latin typeface="Georgia" panose="02040502050405020303" pitchFamily="18" charset="0"/>
            </a:endParaRP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O Engenheiro Civil Christopher Alexander, </a:t>
            </a: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criou base para o que se consideram os</a:t>
            </a: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primeiros padrões de projeto em meados </a:t>
            </a: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da década de 70. </a:t>
            </a:r>
          </a:p>
          <a:p>
            <a:pPr algn="just"/>
            <a:endParaRPr lang="pt-BR" sz="2000" spc="-1" dirty="0">
              <a:latin typeface="Georgia" panose="02040502050405020303" pitchFamily="18" charset="0"/>
            </a:endParaRP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A partir de seu trabalho, profissionais da área de </a:t>
            </a: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desenvolvimento de software utilizaram tais conceitos para iniciar as primeiras documentações de padrões de projetos, tornando-as acessíveis para toda a área de desenvolvimento.</a:t>
            </a: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504" name="Imagem 503"/>
          <p:cNvPicPr/>
          <p:nvPr/>
        </p:nvPicPr>
        <p:blipFill>
          <a:blip r:embed="rId2"/>
          <a:stretch/>
        </p:blipFill>
        <p:spPr>
          <a:xfrm>
            <a:off x="6417360" y="1233360"/>
            <a:ext cx="2438640" cy="243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6384A9A-60BA-4795-82A6-E94DDF76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0" y="278460"/>
            <a:ext cx="5505450" cy="20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880560" y="0"/>
            <a:ext cx="7382880" cy="874703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pt-BR" sz="3600" i="1" dirty="0" err="1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Dinamica</a:t>
            </a:r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App </a:t>
            </a:r>
            <a:r>
              <a:rPr lang="pt-BR" sz="3600" i="1" dirty="0" err="1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animalSongs</a:t>
            </a:r>
            <a:endParaRPr lang="pt-BR" sz="3200" b="0" strike="noStrike" spc="-1" dirty="0">
              <a:latin typeface="Arial"/>
            </a:endParaRPr>
          </a:p>
          <a:p>
            <a:pPr algn="just"/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5E34A157-1C04-4CF4-9690-E614A12DFB3B}"/>
              </a:ext>
            </a:extLst>
          </p:cNvPr>
          <p:cNvSpPr txBox="1"/>
          <p:nvPr/>
        </p:nvSpPr>
        <p:spPr>
          <a:xfrm rot="16200000">
            <a:off x="-2093767" y="2404807"/>
            <a:ext cx="5075294" cy="55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Interação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E81B5AD-D923-42D5-A75C-102EF67EDD34}"/>
              </a:ext>
            </a:extLst>
          </p:cNvPr>
          <p:cNvSpPr/>
          <p:nvPr/>
        </p:nvSpPr>
        <p:spPr>
          <a:xfrm>
            <a:off x="880560" y="748094"/>
            <a:ext cx="777943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Georgia" panose="02040502050405020303" pitchFamily="18" charset="0"/>
              </a:rPr>
              <a:t>Papéis da dinâmica:</a:t>
            </a:r>
            <a:br>
              <a:rPr lang="pt-BR" sz="2000" dirty="0"/>
            </a:br>
            <a:r>
              <a:rPr lang="pt-BR" sz="2000" dirty="0" err="1">
                <a:latin typeface="Georgia" panose="02040502050405020303" pitchFamily="18" charset="0"/>
              </a:rPr>
              <a:t>Models</a:t>
            </a:r>
            <a:r>
              <a:rPr lang="pt-BR" sz="2000" dirty="0">
                <a:latin typeface="Georgia" panose="02040502050405020303" pitchFamily="18" charset="0"/>
              </a:rPr>
              <a:t>:</a:t>
            </a:r>
          </a:p>
          <a:p>
            <a:r>
              <a:rPr lang="pt-BR" sz="2000" dirty="0" err="1">
                <a:latin typeface="Georgia" panose="02040502050405020303" pitchFamily="18" charset="0"/>
              </a:rPr>
              <a:t>GatoService</a:t>
            </a:r>
            <a:r>
              <a:rPr lang="pt-BR" sz="2000" dirty="0">
                <a:latin typeface="Georgia" panose="02040502050405020303" pitchFamily="18" charset="0"/>
              </a:rPr>
              <a:t> (sabe seu nome, e executa a função miar());</a:t>
            </a:r>
          </a:p>
          <a:p>
            <a:r>
              <a:rPr lang="pt-BR" sz="2000" dirty="0" err="1">
                <a:latin typeface="Georgia" panose="02040502050405020303" pitchFamily="18" charset="0"/>
              </a:rPr>
              <a:t>CachorroService</a:t>
            </a:r>
            <a:r>
              <a:rPr lang="pt-BR" sz="2000" dirty="0">
                <a:latin typeface="Georgia" panose="02040502050405020303" pitchFamily="18" charset="0"/>
              </a:rPr>
              <a:t>(sabe seu nome, e executa a função latir());</a:t>
            </a:r>
          </a:p>
          <a:p>
            <a:r>
              <a:rPr lang="pt-BR" sz="2000" dirty="0" err="1">
                <a:latin typeface="Georgia" panose="02040502050405020303" pitchFamily="18" charset="0"/>
              </a:rPr>
              <a:t>BoiService</a:t>
            </a:r>
            <a:r>
              <a:rPr lang="pt-BR" sz="2000" dirty="0">
                <a:latin typeface="Georgia" panose="02040502050405020303" pitchFamily="18" charset="0"/>
              </a:rPr>
              <a:t>(sabe seu nome, executa a função mugir() e </a:t>
            </a:r>
            <a:r>
              <a:rPr lang="pt-BR" sz="2000" dirty="0" err="1">
                <a:latin typeface="Georgia" panose="02040502050405020303" pitchFamily="18" charset="0"/>
              </a:rPr>
              <a:t>darCoice</a:t>
            </a:r>
            <a:r>
              <a:rPr lang="pt-BR" sz="2000" dirty="0">
                <a:latin typeface="Georgia" panose="02040502050405020303" pitchFamily="18" charset="0"/>
              </a:rPr>
              <a:t>());</a:t>
            </a:r>
          </a:p>
          <a:p>
            <a:br>
              <a:rPr lang="pt-BR" sz="2000" dirty="0">
                <a:latin typeface="Georgia" panose="02040502050405020303" pitchFamily="18" charset="0"/>
              </a:rPr>
            </a:br>
            <a:r>
              <a:rPr lang="pt-BR" sz="2000" dirty="0" err="1">
                <a:latin typeface="Georgia" panose="02040502050405020303" pitchFamily="18" charset="0"/>
              </a:rPr>
              <a:t>Controller</a:t>
            </a:r>
            <a:r>
              <a:rPr lang="pt-BR" sz="2000" dirty="0">
                <a:latin typeface="Georgia" panose="02040502050405020303" pitchFamily="18" charset="0"/>
              </a:rPr>
              <a:t>:</a:t>
            </a:r>
          </a:p>
          <a:p>
            <a:r>
              <a:rPr lang="pt-BR" sz="2000" dirty="0" err="1">
                <a:latin typeface="Georgia" panose="02040502050405020303" pitchFamily="18" charset="0"/>
              </a:rPr>
              <a:t>ControllerAnimals</a:t>
            </a:r>
            <a:r>
              <a:rPr lang="pt-BR" sz="2000" dirty="0">
                <a:latin typeface="Georgia" panose="02040502050405020303" pitchFamily="18" charset="0"/>
              </a:rPr>
              <a:t> (apenas controla o fluxo de dados e verifica os dados das entradas, para poupar o estresse dos </a:t>
            </a:r>
            <a:r>
              <a:rPr lang="pt-BR" sz="2000" dirty="0" err="1">
                <a:latin typeface="Georgia" panose="02040502050405020303" pitchFamily="18" charset="0"/>
              </a:rPr>
              <a:t>services</a:t>
            </a:r>
            <a:r>
              <a:rPr lang="pt-BR" sz="2000" dirty="0">
                <a:latin typeface="Georgia" panose="02040502050405020303" pitchFamily="18" charset="0"/>
              </a:rPr>
              <a:t>)</a:t>
            </a:r>
          </a:p>
          <a:p>
            <a:br>
              <a:rPr lang="pt-BR" sz="2000" dirty="0">
                <a:latin typeface="Georgia" panose="02040502050405020303" pitchFamily="18" charset="0"/>
              </a:rPr>
            </a:br>
            <a:r>
              <a:rPr lang="pt-BR" sz="2000" dirty="0" err="1">
                <a:latin typeface="Georgia" panose="02040502050405020303" pitchFamily="18" charset="0"/>
              </a:rPr>
              <a:t>Views</a:t>
            </a:r>
            <a:r>
              <a:rPr lang="pt-BR" sz="2000" dirty="0">
                <a:latin typeface="Georgia" panose="02040502050405020303" pitchFamily="18" charset="0"/>
              </a:rPr>
              <a:t>:</a:t>
            </a:r>
          </a:p>
          <a:p>
            <a:r>
              <a:rPr lang="pt-BR" sz="2000" dirty="0" err="1">
                <a:latin typeface="Georgia" panose="02040502050405020303" pitchFamily="18" charset="0"/>
              </a:rPr>
              <a:t>ViewAntiga</a:t>
            </a:r>
            <a:r>
              <a:rPr lang="pt-BR" sz="2000" dirty="0">
                <a:latin typeface="Georgia" panose="02040502050405020303" pitchFamily="18" charset="0"/>
              </a:rPr>
              <a:t> (mostra por escrito no quadro os retornos das funções. Ex.: escreve no quadro “Miau”, se o </a:t>
            </a:r>
            <a:r>
              <a:rPr lang="pt-BR" sz="2000" dirty="0" err="1">
                <a:latin typeface="Georgia" panose="02040502050405020303" pitchFamily="18" charset="0"/>
              </a:rPr>
              <a:t>service</a:t>
            </a:r>
            <a:r>
              <a:rPr lang="pt-BR" sz="2000" dirty="0">
                <a:latin typeface="Georgia" panose="02040502050405020303" pitchFamily="18" charset="0"/>
              </a:rPr>
              <a:t> for </a:t>
            </a:r>
            <a:r>
              <a:rPr lang="pt-BR" sz="2000" dirty="0" err="1">
                <a:latin typeface="Georgia" panose="02040502050405020303" pitchFamily="18" charset="0"/>
              </a:rPr>
              <a:t>gatoService</a:t>
            </a:r>
            <a:r>
              <a:rPr lang="pt-BR" sz="2000" dirty="0">
                <a:latin typeface="Georgia" panose="02040502050405020303" pitchFamily="18" charset="0"/>
              </a:rPr>
              <a:t>)</a:t>
            </a:r>
          </a:p>
          <a:p>
            <a:br>
              <a:rPr lang="pt-BR" sz="2000" dirty="0">
                <a:latin typeface="Georgia" panose="02040502050405020303" pitchFamily="18" charset="0"/>
              </a:rPr>
            </a:br>
            <a:r>
              <a:rPr lang="pt-BR" sz="2000" dirty="0" err="1">
                <a:latin typeface="Georgia" panose="02040502050405020303" pitchFamily="18" charset="0"/>
              </a:rPr>
              <a:t>ViewNova</a:t>
            </a:r>
            <a:r>
              <a:rPr lang="pt-BR" sz="2000" dirty="0">
                <a:latin typeface="Georgia" panose="02040502050405020303" pitchFamily="18" charset="0"/>
              </a:rPr>
              <a:t> (reproduz o “som” do retorno dos </a:t>
            </a:r>
            <a:r>
              <a:rPr lang="pt-BR" sz="2000" dirty="0" err="1">
                <a:latin typeface="Georgia" panose="02040502050405020303" pitchFamily="18" charset="0"/>
              </a:rPr>
              <a:t>services</a:t>
            </a:r>
            <a:r>
              <a:rPr lang="pt-BR" sz="2000" dirty="0">
                <a:latin typeface="Georgia" panose="02040502050405020303" pitchFamily="18" charset="0"/>
              </a:rPr>
              <a:t> Ex.: O voluntário realmente late ao receber retorno da função latir() do </a:t>
            </a:r>
            <a:r>
              <a:rPr lang="pt-BR" sz="2000" dirty="0" err="1">
                <a:latin typeface="Georgia" panose="02040502050405020303" pitchFamily="18" charset="0"/>
              </a:rPr>
              <a:t>service</a:t>
            </a:r>
            <a:r>
              <a:rPr lang="pt-BR" sz="2000" dirty="0">
                <a:latin typeface="Georgia" panose="02040502050405020303" pitchFamily="18" charset="0"/>
              </a:rPr>
              <a:t> cachorro)</a:t>
            </a:r>
          </a:p>
          <a:p>
            <a:br>
              <a:rPr lang="pt-BR" sz="2000" dirty="0">
                <a:latin typeface="Georgia" panose="02040502050405020303" pitchFamily="18" charset="0"/>
              </a:rPr>
            </a:br>
            <a:r>
              <a:rPr lang="pt-BR" sz="2000" dirty="0">
                <a:latin typeface="Georgia" panose="02040502050405020303" pitchFamily="18" charset="0"/>
              </a:rPr>
              <a:t>As entradas são feitas em papel pela equipe, e as mensagens entre os objetos são em papel também.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6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Imagem 521"/>
          <p:cNvPicPr/>
          <p:nvPr/>
        </p:nvPicPr>
        <p:blipFill>
          <a:blip r:embed="rId2"/>
          <a:stretch/>
        </p:blipFill>
        <p:spPr>
          <a:xfrm>
            <a:off x="1792190" y="1491175"/>
            <a:ext cx="5086912" cy="48744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73D3B406-DACD-480B-90D6-F83F02D61B53}"/>
              </a:ext>
            </a:extLst>
          </p:cNvPr>
          <p:cNvSpPr txBox="1"/>
          <p:nvPr/>
        </p:nvSpPr>
        <p:spPr>
          <a:xfrm>
            <a:off x="1280700" y="492369"/>
            <a:ext cx="7382880" cy="1280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Depois de hoje você não</a:t>
            </a:r>
          </a:p>
          <a:p>
            <a:r>
              <a:rPr lang="pt-BR" sz="36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vai mais...</a:t>
            </a:r>
          </a:p>
          <a:p>
            <a:endParaRPr lang="pt-BR" sz="3200" b="0" strike="noStrike" spc="-1" dirty="0">
              <a:latin typeface="Arial"/>
            </a:endParaRPr>
          </a:p>
          <a:p>
            <a:pPr algn="just"/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FAAFEDC3-FF47-4EFD-A223-963C378F5D1F}"/>
              </a:ext>
            </a:extLst>
          </p:cNvPr>
          <p:cNvSpPr txBox="1"/>
          <p:nvPr/>
        </p:nvSpPr>
        <p:spPr>
          <a:xfrm>
            <a:off x="974389" y="2405575"/>
            <a:ext cx="8169611" cy="2816041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r>
              <a:rPr lang="pt-BR" sz="6000" i="1" dirty="0" err="1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Thanks</a:t>
            </a:r>
            <a:r>
              <a:rPr lang="pt-BR" sz="6000" i="1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 for </a:t>
            </a:r>
            <a:r>
              <a:rPr lang="pt-BR" sz="6000" i="1" dirty="0" err="1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interacting</a:t>
            </a:r>
            <a:r>
              <a:rPr lang="pt-BR" sz="6000" i="1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!</a:t>
            </a:r>
            <a:endParaRPr lang="pt-BR" sz="5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algn="just"/>
            <a:endParaRPr lang="pt-BR" sz="40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1037161" y="712703"/>
            <a:ext cx="7435440" cy="3453614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just"/>
            <a:endParaRPr lang="pt-BR" sz="3200" b="0" strike="noStrike" spc="-1" dirty="0">
              <a:latin typeface="Georgia" panose="02040502050405020303" pitchFamily="18" charset="0"/>
            </a:endParaRPr>
          </a:p>
          <a:p>
            <a:pPr algn="just"/>
            <a:endParaRPr lang="pt-BR" sz="3200" b="0" strike="noStrike" spc="-1" dirty="0">
              <a:latin typeface="Georgia" panose="0204050205040502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O padrão arquitetural MVC foi inventado </a:t>
            </a:r>
          </a:p>
          <a:p>
            <a:pPr algn="just"/>
            <a:r>
              <a:rPr lang="pt-BR" sz="2000" spc="-1" dirty="0">
                <a:latin typeface="Georgia" panose="02040502050405020303" pitchFamily="18" charset="0"/>
              </a:rPr>
              <a:t>      </a:t>
            </a:r>
            <a:r>
              <a:rPr lang="pt-BR" sz="2000" b="0" strike="noStrike" spc="-1" dirty="0">
                <a:latin typeface="Georgia" panose="02040502050405020303" pitchFamily="18" charset="0"/>
              </a:rPr>
              <a:t>por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Trygve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Reenskaug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enquanto ele era </a:t>
            </a:r>
          </a:p>
          <a:p>
            <a:pPr algn="just"/>
            <a:r>
              <a:rPr lang="pt-BR" sz="2000" spc="-1" dirty="0">
                <a:latin typeface="Georgia" panose="02040502050405020303" pitchFamily="18" charset="0"/>
              </a:rPr>
              <a:t>      </a:t>
            </a:r>
            <a:r>
              <a:rPr lang="pt-BR" sz="2000" b="0" strike="noStrike" spc="-1" dirty="0">
                <a:latin typeface="Georgia" panose="02040502050405020303" pitchFamily="18" charset="0"/>
              </a:rPr>
              <a:t>um cientista visitante no grupo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Smalltalk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</a:t>
            </a: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      no famoso Centro de Pesquisas da </a:t>
            </a:r>
          </a:p>
          <a:p>
            <a:pPr algn="just"/>
            <a:r>
              <a:rPr lang="pt-BR" sz="2000" spc="-1" dirty="0">
                <a:latin typeface="Georgia" panose="02040502050405020303" pitchFamily="18" charset="0"/>
              </a:rPr>
              <a:t>     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Xerox em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Palo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Alto.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Ele escreveu seu primeiro artigo no MVC em 1978.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Ele originalmente o chamou de padrão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Thing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Model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View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Editor</a:t>
            </a:r>
          </a:p>
          <a:p>
            <a:pPr algn="just"/>
            <a:r>
              <a:rPr lang="pt-BR" sz="2000" b="0" strike="noStrike" spc="-1" dirty="0">
                <a:latin typeface="Georgia" panose="02040502050405020303" pitchFamily="18" charset="0"/>
              </a:rPr>
              <a:t> 	</a:t>
            </a:r>
          </a:p>
          <a:p>
            <a:pPr algn="just"/>
            <a:endParaRPr lang="pt-BR" sz="2000" b="0" strike="noStrike" spc="-1" dirty="0">
              <a:latin typeface="Georgia" panose="02040502050405020303" pitchFamily="18" charset="0"/>
            </a:endParaRPr>
          </a:p>
          <a:p>
            <a:pPr algn="just"/>
            <a:endParaRPr lang="pt-BR" sz="2000" b="0" strike="noStrike" spc="-1" dirty="0">
              <a:latin typeface="Georgia" panose="02040502050405020303" pitchFamily="18" charset="0"/>
            </a:endParaRPr>
          </a:p>
          <a:p>
            <a:pPr algn="just"/>
            <a:endParaRPr lang="pt-BR" sz="2000" b="0" strike="noStrike" spc="-1" dirty="0">
              <a:latin typeface="Georgia" panose="02040502050405020303" pitchFamily="18" charset="0"/>
            </a:endParaRPr>
          </a:p>
        </p:txBody>
      </p:sp>
      <p:pic>
        <p:nvPicPr>
          <p:cNvPr id="506" name="Imagem 505"/>
          <p:cNvPicPr/>
          <p:nvPr/>
        </p:nvPicPr>
        <p:blipFill>
          <a:blip r:embed="rId2"/>
          <a:stretch/>
        </p:blipFill>
        <p:spPr>
          <a:xfrm>
            <a:off x="6682153" y="3613112"/>
            <a:ext cx="2313764" cy="2532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7" name="TextShape 2"/>
          <p:cNvSpPr txBox="1"/>
          <p:nvPr/>
        </p:nvSpPr>
        <p:spPr>
          <a:xfrm rot="16200000">
            <a:off x="-492840" y="942120"/>
            <a:ext cx="1881360" cy="5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latin typeface="Trebuchet MS"/>
              </a:rPr>
              <a:t>História</a:t>
            </a:r>
            <a:endParaRPr lang="pt-BR" sz="3000" b="0" strike="noStrike" spc="-1">
              <a:latin typeface="Arial"/>
            </a:endParaRPr>
          </a:p>
        </p:txBody>
      </p:sp>
      <p:pic>
        <p:nvPicPr>
          <p:cNvPr id="1026" name="Picture 2" descr="https://lh4.googleusercontent.com/XIOHbtsyuz_yu7U7_ZllZn5O1f6xEu-iHSoUL08fiV07UfFovtdMI9lICHcyJI9rZmFprX2KtOAmYM8Gk-ZHOS5NzueYbBo1MaNvFBPcGgNQJb0wZs9_2hiNjWg7cCdJmYP3xckx">
            <a:extLst>
              <a:ext uri="{FF2B5EF4-FFF2-40B4-BE49-F238E27FC236}">
                <a16:creationId xmlns:a16="http://schemas.microsoft.com/office/drawing/2014/main" id="{6918F87A-0745-4FD3-8BF4-1E3B4D94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05" y="3613112"/>
            <a:ext cx="4159163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1108135" y="2927186"/>
            <a:ext cx="7435440" cy="4511881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algn="just"/>
            <a:r>
              <a:rPr lang="pt-BR" sz="2000" spc="-1" dirty="0">
                <a:latin typeface="Georgia" panose="02040502050405020303" pitchFamily="18" charset="0"/>
              </a:rPr>
              <a:t>MODELOS - Modelos representam conhecimento. Um modelo poderia ser um único objeto (um tanto desinteressante), ou poderia ser alguma estrutura de objetos.</a:t>
            </a:r>
          </a:p>
          <a:p>
            <a:pPr algn="just"/>
            <a:endParaRPr lang="pt-BR" sz="2000" spc="-1" dirty="0">
              <a:latin typeface="Georgia" panose="02040502050405020303" pitchFamily="18" charset="0"/>
            </a:endParaRPr>
          </a:p>
          <a:p>
            <a:pPr algn="just"/>
            <a:r>
              <a:rPr lang="pt-BR" sz="2000" spc="-1" dirty="0">
                <a:latin typeface="Georgia" panose="02040502050405020303" pitchFamily="18" charset="0"/>
              </a:rPr>
              <a:t>O modelo (</a:t>
            </a:r>
            <a:r>
              <a:rPr lang="pt-BR" sz="2000" spc="-1" dirty="0" err="1">
                <a:latin typeface="Georgia" panose="02040502050405020303" pitchFamily="18" charset="0"/>
              </a:rPr>
              <a:t>Model</a:t>
            </a:r>
            <a:r>
              <a:rPr lang="pt-BR" sz="2000" spc="-1" dirty="0">
                <a:latin typeface="Georgia" panose="02040502050405020303" pitchFamily="18" charset="0"/>
              </a:rPr>
              <a:t>) é utilizado para manipular informações de forma mais detalhada, usado para realizar consultas, cálculos e todas as regras de negócio do nosso site ou sistema. </a:t>
            </a:r>
          </a:p>
          <a:p>
            <a:pPr algn="just"/>
            <a:endParaRPr lang="pt-BR" sz="2000" b="0" strike="noStrike" spc="-1" dirty="0">
              <a:latin typeface="Arial"/>
            </a:endParaRPr>
          </a:p>
        </p:txBody>
      </p:sp>
      <p:sp>
        <p:nvSpPr>
          <p:cNvPr id="509" name="TextShape 2"/>
          <p:cNvSpPr txBox="1"/>
          <p:nvPr/>
        </p:nvSpPr>
        <p:spPr>
          <a:xfrm rot="16200000">
            <a:off x="-1812600" y="2291040"/>
            <a:ext cx="4511880" cy="5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latin typeface="Trebuchet MS"/>
              </a:rPr>
              <a:t>Visão de Reenskaug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E794F3-2805-4918-B74A-64D248ABAEB4}"/>
              </a:ext>
            </a:extLst>
          </p:cNvPr>
          <p:cNvSpPr txBox="1"/>
          <p:nvPr/>
        </p:nvSpPr>
        <p:spPr>
          <a:xfrm>
            <a:off x="1913207" y="312120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i="1" dirty="0" err="1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Models</a:t>
            </a:r>
            <a:endParaRPr lang="pt-BR" sz="4800" i="1" dirty="0">
              <a:ln w="0">
                <a:solidFill>
                  <a:schemeClr val="tx1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FF63D8-AFEF-42BB-937C-0A2A1D6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9"/>
          <a:stretch/>
        </p:blipFill>
        <p:spPr>
          <a:xfrm>
            <a:off x="2030267" y="1270049"/>
            <a:ext cx="5524083" cy="225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984040" y="799771"/>
            <a:ext cx="7435440" cy="379553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Uma visão é uma representação (visual) de seu modelo.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Age então, como um filtro de apresentação.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É responsável por tudo que o usuário final visualiza, toda a interface, informação, não importando sua fonte de origem.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Pode ter mecanismos que impeçam o usuário de cometer erros, todavia, não podem conter regras de negócio.</a:t>
            </a:r>
          </a:p>
          <a:p>
            <a:pPr algn="just"/>
            <a:endParaRPr lang="pt-BR" sz="2000" b="0" strike="noStrike" spc="-1" dirty="0">
              <a:latin typeface="Georgia" panose="02040502050405020303" pitchFamily="18" charset="0"/>
            </a:endParaRPr>
          </a:p>
        </p:txBody>
      </p:sp>
      <p:sp>
        <p:nvSpPr>
          <p:cNvPr id="511" name="TextShape 2"/>
          <p:cNvSpPr txBox="1"/>
          <p:nvPr/>
        </p:nvSpPr>
        <p:spPr>
          <a:xfrm rot="16200000">
            <a:off x="-1812240" y="2291400"/>
            <a:ext cx="4511880" cy="5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latin typeface="Trebuchet MS"/>
              </a:rPr>
              <a:t>Visão de Reenskaug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28D00E-5089-4394-A275-7A01060ABFA8}"/>
              </a:ext>
            </a:extLst>
          </p:cNvPr>
          <p:cNvSpPr txBox="1"/>
          <p:nvPr/>
        </p:nvSpPr>
        <p:spPr>
          <a:xfrm>
            <a:off x="1913207" y="312120"/>
            <a:ext cx="1574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i="1" dirty="0" err="1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View</a:t>
            </a:r>
            <a:endParaRPr lang="pt-BR" sz="4800" i="1" dirty="0">
              <a:ln w="0">
                <a:solidFill>
                  <a:schemeClr val="tx1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AD39ABC-DCB3-4178-B671-AEEFF7A1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71" y="3967088"/>
            <a:ext cx="2952750" cy="287684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11434A-6C36-460D-9013-EE72F999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0" y="4251959"/>
            <a:ext cx="4791340" cy="230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4E5D114-ADE9-492C-B09E-18D0EF379674}"/>
              </a:ext>
            </a:extLst>
          </p:cNvPr>
          <p:cNvCxnSpPr>
            <a:cxnSpLocks/>
          </p:cNvCxnSpPr>
          <p:nvPr/>
        </p:nvCxnSpPr>
        <p:spPr>
          <a:xfrm flipH="1" flipV="1">
            <a:off x="3487677" y="5459364"/>
            <a:ext cx="872196" cy="235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1080000" y="-141397"/>
            <a:ext cx="7435440" cy="61455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Um controlador é o link entre um usuário e o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Ele fornece ao usuário informações, organizando visualizações relevantes para se apresentar em locais apropriados na tela.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O controlador recebe essa saída do usuário, converte-a nas mensagens apropriadas e passa essas mensagens para uma ou mais das visualizações.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Georgia" panose="02040502050405020303" pitchFamily="18" charset="0"/>
              </a:rPr>
              <a:t>Em resumo, é o </a:t>
            </a:r>
            <a:r>
              <a:rPr lang="pt-BR" sz="2000" b="0" strike="noStrike" spc="-1" dirty="0" err="1">
                <a:latin typeface="Georgia" panose="02040502050405020303" pitchFamily="18" charset="0"/>
              </a:rPr>
              <a:t>controller</a:t>
            </a:r>
            <a:r>
              <a:rPr lang="pt-BR" sz="2000" b="0" strike="noStrike" spc="-1" dirty="0">
                <a:latin typeface="Georgia" panose="02040502050405020303" pitchFamily="18" charset="0"/>
              </a:rPr>
              <a:t> que executa uma regra de negócio (modelo) e repassa a informação para a visualização (visão).</a:t>
            </a:r>
          </a:p>
          <a:p>
            <a:pPr algn="just"/>
            <a:endParaRPr lang="pt-BR" sz="2000" b="0" strike="noStrike" spc="-1" dirty="0">
              <a:latin typeface="Georgia" panose="02040502050405020303" pitchFamily="18" charset="0"/>
            </a:endParaRPr>
          </a:p>
        </p:txBody>
      </p:sp>
      <p:sp>
        <p:nvSpPr>
          <p:cNvPr id="513" name="TextShape 2"/>
          <p:cNvSpPr txBox="1"/>
          <p:nvPr/>
        </p:nvSpPr>
        <p:spPr>
          <a:xfrm rot="16200000">
            <a:off x="-1812240" y="2291400"/>
            <a:ext cx="4511880" cy="5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Visão de </a:t>
            </a:r>
            <a:r>
              <a:rPr lang="pt-BR" sz="3000" b="1" strike="noStrike" spc="-1" dirty="0" err="1">
                <a:solidFill>
                  <a:srgbClr val="FFFFFF"/>
                </a:solidFill>
                <a:latin typeface="Trebuchet MS"/>
              </a:rPr>
              <a:t>Reenskaug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F53217-33E3-4090-BF90-31C0441E4565}"/>
              </a:ext>
            </a:extLst>
          </p:cNvPr>
          <p:cNvSpPr txBox="1"/>
          <p:nvPr/>
        </p:nvSpPr>
        <p:spPr>
          <a:xfrm>
            <a:off x="1769327" y="365040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i="1" dirty="0" err="1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Controller</a:t>
            </a:r>
            <a:endParaRPr lang="pt-BR" sz="4800" i="1" dirty="0">
              <a:ln w="0">
                <a:solidFill>
                  <a:schemeClr val="tx1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 descr="Resultado de imagem para controller mvc">
            <a:extLst>
              <a:ext uri="{FF2B5EF4-FFF2-40B4-BE49-F238E27FC236}">
                <a16:creationId xmlns:a16="http://schemas.microsoft.com/office/drawing/2014/main" id="{6300339D-3390-4E8D-9182-9F700C247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356" y="4100512"/>
            <a:ext cx="2900363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5399CDB-BB11-4C73-8916-211D89CF1C79}"/>
              </a:ext>
            </a:extLst>
          </p:cNvPr>
          <p:cNvCxnSpPr/>
          <p:nvPr/>
        </p:nvCxnSpPr>
        <p:spPr>
          <a:xfrm flipV="1">
            <a:off x="7132319" y="5303520"/>
            <a:ext cx="504000" cy="54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4E65D96-7282-49AE-A17E-28B052E02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" b="97403" l="0" r="99057">
                        <a14:foregroundMark x1="57547" y1="36039" x2="57547" y2="36039"/>
                        <a14:foregroundMark x1="51258" y1="24675" x2="51258" y2="24675"/>
                        <a14:foregroundMark x1="43396" y1="21429" x2="51572" y2="27922"/>
                        <a14:foregroundMark x1="44340" y1="31494" x2="56918" y2="31169"/>
                        <a14:foregroundMark x1="40881" y1="27922" x2="48742" y2="22403"/>
                        <a14:foregroundMark x1="54403" y1="23052" x2="55975" y2="30519"/>
                        <a14:foregroundMark x1="78616" y1="63961" x2="78931" y2="83766"/>
                        <a14:foregroundMark x1="74528" y1="64286" x2="75786" y2="86364"/>
                        <a14:foregroundMark x1="85220" y1="66558" x2="82704" y2="86364"/>
                        <a14:foregroundMark x1="73899" y1="81494" x2="73899" y2="81494"/>
                        <a14:foregroundMark x1="6918" y1="57468" x2="30189" y2="57468"/>
                        <a14:foregroundMark x1="24214" y1="51623" x2="18553" y2="88961"/>
                        <a14:foregroundMark x1="5346" y1="72403" x2="36792" y2="65909"/>
                        <a14:foregroundMark x1="4717" y1="62662" x2="32075" y2="81494"/>
                        <a14:foregroundMark x1="35849" y1="67532" x2="7547" y2="80844"/>
                        <a14:foregroundMark x1="23899" y1="89935" x2="37107" y2="73377"/>
                        <a14:foregroundMark x1="27358" y1="75649" x2="27358" y2="75649"/>
                        <a14:foregroundMark x1="14465" y1="74675" x2="14465" y2="74675"/>
                        <a14:foregroundMark x1="11321" y1="74026" x2="11321" y2="74026"/>
                        <a14:foregroundMark x1="40881" y1="33766" x2="48742" y2="21429"/>
                        <a14:foregroundMark x1="82704" y1="65260" x2="82704" y2="65260"/>
                        <a14:foregroundMark x1="73585" y1="67532" x2="69182" y2="84740"/>
                        <a14:foregroundMark x1="75786" y1="24675" x2="87421" y2="40909"/>
                        <a14:foregroundMark x1="77673" y1="24026" x2="77673" y2="32143"/>
                        <a14:foregroundMark x1="85535" y1="46753" x2="85535" y2="39286"/>
                        <a14:foregroundMark x1="75472" y1="17208" x2="87736" y2="23052"/>
                        <a14:foregroundMark x1="24843" y1="16558" x2="19497" y2="18831"/>
                        <a14:foregroundMark x1="26101" y1="27273" x2="18553" y2="29545"/>
                        <a14:foregroundMark x1="15094" y1="46104" x2="16352" y2="376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7681" y="4147227"/>
            <a:ext cx="3028950" cy="262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AFB3C291-1B20-41EF-9468-F9EA0982444F}"/>
              </a:ext>
            </a:extLst>
          </p:cNvPr>
          <p:cNvSpPr txBox="1"/>
          <p:nvPr/>
        </p:nvSpPr>
        <p:spPr>
          <a:xfrm rot="16200000">
            <a:off x="-1812240" y="2291400"/>
            <a:ext cx="4511880" cy="5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FFFFFF"/>
                </a:solidFill>
                <a:latin typeface="Trebuchet MS"/>
              </a:rPr>
              <a:t>Justificativa</a:t>
            </a:r>
            <a:endParaRPr lang="pt-BR" sz="30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6442E3-F8A0-423C-B182-CABC844304E8}"/>
              </a:ext>
            </a:extLst>
          </p:cNvPr>
          <p:cNvSpPr txBox="1"/>
          <p:nvPr/>
        </p:nvSpPr>
        <p:spPr>
          <a:xfrm>
            <a:off x="1769327" y="365040"/>
            <a:ext cx="398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i="1" dirty="0">
                <a:ln w="0"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anose="02040502050405020303" pitchFamily="18" charset="0"/>
              </a:rPr>
              <a:t>Porque MVC?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B6CD69-473D-440C-82F0-3B9627667CF9}"/>
              </a:ext>
            </a:extLst>
          </p:cNvPr>
          <p:cNvSpPr/>
          <p:nvPr/>
        </p:nvSpPr>
        <p:spPr>
          <a:xfrm>
            <a:off x="4047229" y="2026106"/>
            <a:ext cx="5096771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Georgia" panose="02040502050405020303" pitchFamily="18" charset="0"/>
              </a:rPr>
              <a:t>Com o aumento da complexidade das aplicações desenvolvidas, sempre visando a programação orientada a objeto, torna-se relevante a separação entre os dados e a apresentação das aplicações.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Georgia" panose="02040502050405020303" pitchFamily="18" charset="0"/>
              </a:rPr>
              <a:t>Esse padrão resolve este problema através da separação das tarefas de acesso aos dados e lógica de negócio, lógica de apresentação e de interação com o utilizador, introduzindo um componente entre os dois: o controlador.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sp>
        <p:nvSpPr>
          <p:cNvPr id="6" name="AutoShape 2" descr="Resultado de imagem para duvida.png">
            <a:extLst>
              <a:ext uri="{FF2B5EF4-FFF2-40B4-BE49-F238E27FC236}">
                <a16:creationId xmlns:a16="http://schemas.microsoft.com/office/drawing/2014/main" id="{CEA21975-2C9A-49ED-B9D8-DF66DF4FB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865" y="4584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6" name="Picture 4" descr="Resultado de imagem para duvida.png">
            <a:extLst>
              <a:ext uri="{FF2B5EF4-FFF2-40B4-BE49-F238E27FC236}">
                <a16:creationId xmlns:a16="http://schemas.microsoft.com/office/drawing/2014/main" id="{D8A8E2D6-65B8-4432-B335-409497C6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75" l="9717" r="100000">
                        <a14:foregroundMark x1="94332" y1="25083" x2="94332" y2="25083"/>
                        <a14:foregroundMark x1="65992" y1="8581" x2="65992" y2="8581"/>
                        <a14:foregroundMark x1="82186" y1="3630" x2="82186" y2="3630"/>
                        <a14:foregroundMark x1="76518" y1="9241" x2="76518" y2="9241"/>
                        <a14:foregroundMark x1="67409" y1="20132" x2="67409" y2="20132"/>
                        <a14:foregroundMark x1="78543" y1="51320" x2="78543" y2="51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9" y="1477141"/>
            <a:ext cx="3713871" cy="45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533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2376000" y="1368000"/>
            <a:ext cx="4248000" cy="460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515" name="Imagem 514"/>
          <p:cNvPicPr/>
          <p:nvPr/>
        </p:nvPicPr>
        <p:blipFill>
          <a:blip r:embed="rId2"/>
          <a:stretch/>
        </p:blipFill>
        <p:spPr>
          <a:xfrm>
            <a:off x="1368000" y="1341720"/>
            <a:ext cx="7128000" cy="5168880"/>
          </a:xfrm>
          <a:prstGeom prst="round2DiagRect">
            <a:avLst>
              <a:gd name="adj1" fmla="val 6325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FPmtifdbTyLJONLJXWcsigd69Rzd8Kj1rIc4l8lhfdTDNqWkIkbDlWATDl4BG7t78BCDwi9TvysQHEpONoG51htiltcNLtII0N8wWnysyVPv-UkkvuizqvH6xsrCNsmzQSlvE7tF">
            <a:extLst>
              <a:ext uri="{FF2B5EF4-FFF2-40B4-BE49-F238E27FC236}">
                <a16:creationId xmlns:a16="http://schemas.microsoft.com/office/drawing/2014/main" id="{F89FECD2-2BDC-40B9-AEFE-65F6A2F5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r="8603" b="6943"/>
          <a:stretch/>
        </p:blipFill>
        <p:spPr bwMode="auto">
          <a:xfrm>
            <a:off x="998806" y="767423"/>
            <a:ext cx="7343335" cy="395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mvc.png">
            <a:extLst>
              <a:ext uri="{FF2B5EF4-FFF2-40B4-BE49-F238E27FC236}">
                <a16:creationId xmlns:a16="http://schemas.microsoft.com/office/drawing/2014/main" id="{F433EE7A-02AF-4582-BB2F-99110FBA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808">
            <a:off x="5810250" y="4527965"/>
            <a:ext cx="33337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985</Words>
  <Application>Microsoft Office PowerPoint</Application>
  <PresentationFormat>Apresentação na tela (4:3)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12</vt:i4>
      </vt:variant>
      <vt:variant>
        <vt:lpstr>Títulos de slides</vt:lpstr>
      </vt:variant>
      <vt:variant>
        <vt:i4>22</vt:i4>
      </vt:variant>
    </vt:vector>
  </HeadingPairs>
  <TitlesOfParts>
    <vt:vector size="45" baseType="lpstr">
      <vt:lpstr>Microsoft YaHei</vt:lpstr>
      <vt:lpstr>Arial</vt:lpstr>
      <vt:lpstr>Calibri</vt:lpstr>
      <vt:lpstr>Calibri Light</vt:lpstr>
      <vt:lpstr>DejaVu Sans</vt:lpstr>
      <vt:lpstr>Georgia</vt:lpstr>
      <vt:lpstr>Symbol</vt:lpstr>
      <vt:lpstr>Times New Roman</vt:lpstr>
      <vt:lpstr>Trebuchet MS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Gotícula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JONASLOPES</cp:lastModifiedBy>
  <cp:revision>43</cp:revision>
  <dcterms:created xsi:type="dcterms:W3CDTF">2016-05-12T13:56:53Z</dcterms:created>
  <dcterms:modified xsi:type="dcterms:W3CDTF">2018-09-03T14:34:23Z</dcterms:modified>
  <dc:language>pt-BR</dc:language>
</cp:coreProperties>
</file>