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354" r:id="rId4"/>
    <p:sldId id="356" r:id="rId5"/>
    <p:sldId id="357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D217D-A92F-4E0F-BC49-DDA454B6A035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844E4-9EB8-4D56-A51A-53EABA4A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37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27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70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12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BE236-0700-4EAB-93F1-EBD955C4E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88A7D0-38DC-4FDD-8002-59480F3C2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F5E1CB-385E-44E5-BAD7-1B676CB8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4716-FD2E-4D82-8BE3-D0A7CABEE286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3E4F24-B4B8-4A49-91E2-39EA281F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C9864F-DF25-4438-B88F-B1A62CA5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B740-7A4A-4AFD-80B9-CB5FCAB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79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7A866-E310-4EA3-BEC4-CA80996A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9932BD-7B2F-4FA3-9A40-B7388B000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26BDC-C137-4092-9482-853CADAF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4716-FD2E-4D82-8BE3-D0A7CABEE286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669935-68EB-486C-99DD-E8CC7764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312BFB-3A85-483B-A871-38E36E27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B740-7A4A-4AFD-80B9-CB5FCAB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14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2EC5BD-C103-466C-B485-5120BDF86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C7355C-D9FD-4BE0-BDED-18823698C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DD3CBF-5C70-4977-BBE2-080EB8E7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4716-FD2E-4D82-8BE3-D0A7CABEE286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3004B3-4BEB-4F72-9026-6CFBC035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B60C74-EEB1-4599-AFE3-ADEB98F6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B740-7A4A-4AFD-80B9-CB5FCAB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071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23200" y="-543800"/>
            <a:ext cx="7945600" cy="79456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668281" y="234498"/>
            <a:ext cx="3268468" cy="3268468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570225" y="3336844"/>
            <a:ext cx="3099600" cy="30996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948800" y="2655800"/>
            <a:ext cx="6294400" cy="15464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1972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E7E4-22B8-4563-90A9-82C2F2EE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487"/>
            <a:ext cx="10515600" cy="3970476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D668-2187-49D6-94E7-BD02742A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18D9E8F6-4D81-4B3A-BC45-BBA4A1C9BD0F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5D45-ED52-47C3-9243-A1D3EB52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AC4EA-A078-49A4-87BA-F66FC7D1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E505F7C3-4860-4DB0-A451-57EE24F2F70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CA7D016-7F3E-42AE-8E88-2831840D063A}"/>
              </a:ext>
            </a:extLst>
          </p:cNvPr>
          <p:cNvSpPr/>
          <p:nvPr userDrawn="1"/>
        </p:nvSpPr>
        <p:spPr>
          <a:xfrm>
            <a:off x="45125" y="-241"/>
            <a:ext cx="12146875" cy="1796838"/>
          </a:xfrm>
          <a:custGeom>
            <a:avLst/>
            <a:gdLst>
              <a:gd name="connsiteX0" fmla="*/ 0 w 12146874"/>
              <a:gd name="connsiteY0" fmla="*/ 0 h 1796838"/>
              <a:gd name="connsiteX1" fmla="*/ 12146874 w 12146874"/>
              <a:gd name="connsiteY1" fmla="*/ 0 h 1796838"/>
              <a:gd name="connsiteX2" fmla="*/ 12146874 w 12146874"/>
              <a:gd name="connsiteY2" fmla="*/ 1649741 h 1796838"/>
              <a:gd name="connsiteX3" fmla="*/ 11831094 w 12146874"/>
              <a:gd name="connsiteY3" fmla="*/ 1685569 h 1796838"/>
              <a:gd name="connsiteX4" fmla="*/ 9339861 w 12146874"/>
              <a:gd name="connsiteY4" fmla="*/ 1796838 h 1796838"/>
              <a:gd name="connsiteX5" fmla="*/ 387845 w 12146874"/>
              <a:gd name="connsiteY5" fmla="*/ 170064 h 17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6874" h="1796838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27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38FA49-F54C-46BB-8304-6FA01A5FB09B}"/>
              </a:ext>
            </a:extLst>
          </p:cNvPr>
          <p:cNvSpPr/>
          <p:nvPr userDrawn="1"/>
        </p:nvSpPr>
        <p:spPr>
          <a:xfrm>
            <a:off x="4" y="60425"/>
            <a:ext cx="4395933" cy="1439984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3A9CD-3B45-484B-BD1B-18EDBCB5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60"/>
            <a:ext cx="11353800" cy="1325563"/>
          </a:xfrm>
        </p:spPr>
        <p:txBody>
          <a:bodyPr rIns="365760" anchor="ctr"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0333142-6414-40B5-BB7E-DF934194E3E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47997" y="1018600"/>
            <a:ext cx="9144000" cy="714499"/>
          </a:xfrm>
        </p:spPr>
        <p:txBody>
          <a:bodyPr rIns="365760"/>
          <a:lstStyle>
            <a:lvl1pPr marL="0" indent="0" algn="r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2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2123200" y="-543800"/>
            <a:ext cx="7945600" cy="7945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" name="Google Shape;23;p3"/>
          <p:cNvGrpSpPr/>
          <p:nvPr/>
        </p:nvGrpSpPr>
        <p:grpSpPr>
          <a:xfrm>
            <a:off x="8570225" y="3336844"/>
            <a:ext cx="3099600" cy="30996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3426400" y="2982400"/>
            <a:ext cx="5339200" cy="1275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3426400" y="4251601"/>
            <a:ext cx="533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1019767" y="585833"/>
            <a:ext cx="2566000" cy="25660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2930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2C126-F9D6-4B97-958E-B86EE66A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A988C9-AF68-4891-995F-F2C31D616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9A703-5B90-4466-9085-03687453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4716-FD2E-4D82-8BE3-D0A7CABEE286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D28970-C62C-4889-A6FF-DB4CA362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327BF3-A7DE-45DF-A267-1C934D98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B740-7A4A-4AFD-80B9-CB5FCAB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42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D86B4-8BB3-454C-922C-FAD07BF1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FA29C8-A9AC-40C5-97DB-02565C2B5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DD2A77-5688-4422-B5A2-3F15B54E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4716-FD2E-4D82-8BE3-D0A7CABEE286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91CD87-7AB7-4675-A0C0-B9B19986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AB1279-2451-4078-8956-032CAA73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B740-7A4A-4AFD-80B9-CB5FCAB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28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E8E1A-44D4-4BBE-8C21-FB38D58A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B0E7CB-2D5E-46F5-AC6D-BBCC5953C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5EC67C-2424-46EB-9305-BB0871AFD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C6206A-71BD-4C97-B975-A11D2E03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4716-FD2E-4D82-8BE3-D0A7CABEE286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25E011-9262-4447-8AF0-A6EE58B3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7E1075-B580-4CB7-9C17-97F5E8CD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B740-7A4A-4AFD-80B9-CB5FCAB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55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23FC8-C948-4FF2-B4ED-F71B52CB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69E85B-300D-40C3-8A77-A478D52FD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014B48-0C11-451E-AEB1-89599EC86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C87778-A565-4393-92C3-D1EF0BFB1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B7C96C-86F8-4367-B8AC-AE720F9FA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7165B7-8119-4BA0-B2C4-59ADBCD2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4716-FD2E-4D82-8BE3-D0A7CABEE286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8A44E5-9D23-4EAC-9833-111246DB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AE7849-3108-4240-82A0-981B2A58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B740-7A4A-4AFD-80B9-CB5FCAB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06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3CFA2-5E4A-4A1D-8A9A-36F52DCC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0C158E-686F-455F-B389-CA98C5B1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4716-FD2E-4D82-8BE3-D0A7CABEE286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B09075-A73E-4A9B-B7F9-C0CAFC91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DAAD52-52D9-4D29-982E-EC359C9A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B740-7A4A-4AFD-80B9-CB5FCAB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75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741AF4-6ACB-45F0-A3DC-6E5DF605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4716-FD2E-4D82-8BE3-D0A7CABEE286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F1D97A-9D06-4660-B020-C63A3E06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EDB3B2-A74D-4041-B733-E65D1398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B740-7A4A-4AFD-80B9-CB5FCAB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0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0CC98-2A65-44FE-8EC9-7ACFDB48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786286-F8A3-4FCC-9334-4E6472E5D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1FCA4A-4124-4A03-99A2-6EEF9B9D9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9D68E4-F3E0-47E6-9394-C0A147DE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4716-FD2E-4D82-8BE3-D0A7CABEE286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3B0464-80BC-4EFF-9C5D-1C788178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2D19D8-4E71-4599-92F7-9C2E418B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B740-7A4A-4AFD-80B9-CB5FCAB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37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000D1-DBC1-4585-A266-ECEDE0F2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6DD8DB-CBB7-4F81-9D4A-7907BC3D9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064927-5AAA-4A16-B017-B0AF0EC66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535E73-0813-41E6-A93D-61D49EA7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4716-FD2E-4D82-8BE3-D0A7CABEE286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3C32DB-9036-43DF-AD69-DB2BA0E7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0590DB-9A6F-41E2-B311-291626E3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B740-7A4A-4AFD-80B9-CB5FCAB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25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172A201-9D98-4985-B913-D2E8700B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95F4B2-C6D1-4C6E-B1C9-53496DC82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625413-88F3-4625-A054-D373E927B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74716-FD2E-4D82-8BE3-D0A7CABEE286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7240C2-4497-4DEF-9D07-5519792C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C72B62-FAEC-4185-9CB4-75EBA9C7D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4B740-7A4A-4AFD-80B9-CB5FCAB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95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948800" y="540834"/>
            <a:ext cx="62944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pt-BR" sz="65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atura MT Script Capitals" panose="03020802060602070202" pitchFamily="66" charset="0"/>
              </a:rPr>
              <a:t>Arquitetura de Software</a:t>
            </a:r>
            <a:endParaRPr sz="65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atura MT Script Capitals" panose="03020802060602070202" pitchFamily="66" charset="0"/>
            </a:endParaRPr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748105" y="1314034"/>
            <a:ext cx="1109475" cy="1109469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" name="Google Shape;141;p14">
            <a:extLst>
              <a:ext uri="{FF2B5EF4-FFF2-40B4-BE49-F238E27FC236}">
                <a16:creationId xmlns:a16="http://schemas.microsoft.com/office/drawing/2014/main" id="{AC2187E2-C201-4AEC-B742-7008C160BF7B}"/>
              </a:ext>
            </a:extLst>
          </p:cNvPr>
          <p:cNvSpPr txBox="1">
            <a:spLocks/>
          </p:cNvSpPr>
          <p:nvPr/>
        </p:nvSpPr>
        <p:spPr>
          <a:xfrm>
            <a:off x="3168350" y="2444923"/>
            <a:ext cx="6294400" cy="15464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pt-BR" sz="4800" b="1" i="1" spc="50" dirty="0">
                <a:ln w="0">
                  <a:solidFill>
                    <a:srgbClr val="FFFF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“</a:t>
            </a:r>
            <a:r>
              <a:rPr lang="pt-BR" sz="4800" b="1" i="1" spc="50" dirty="0" err="1">
                <a:ln w="0">
                  <a:solidFill>
                    <a:srgbClr val="FFFF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MyDebt</a:t>
            </a:r>
            <a:r>
              <a:rPr lang="pt-BR" sz="4800" b="1" i="1" spc="50" dirty="0">
                <a:ln w="0">
                  <a:solidFill>
                    <a:srgbClr val="FFFF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”</a:t>
            </a:r>
          </a:p>
        </p:txBody>
      </p:sp>
      <p:sp>
        <p:nvSpPr>
          <p:cNvPr id="11" name="Google Shape;141;p14">
            <a:extLst>
              <a:ext uri="{FF2B5EF4-FFF2-40B4-BE49-F238E27FC236}">
                <a16:creationId xmlns:a16="http://schemas.microsoft.com/office/drawing/2014/main" id="{214821FB-B508-458D-BD17-EE7BF4C936C6}"/>
              </a:ext>
            </a:extLst>
          </p:cNvPr>
          <p:cNvSpPr txBox="1">
            <a:spLocks/>
          </p:cNvSpPr>
          <p:nvPr/>
        </p:nvSpPr>
        <p:spPr>
          <a:xfrm>
            <a:off x="3024828" y="4491740"/>
            <a:ext cx="6294400" cy="15464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pPr algn="l"/>
            <a:r>
              <a:rPr lang="pt-BR" sz="2400" b="1" dirty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Equipe: </a:t>
            </a:r>
          </a:p>
          <a:p>
            <a:pPr algn="l"/>
            <a:r>
              <a:rPr lang="pt-BR" sz="2400" b="1" dirty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Jonas </a:t>
            </a:r>
            <a:r>
              <a:rPr lang="pt-BR" sz="2400" b="1" dirty="0" err="1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Deyvid</a:t>
            </a:r>
            <a:r>
              <a:rPr lang="pt-BR" sz="2400" b="1" dirty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 </a:t>
            </a:r>
          </a:p>
          <a:p>
            <a:pPr algn="l"/>
            <a:r>
              <a:rPr lang="pt-BR" sz="2400" b="1" dirty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Jonas Lopes</a:t>
            </a:r>
          </a:p>
          <a:p>
            <a:pPr algn="l"/>
            <a:r>
              <a:rPr lang="pt-BR" sz="2400" b="1" dirty="0" err="1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Maike</a:t>
            </a:r>
            <a:r>
              <a:rPr lang="pt-BR" sz="2400" b="1" dirty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 Bezerra</a:t>
            </a:r>
          </a:p>
          <a:p>
            <a:pPr algn="l"/>
            <a:endParaRPr lang="pt-BR" sz="2000" b="1" dirty="0">
              <a:ln w="31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B328364-C16D-41CD-BB51-EFE0CAFBE71A}"/>
              </a:ext>
            </a:extLst>
          </p:cNvPr>
          <p:cNvSpPr txBox="1"/>
          <p:nvPr/>
        </p:nvSpPr>
        <p:spPr>
          <a:xfrm>
            <a:off x="4793942" y="6516210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Profº</a:t>
            </a:r>
            <a:r>
              <a:rPr lang="pt-BR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: Carlos Diego Andrade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Dados 4">
            <a:extLst>
              <a:ext uri="{FF2B5EF4-FFF2-40B4-BE49-F238E27FC236}">
                <a16:creationId xmlns:a16="http://schemas.microsoft.com/office/drawing/2014/main" id="{C7ECAFD1-247C-4764-B400-FA55CBD524AA}"/>
              </a:ext>
            </a:extLst>
          </p:cNvPr>
          <p:cNvSpPr/>
          <p:nvPr/>
        </p:nvSpPr>
        <p:spPr>
          <a:xfrm>
            <a:off x="2201661" y="0"/>
            <a:ext cx="15031261" cy="6858000"/>
          </a:xfrm>
          <a:prstGeom prst="flowChartInputOutpu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18AFAA31-99ED-49BD-9127-83F8DF2D0FE5}"/>
              </a:ext>
            </a:extLst>
          </p:cNvPr>
          <p:cNvGrpSpPr/>
          <p:nvPr/>
        </p:nvGrpSpPr>
        <p:grpSpPr>
          <a:xfrm>
            <a:off x="4640499" y="1604798"/>
            <a:ext cx="7104789" cy="1007916"/>
            <a:chOff x="3414539" y="1203598"/>
            <a:chExt cx="5328592" cy="755937"/>
          </a:xfrm>
        </p:grpSpPr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1CF2D98F-07C6-43A9-A95E-0D7F11AD192A}"/>
                </a:ext>
              </a:extLst>
            </p:cNvPr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6282680-6489-4E97-8CBD-769380138E3C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B1CB9400-6FB7-49BF-84BF-821F9BBCDC24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38006083-A53C-4F58-8E01-29065CA5F43B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367E70-011A-4088-8D0B-0CBFF2C44516}"/>
                </a:ext>
              </a:extLst>
            </p:cNvPr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Rectangle 1">
                <a:extLst>
                  <a:ext uri="{FF2B5EF4-FFF2-40B4-BE49-F238E27FC236}">
                    <a16:creationId xmlns:a16="http://schemas.microsoft.com/office/drawing/2014/main" id="{945C617F-642F-439A-8BE7-EDFD77076317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Isosceles Triangle 6">
                <a:extLst>
                  <a:ext uri="{FF2B5EF4-FFF2-40B4-BE49-F238E27FC236}">
                    <a16:creationId xmlns:a16="http://schemas.microsoft.com/office/drawing/2014/main" id="{85E4AB15-FA11-478A-9BBD-0E1BBB2BA90E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B542D4D2-B421-4134-B322-1A7EB9AC4D77}"/>
              </a:ext>
            </a:extLst>
          </p:cNvPr>
          <p:cNvGrpSpPr/>
          <p:nvPr/>
        </p:nvGrpSpPr>
        <p:grpSpPr>
          <a:xfrm>
            <a:off x="4162815" y="2815829"/>
            <a:ext cx="7104789" cy="1007916"/>
            <a:chOff x="3414539" y="1203598"/>
            <a:chExt cx="5328592" cy="755937"/>
          </a:xfrm>
        </p:grpSpPr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4E269B7F-E709-4A9D-913A-6AB1A0B5ED6A}"/>
                </a:ext>
              </a:extLst>
            </p:cNvPr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63C287F1-EDF4-4363-9BE9-1B45C400D86B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Isosceles Triangle 23">
                <a:extLst>
                  <a:ext uri="{FF2B5EF4-FFF2-40B4-BE49-F238E27FC236}">
                    <a16:creationId xmlns:a16="http://schemas.microsoft.com/office/drawing/2014/main" id="{8FBE2988-461D-4F8E-9471-147C10D95E1C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4">
                <a:extLst>
                  <a:ext uri="{FF2B5EF4-FFF2-40B4-BE49-F238E27FC236}">
                    <a16:creationId xmlns:a16="http://schemas.microsoft.com/office/drawing/2014/main" id="{937C7EDD-7F5D-4052-ACB0-AE4004AC73FD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C9965404-2CA9-4CA7-8921-1B05C13BF538}"/>
                </a:ext>
              </a:extLst>
            </p:cNvPr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25D27A7B-C7F3-48BD-96F2-CFAC22601E8C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Isosceles Triangle 21">
                <a:extLst>
                  <a:ext uri="{FF2B5EF4-FFF2-40B4-BE49-F238E27FC236}">
                    <a16:creationId xmlns:a16="http://schemas.microsoft.com/office/drawing/2014/main" id="{561BFD3B-56CE-4E81-BF8D-709A62B0AECB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16F6E23C-39F5-423B-9908-6E7C54016160}"/>
              </a:ext>
            </a:extLst>
          </p:cNvPr>
          <p:cNvGrpSpPr/>
          <p:nvPr/>
        </p:nvGrpSpPr>
        <p:grpSpPr>
          <a:xfrm>
            <a:off x="3685132" y="4026859"/>
            <a:ext cx="7104789" cy="1007916"/>
            <a:chOff x="3414539" y="1203598"/>
            <a:chExt cx="5328592" cy="755937"/>
          </a:xfrm>
        </p:grpSpPr>
        <p:grpSp>
          <p:nvGrpSpPr>
            <p:cNvPr id="26" name="Group 26">
              <a:extLst>
                <a:ext uri="{FF2B5EF4-FFF2-40B4-BE49-F238E27FC236}">
                  <a16:creationId xmlns:a16="http://schemas.microsoft.com/office/drawing/2014/main" id="{D0678DEB-3AC2-4335-9DAA-7BBE26D57E74}"/>
                </a:ext>
              </a:extLst>
            </p:cNvPr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54EE07F7-F184-4125-B1A4-8F96B52F8ECD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Isosceles Triangle 31">
                <a:extLst>
                  <a:ext uri="{FF2B5EF4-FFF2-40B4-BE49-F238E27FC236}">
                    <a16:creationId xmlns:a16="http://schemas.microsoft.com/office/drawing/2014/main" id="{AAE9B47B-588F-4A89-AA30-B3C986BF2445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2">
                <a:extLst>
                  <a:ext uri="{FF2B5EF4-FFF2-40B4-BE49-F238E27FC236}">
                    <a16:creationId xmlns:a16="http://schemas.microsoft.com/office/drawing/2014/main" id="{91CB4222-F65E-414F-B8AD-534F22A4B00A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7">
              <a:extLst>
                <a:ext uri="{FF2B5EF4-FFF2-40B4-BE49-F238E27FC236}">
                  <a16:creationId xmlns:a16="http://schemas.microsoft.com/office/drawing/2014/main" id="{1EE9358A-4389-45A5-A1D6-88E13416771D}"/>
                </a:ext>
              </a:extLst>
            </p:cNvPr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8" name="Rectangle 28">
                <a:extLst>
                  <a:ext uri="{FF2B5EF4-FFF2-40B4-BE49-F238E27FC236}">
                    <a16:creationId xmlns:a16="http://schemas.microsoft.com/office/drawing/2014/main" id="{0D92A377-98CD-44BE-92EC-ADF63CE3D7DA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Isosceles Triangle 29">
                <a:extLst>
                  <a:ext uri="{FF2B5EF4-FFF2-40B4-BE49-F238E27FC236}">
                    <a16:creationId xmlns:a16="http://schemas.microsoft.com/office/drawing/2014/main" id="{70BF5042-7484-41D5-A6E3-915335CE0D9F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" name="Group 33">
            <a:extLst>
              <a:ext uri="{FF2B5EF4-FFF2-40B4-BE49-F238E27FC236}">
                <a16:creationId xmlns:a16="http://schemas.microsoft.com/office/drawing/2014/main" id="{4E54A7BF-C881-4004-ABC6-0A9A30C9DED9}"/>
              </a:ext>
            </a:extLst>
          </p:cNvPr>
          <p:cNvGrpSpPr/>
          <p:nvPr/>
        </p:nvGrpSpPr>
        <p:grpSpPr>
          <a:xfrm>
            <a:off x="3207450" y="5237890"/>
            <a:ext cx="7104789" cy="1007916"/>
            <a:chOff x="3414539" y="1203598"/>
            <a:chExt cx="5328592" cy="755937"/>
          </a:xfrm>
        </p:grpSpPr>
        <p:grpSp>
          <p:nvGrpSpPr>
            <p:cNvPr id="34" name="Group 34">
              <a:extLst>
                <a:ext uri="{FF2B5EF4-FFF2-40B4-BE49-F238E27FC236}">
                  <a16:creationId xmlns:a16="http://schemas.microsoft.com/office/drawing/2014/main" id="{2C571455-7AAF-47D0-BECD-275E43EA6164}"/>
                </a:ext>
              </a:extLst>
            </p:cNvPr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8" name="Rectangle 38">
                <a:extLst>
                  <a:ext uri="{FF2B5EF4-FFF2-40B4-BE49-F238E27FC236}">
                    <a16:creationId xmlns:a16="http://schemas.microsoft.com/office/drawing/2014/main" id="{2AEA5225-A3B6-4B8C-84E1-EC0C8D080BE5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Isosceles Triangle 39">
                <a:extLst>
                  <a:ext uri="{FF2B5EF4-FFF2-40B4-BE49-F238E27FC236}">
                    <a16:creationId xmlns:a16="http://schemas.microsoft.com/office/drawing/2014/main" id="{181E6FC6-FEF1-4DF4-9A81-55B414624CC9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Isosceles Triangle 40">
                <a:extLst>
                  <a:ext uri="{FF2B5EF4-FFF2-40B4-BE49-F238E27FC236}">
                    <a16:creationId xmlns:a16="http://schemas.microsoft.com/office/drawing/2014/main" id="{21C56815-F52C-4819-960E-2597156A8DBE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5">
              <a:extLst>
                <a:ext uri="{FF2B5EF4-FFF2-40B4-BE49-F238E27FC236}">
                  <a16:creationId xmlns:a16="http://schemas.microsoft.com/office/drawing/2014/main" id="{4C409011-A9BF-4AD5-9531-2C514C9C33E2}"/>
                </a:ext>
              </a:extLst>
            </p:cNvPr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36" name="Rectangle 36">
                <a:extLst>
                  <a:ext uri="{FF2B5EF4-FFF2-40B4-BE49-F238E27FC236}">
                    <a16:creationId xmlns:a16="http://schemas.microsoft.com/office/drawing/2014/main" id="{E042CAEC-FAED-4E3A-8093-60DD1EDCF29A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Isosceles Triangle 37">
                <a:extLst>
                  <a:ext uri="{FF2B5EF4-FFF2-40B4-BE49-F238E27FC236}">
                    <a16:creationId xmlns:a16="http://schemas.microsoft.com/office/drawing/2014/main" id="{A010D26B-CB46-4AAD-A9CB-80E6AB892208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1" name="TextBox 41">
            <a:extLst>
              <a:ext uri="{FF2B5EF4-FFF2-40B4-BE49-F238E27FC236}">
                <a16:creationId xmlns:a16="http://schemas.microsoft.com/office/drawing/2014/main" id="{8825860E-E7EB-46C9-8285-A32DAE152B39}"/>
              </a:ext>
            </a:extLst>
          </p:cNvPr>
          <p:cNvSpPr txBox="1"/>
          <p:nvPr/>
        </p:nvSpPr>
        <p:spPr>
          <a:xfrm>
            <a:off x="4927664" y="1681021"/>
            <a:ext cx="811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2">
            <a:extLst>
              <a:ext uri="{FF2B5EF4-FFF2-40B4-BE49-F238E27FC236}">
                <a16:creationId xmlns:a16="http://schemas.microsoft.com/office/drawing/2014/main" id="{AFA53A35-3CA8-4FE9-9181-9FA8C872DD11}"/>
              </a:ext>
            </a:extLst>
          </p:cNvPr>
          <p:cNvSpPr txBox="1"/>
          <p:nvPr/>
        </p:nvSpPr>
        <p:spPr>
          <a:xfrm>
            <a:off x="4457008" y="2892051"/>
            <a:ext cx="811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DC94BA19-C847-4010-97DB-4CD2051478EA}"/>
              </a:ext>
            </a:extLst>
          </p:cNvPr>
          <p:cNvSpPr txBox="1"/>
          <p:nvPr/>
        </p:nvSpPr>
        <p:spPr>
          <a:xfrm>
            <a:off x="3986353" y="4103082"/>
            <a:ext cx="811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4">
            <a:extLst>
              <a:ext uri="{FF2B5EF4-FFF2-40B4-BE49-F238E27FC236}">
                <a16:creationId xmlns:a16="http://schemas.microsoft.com/office/drawing/2014/main" id="{00D33428-BFBE-4D6E-B6A7-C4DA43D54F5A}"/>
              </a:ext>
            </a:extLst>
          </p:cNvPr>
          <p:cNvSpPr txBox="1"/>
          <p:nvPr/>
        </p:nvSpPr>
        <p:spPr>
          <a:xfrm>
            <a:off x="3515699" y="5314113"/>
            <a:ext cx="811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786A59-F9A0-4771-A4E6-C3CF17A1D9A4}"/>
              </a:ext>
            </a:extLst>
          </p:cNvPr>
          <p:cNvSpPr txBox="1"/>
          <p:nvPr/>
        </p:nvSpPr>
        <p:spPr>
          <a:xfrm>
            <a:off x="6311705" y="1870029"/>
            <a:ext cx="4955899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Escolha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grpSp>
        <p:nvGrpSpPr>
          <p:cNvPr id="48" name="Group 48">
            <a:extLst>
              <a:ext uri="{FF2B5EF4-FFF2-40B4-BE49-F238E27FC236}">
                <a16:creationId xmlns:a16="http://schemas.microsoft.com/office/drawing/2014/main" id="{69BA9118-98A4-4AFA-9372-64AAB625F080}"/>
              </a:ext>
            </a:extLst>
          </p:cNvPr>
          <p:cNvGrpSpPr/>
          <p:nvPr/>
        </p:nvGrpSpPr>
        <p:grpSpPr>
          <a:xfrm>
            <a:off x="5840632" y="3085425"/>
            <a:ext cx="4955899" cy="682143"/>
            <a:chOff x="4667944" y="1383471"/>
            <a:chExt cx="3716924" cy="511607"/>
          </a:xfrm>
        </p:grpSpPr>
        <p:sp>
          <p:nvSpPr>
            <p:cNvPr id="49" name="TextBox 49">
              <a:extLst>
                <a:ext uri="{FF2B5EF4-FFF2-40B4-BE49-F238E27FC236}">
                  <a16:creationId xmlns:a16="http://schemas.microsoft.com/office/drawing/2014/main" id="{AA1B26D5-C107-4214-804E-E6C44D0A0867}"/>
                </a:ext>
              </a:extLst>
            </p:cNvPr>
            <p:cNvSpPr txBox="1"/>
            <p:nvPr/>
          </p:nvSpPr>
          <p:spPr>
            <a:xfrm>
              <a:off x="4667944" y="1641162"/>
              <a:ext cx="33070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cs typeface="Arial" pitchFamily="34" charset="0"/>
                </a:rPr>
                <a:t>Visão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cs typeface="Arial" pitchFamily="34" charset="0"/>
                </a:rPr>
                <a:t>simplificada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Arial" pitchFamily="34" charset="0"/>
              </a:endParaRPr>
            </a:p>
          </p:txBody>
        </p:sp>
        <p:sp>
          <p:nvSpPr>
            <p:cNvPr id="50" name="TextBox 50">
              <a:extLst>
                <a:ext uri="{FF2B5EF4-FFF2-40B4-BE49-F238E27FC236}">
                  <a16:creationId xmlns:a16="http://schemas.microsoft.com/office/drawing/2014/main" id="{829B2521-C72C-4DC8-BB70-73580681D50E}"/>
                </a:ext>
              </a:extLst>
            </p:cNvPr>
            <p:cNvSpPr txBox="1"/>
            <p:nvPr/>
          </p:nvSpPr>
          <p:spPr>
            <a:xfrm>
              <a:off x="4667944" y="1383471"/>
              <a:ext cx="3716924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cs typeface="Arial" pitchFamily="34" charset="0"/>
                </a:rPr>
                <a:t>Visão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cs typeface="Arial" pitchFamily="34" charset="0"/>
                </a:rPr>
                <a:t>geral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cs typeface="Arial" pitchFamily="34" charset="0"/>
                </a:rPr>
                <a:t>Componente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cs typeface="Arial" pitchFamily="34" charset="0"/>
                </a:rPr>
                <a:t> e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cs typeface="Arial" pitchFamily="34" charset="0"/>
                </a:rPr>
                <a:t>Conectores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Arial" pitchFamily="34" charset="0"/>
              </a:endParaRPr>
            </a:p>
          </p:txBody>
        </p:sp>
      </p:grpSp>
      <p:grpSp>
        <p:nvGrpSpPr>
          <p:cNvPr id="51" name="Group 51">
            <a:extLst>
              <a:ext uri="{FF2B5EF4-FFF2-40B4-BE49-F238E27FC236}">
                <a16:creationId xmlns:a16="http://schemas.microsoft.com/office/drawing/2014/main" id="{0E53483A-3F8E-4D51-B8DD-CA56270E7E73}"/>
              </a:ext>
            </a:extLst>
          </p:cNvPr>
          <p:cNvGrpSpPr/>
          <p:nvPr/>
        </p:nvGrpSpPr>
        <p:grpSpPr>
          <a:xfrm>
            <a:off x="5369559" y="4300821"/>
            <a:ext cx="4955899" cy="682143"/>
            <a:chOff x="4667944" y="1383471"/>
            <a:chExt cx="3716924" cy="511607"/>
          </a:xfrm>
        </p:grpSpPr>
        <p:sp>
          <p:nvSpPr>
            <p:cNvPr id="52" name="TextBox 52">
              <a:extLst>
                <a:ext uri="{FF2B5EF4-FFF2-40B4-BE49-F238E27FC236}">
                  <a16:creationId xmlns:a16="http://schemas.microsoft.com/office/drawing/2014/main" id="{FFF82CBC-F2C9-449B-B5BA-688AA645DF82}"/>
                </a:ext>
              </a:extLst>
            </p:cNvPr>
            <p:cNvSpPr txBox="1"/>
            <p:nvPr/>
          </p:nvSpPr>
          <p:spPr>
            <a:xfrm>
              <a:off x="4667944" y="1641162"/>
              <a:ext cx="33070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cs typeface="Arial" pitchFamily="34" charset="0"/>
                </a:rPr>
                <a:t>Visão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cs typeface="Arial" pitchFamily="34" charset="0"/>
                </a:rPr>
                <a:t>mais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cs typeface="Arial" pitchFamily="34" charset="0"/>
                </a:rPr>
                <a:t>completa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Arial" pitchFamily="34" charset="0"/>
              </a:endParaRPr>
            </a:p>
          </p:txBody>
        </p:sp>
        <p:sp>
          <p:nvSpPr>
            <p:cNvPr id="53" name="TextBox 53">
              <a:extLst>
                <a:ext uri="{FF2B5EF4-FFF2-40B4-BE49-F238E27FC236}">
                  <a16:creationId xmlns:a16="http://schemas.microsoft.com/office/drawing/2014/main" id="{AB85C63F-D930-4A89-9419-75D32AE0CCFC}"/>
                </a:ext>
              </a:extLst>
            </p:cNvPr>
            <p:cNvSpPr txBox="1"/>
            <p:nvPr/>
          </p:nvSpPr>
          <p:spPr>
            <a:xfrm>
              <a:off x="4667944" y="1383471"/>
              <a:ext cx="3716924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cs typeface="Arial" pitchFamily="34" charset="0"/>
                </a:rPr>
                <a:t>Visão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cs typeface="Arial" pitchFamily="34" charset="0"/>
                </a:rPr>
                <a:t> final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cs typeface="Arial" pitchFamily="34" charset="0"/>
                </a:rPr>
                <a:t>Componente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cs typeface="Arial" pitchFamily="34" charset="0"/>
                </a:rPr>
                <a:t> e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cs typeface="Arial" pitchFamily="34" charset="0"/>
                </a:rPr>
                <a:t>Conectores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Arial" pitchFamily="34" charset="0"/>
              </a:endParaRPr>
            </a:p>
          </p:txBody>
        </p:sp>
      </p:grpSp>
      <p:sp>
        <p:nvSpPr>
          <p:cNvPr id="56" name="TextBox 56">
            <a:extLst>
              <a:ext uri="{FF2B5EF4-FFF2-40B4-BE49-F238E27FC236}">
                <a16:creationId xmlns:a16="http://schemas.microsoft.com/office/drawing/2014/main" id="{0C6A4B54-6BB0-4A72-BE00-4BC3096720F0}"/>
              </a:ext>
            </a:extLst>
          </p:cNvPr>
          <p:cNvSpPr txBox="1"/>
          <p:nvPr/>
        </p:nvSpPr>
        <p:spPr>
          <a:xfrm>
            <a:off x="4898485" y="5516217"/>
            <a:ext cx="4955899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Diagrama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 de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sequência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57" name="Block Arc 14">
            <a:extLst>
              <a:ext uri="{FF2B5EF4-FFF2-40B4-BE49-F238E27FC236}">
                <a16:creationId xmlns:a16="http://schemas.microsoft.com/office/drawing/2014/main" id="{CE96F279-6A02-47E5-95D9-1E6217F86A26}"/>
              </a:ext>
            </a:extLst>
          </p:cNvPr>
          <p:cNvSpPr/>
          <p:nvPr/>
        </p:nvSpPr>
        <p:spPr>
          <a:xfrm rot="16200000">
            <a:off x="11040890" y="2001807"/>
            <a:ext cx="453428" cy="45372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1" name="Google Shape;141;p14">
            <a:extLst>
              <a:ext uri="{FF2B5EF4-FFF2-40B4-BE49-F238E27FC236}">
                <a16:creationId xmlns:a16="http://schemas.microsoft.com/office/drawing/2014/main" id="{A93172E8-3283-421B-B4F1-3891951A2A71}"/>
              </a:ext>
            </a:extLst>
          </p:cNvPr>
          <p:cNvSpPr txBox="1">
            <a:spLocks/>
          </p:cNvSpPr>
          <p:nvPr/>
        </p:nvSpPr>
        <p:spPr>
          <a:xfrm>
            <a:off x="4119019" y="12911"/>
            <a:ext cx="6294400" cy="15464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pt-BR" sz="4800" b="1" i="1" spc="50" dirty="0">
                <a:ln w="12700">
                  <a:solidFill>
                    <a:srgbClr val="ED7D31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Fluxo:</a:t>
            </a:r>
          </a:p>
        </p:txBody>
      </p:sp>
      <p:sp>
        <p:nvSpPr>
          <p:cNvPr id="54" name="Block Arc 14">
            <a:extLst>
              <a:ext uri="{FF2B5EF4-FFF2-40B4-BE49-F238E27FC236}">
                <a16:creationId xmlns:a16="http://schemas.microsoft.com/office/drawing/2014/main" id="{58C899BD-4801-469F-A05E-B11902F69DC7}"/>
              </a:ext>
            </a:extLst>
          </p:cNvPr>
          <p:cNvSpPr/>
          <p:nvPr/>
        </p:nvSpPr>
        <p:spPr>
          <a:xfrm rot="16200000">
            <a:off x="9565725" y="5615424"/>
            <a:ext cx="453428" cy="45372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9" name="Block Arc 14">
            <a:extLst>
              <a:ext uri="{FF2B5EF4-FFF2-40B4-BE49-F238E27FC236}">
                <a16:creationId xmlns:a16="http://schemas.microsoft.com/office/drawing/2014/main" id="{3E9E54AB-C22B-4A09-A280-023966E2A12F}"/>
              </a:ext>
            </a:extLst>
          </p:cNvPr>
          <p:cNvSpPr/>
          <p:nvPr/>
        </p:nvSpPr>
        <p:spPr>
          <a:xfrm rot="16200000">
            <a:off x="10744908" y="3212795"/>
            <a:ext cx="453428" cy="45372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0" name="Block Arc 14">
            <a:extLst>
              <a:ext uri="{FF2B5EF4-FFF2-40B4-BE49-F238E27FC236}">
                <a16:creationId xmlns:a16="http://schemas.microsoft.com/office/drawing/2014/main" id="{3E2E30B1-AC4F-437F-93BB-C0B5EA012126}"/>
              </a:ext>
            </a:extLst>
          </p:cNvPr>
          <p:cNvSpPr/>
          <p:nvPr/>
        </p:nvSpPr>
        <p:spPr>
          <a:xfrm rot="16200000">
            <a:off x="10152279" y="4421545"/>
            <a:ext cx="453428" cy="45372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8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spc="50" dirty="0">
                <a:ln w="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  <a:ea typeface="+mn-ea"/>
                <a:cs typeface="+mn-cs"/>
              </a:rPr>
              <a:t>ESCOLHA</a:t>
            </a:r>
            <a:endParaRPr lang="en-US" sz="1800" i="1" spc="50" dirty="0">
              <a:ln w="0">
                <a:solidFill>
                  <a:schemeClr val="tx1"/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038FC91-6AAE-4094-8951-1D7044329922}"/>
              </a:ext>
            </a:extLst>
          </p:cNvPr>
          <p:cNvSpPr/>
          <p:nvPr/>
        </p:nvSpPr>
        <p:spPr>
          <a:xfrm>
            <a:off x="428625" y="2134263"/>
            <a:ext cx="6086475" cy="4054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  <a:spcAft>
                <a:spcPts val="600"/>
              </a:spcAft>
            </a:pPr>
            <a:r>
              <a:rPr lang="pt-BR" sz="2000" b="1" i="1" dirty="0">
                <a:solidFill>
                  <a:schemeClr val="bg1"/>
                </a:solidFill>
                <a:latin typeface="Georgia" panose="02040502050405020303" pitchFamily="18" charset="0"/>
              </a:rPr>
              <a:t>Porque não usamos </a:t>
            </a:r>
            <a:r>
              <a:rPr lang="pt-BR" sz="2000" b="1" i="1" dirty="0" err="1">
                <a:solidFill>
                  <a:schemeClr val="bg1"/>
                </a:solidFill>
                <a:latin typeface="Georgia" panose="02040502050405020303" pitchFamily="18" charset="0"/>
              </a:rPr>
              <a:t>publisher</a:t>
            </a:r>
            <a:r>
              <a:rPr lang="pt-BR" sz="2000" b="1" i="1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pt-BR" sz="2000" b="1" i="1" dirty="0" err="1">
                <a:solidFill>
                  <a:schemeClr val="bg1"/>
                </a:solidFill>
                <a:latin typeface="Georgia" panose="02040502050405020303" pitchFamily="18" charset="0"/>
              </a:rPr>
              <a:t>subscribe</a:t>
            </a:r>
            <a:r>
              <a:rPr lang="pt-BR" sz="2000" b="1" i="1" dirty="0">
                <a:solidFill>
                  <a:schemeClr val="bg1"/>
                </a:solidFill>
                <a:latin typeface="Georgia" panose="02040502050405020303" pitchFamily="18" charset="0"/>
              </a:rPr>
              <a:t>?</a:t>
            </a:r>
            <a:endParaRPr lang="pt-BR" sz="2000" b="1" dirty="0">
              <a:solidFill>
                <a:schemeClr val="bg1"/>
              </a:solidFill>
              <a:effectLst/>
            </a:endParaRPr>
          </a:p>
          <a:p>
            <a:pPr algn="just">
              <a:spcBef>
                <a:spcPts val="900"/>
              </a:spcBef>
              <a:spcAft>
                <a:spcPts val="600"/>
              </a:spcAft>
            </a:pPr>
            <a:r>
              <a:rPr lang="pt-BR" sz="2000" dirty="0">
                <a:solidFill>
                  <a:schemeClr val="bg1"/>
                </a:solidFill>
                <a:latin typeface="Georgia" panose="02040502050405020303" pitchFamily="18" charset="0"/>
              </a:rPr>
              <a:t>“Para que serve o </a:t>
            </a:r>
            <a:r>
              <a:rPr lang="pt-BR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publisher</a:t>
            </a:r>
            <a:r>
              <a:rPr lang="pt-BR" sz="20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subscribe</a:t>
            </a:r>
            <a:r>
              <a:rPr lang="pt-BR" sz="2000" dirty="0">
                <a:solidFill>
                  <a:schemeClr val="bg1"/>
                </a:solidFill>
                <a:latin typeface="Georgia" panose="02040502050405020303" pitchFamily="18" charset="0"/>
              </a:rPr>
              <a:t>?</a:t>
            </a:r>
            <a:endParaRPr lang="pt-BR" sz="2000" b="1" dirty="0">
              <a:solidFill>
                <a:schemeClr val="bg1"/>
              </a:solidFill>
              <a:effectLst/>
            </a:endParaRPr>
          </a:p>
          <a:p>
            <a:pPr algn="just"/>
            <a:r>
              <a:rPr lang="pt-BR" sz="2000" dirty="0">
                <a:solidFill>
                  <a:schemeClr val="bg1"/>
                </a:solidFill>
                <a:latin typeface="Georgia" panose="02040502050405020303" pitchFamily="18" charset="0"/>
              </a:rPr>
              <a:t>O estilo </a:t>
            </a:r>
            <a:r>
              <a:rPr lang="pt-BR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publisher</a:t>
            </a:r>
            <a:r>
              <a:rPr lang="pt-BR" sz="20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subscriber</a:t>
            </a:r>
            <a:r>
              <a:rPr lang="pt-BR" sz="2000" dirty="0">
                <a:solidFill>
                  <a:schemeClr val="bg1"/>
                </a:solidFill>
                <a:latin typeface="Georgia" panose="02040502050405020303" pitchFamily="18" charset="0"/>
              </a:rPr>
              <a:t> é usado para enviar eventos e mensagens para um conjunto desconhecido de destinatários. Como o conjunto de destinatários do evento é desconhecido para o produtor do evento, a exatidão do produtor não pode depender desses destinatários. Assim, novos destinatários podem ser adicionados sem modificação aos produtores.”</a:t>
            </a:r>
            <a:endParaRPr lang="pt-BR" sz="2000" b="0" dirty="0">
              <a:solidFill>
                <a:schemeClr val="bg1"/>
              </a:solidFill>
              <a:effectLst/>
            </a:endParaRPr>
          </a:p>
          <a:p>
            <a:pPr algn="just"/>
            <a:br>
              <a:rPr lang="pt-BR" sz="2000" dirty="0">
                <a:solidFill>
                  <a:schemeClr val="bg1"/>
                </a:solidFill>
              </a:rPr>
            </a:b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Resultado de imagem para publish subscribe">
            <a:extLst>
              <a:ext uri="{FF2B5EF4-FFF2-40B4-BE49-F238E27FC236}">
                <a16:creationId xmlns:a16="http://schemas.microsoft.com/office/drawing/2014/main" id="{BEEF4A30-397E-49BD-978F-A86ADB323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226498"/>
            <a:ext cx="5400675" cy="387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86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60"/>
            <a:ext cx="11353800" cy="1325563"/>
          </a:xfrm>
        </p:spPr>
        <p:txBody>
          <a:bodyPr/>
          <a:lstStyle/>
          <a:p>
            <a:r>
              <a:rPr lang="en-US" sz="3600" i="1" spc="50" dirty="0">
                <a:ln w="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C&amp;C </a:t>
            </a:r>
            <a:r>
              <a:rPr lang="en-US" sz="3600" i="1" spc="50" dirty="0" err="1">
                <a:ln w="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Visão</a:t>
            </a:r>
            <a:r>
              <a:rPr lang="en-US" sz="3600" i="1" spc="50" dirty="0">
                <a:ln w="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 </a:t>
            </a:r>
            <a:r>
              <a:rPr lang="en-US" sz="3600" i="1" spc="50" dirty="0" err="1">
                <a:ln w="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geral</a:t>
            </a:r>
            <a:endParaRPr lang="en-US" sz="1800" i="1" spc="50" dirty="0">
              <a:ln w="0">
                <a:solidFill>
                  <a:schemeClr val="tx1"/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  <a:ea typeface="+mn-ea"/>
              <a:cs typeface="+mn-cs"/>
            </a:endParaRPr>
          </a:p>
        </p:txBody>
      </p:sp>
      <p:pic>
        <p:nvPicPr>
          <p:cNvPr id="3074" name="Picture 2" descr="https://lh4.googleusercontent.com/HH-jtOS4gcfMm3ip5r4rV_IV0KVlqUCJ_T4nRy9ZtVR6fCfR9NykwraLfeaAcG06kO3DfSaLNgjVLWGH9JemER6G5t5l2VmCRn5jM8tBaUxWJn0WwrXIIUYnai7onAcYNZSdDeNM">
            <a:extLst>
              <a:ext uri="{FF2B5EF4-FFF2-40B4-BE49-F238E27FC236}">
                <a16:creationId xmlns:a16="http://schemas.microsoft.com/office/drawing/2014/main" id="{93515FA2-A15E-45C6-A32E-62CE7982D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89"/>
          <a:stretch/>
        </p:blipFill>
        <p:spPr bwMode="auto">
          <a:xfrm>
            <a:off x="5845128" y="1727626"/>
            <a:ext cx="6151562" cy="51303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6" name="Picture 4" descr="https://lh4.googleusercontent.com/HH-jtOS4gcfMm3ip5r4rV_IV0KVlqUCJ_T4nRy9ZtVR6fCfR9NykwraLfeaAcG06kO3DfSaLNgjVLWGH9JemER6G5t5l2VmCRn5jM8tBaUxWJn0WwrXIIUYnai7onAcYNZSdDeNM">
            <a:extLst>
              <a:ext uri="{FF2B5EF4-FFF2-40B4-BE49-F238E27FC236}">
                <a16:creationId xmlns:a16="http://schemas.microsoft.com/office/drawing/2014/main" id="{220D1CD3-76F9-4195-B866-AB6D398AE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5" b="1806"/>
          <a:stretch/>
        </p:blipFill>
        <p:spPr bwMode="auto">
          <a:xfrm>
            <a:off x="309563" y="1727626"/>
            <a:ext cx="5248586" cy="4502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66957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spc="50" dirty="0">
                <a:ln w="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C&amp;C </a:t>
            </a:r>
            <a:r>
              <a:rPr lang="en-US" sz="3600" i="1" spc="50" dirty="0" err="1">
                <a:ln w="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Visão</a:t>
            </a:r>
            <a:r>
              <a:rPr lang="en-US" sz="3600" i="1" spc="50" dirty="0">
                <a:ln w="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 final</a:t>
            </a:r>
            <a:endParaRPr lang="en-US" sz="1800" i="1" spc="50" dirty="0">
              <a:ln w="0">
                <a:solidFill>
                  <a:schemeClr val="tx1"/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  <a:ea typeface="+mn-ea"/>
              <a:cs typeface="+mn-cs"/>
            </a:endParaRPr>
          </a:p>
        </p:txBody>
      </p:sp>
      <p:pic>
        <p:nvPicPr>
          <p:cNvPr id="4100" name="Picture 4" descr="https://lh4.googleusercontent.com/egnoaQaYHHqkCvIEX25ATiZrn2RPfWY1q-i8f7vqLJU5756QB4rO5bcvdo1CIZGfOEVHAq6gCxkdHVEGvzZHpWt7z-VM19YGN0aoGMHMD1s7KV9H-5_JNqUYU1A0ZNsifWNWWKz4">
            <a:extLst>
              <a:ext uri="{FF2B5EF4-FFF2-40B4-BE49-F238E27FC236}">
                <a16:creationId xmlns:a16="http://schemas.microsoft.com/office/drawing/2014/main" id="{8D14C34D-6B08-4D29-B655-035D0D6C64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23"/>
          <a:stretch/>
        </p:blipFill>
        <p:spPr bwMode="auto">
          <a:xfrm>
            <a:off x="-104775" y="803030"/>
            <a:ext cx="9877425" cy="48566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lh4.googleusercontent.com/egnoaQaYHHqkCvIEX25ATiZrn2RPfWY1q-i8f7vqLJU5756QB4rO5bcvdo1CIZGfOEVHAq6gCxkdHVEGvzZHpWt7z-VM19YGN0aoGMHMD1s7KV9H-5_JNqUYU1A0ZNsifWNWWKz4">
            <a:extLst>
              <a:ext uri="{FF2B5EF4-FFF2-40B4-BE49-F238E27FC236}">
                <a16:creationId xmlns:a16="http://schemas.microsoft.com/office/drawing/2014/main" id="{C0120772-9A88-4454-ABA6-5359A1BA5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48" r="9136"/>
          <a:stretch/>
        </p:blipFill>
        <p:spPr bwMode="auto">
          <a:xfrm>
            <a:off x="5067300" y="5010150"/>
            <a:ext cx="7254142" cy="19240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90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3203366" y="2780668"/>
            <a:ext cx="5930663" cy="12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 sz="9600" b="1" dirty="0">
                <a:ln w="19050">
                  <a:solidFill>
                    <a:srgbClr val="ED7D31"/>
                  </a:solidFill>
                </a:ln>
                <a:solidFill>
                  <a:schemeClr val="bg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atura MT Script Capitals" panose="03020802060602070202" pitchFamily="66" charset="0"/>
              </a:rPr>
              <a:t>Obrigado!</a:t>
            </a:r>
            <a:endParaRPr sz="9600" b="1" dirty="0">
              <a:ln w="19050">
                <a:solidFill>
                  <a:srgbClr val="ED7D31"/>
                </a:solidFill>
              </a:ln>
              <a:solidFill>
                <a:schemeClr val="bg2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atura MT Script Capitals" panose="03020802060602070202" pitchFamily="66" charset="0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1374567" y="947333"/>
            <a:ext cx="1856800" cy="1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8000" dirty="0">
              <a:solidFill>
                <a:srgbClr val="FFFFFF"/>
              </a:solidFill>
            </a:endParaRPr>
          </a:p>
        </p:txBody>
      </p:sp>
      <p:pic>
        <p:nvPicPr>
          <p:cNvPr id="8" name="Picture 2" descr="Imagem relacionada">
            <a:extLst>
              <a:ext uri="{FF2B5EF4-FFF2-40B4-BE49-F238E27FC236}">
                <a16:creationId xmlns:a16="http://schemas.microsoft.com/office/drawing/2014/main" id="{0C618430-CF1C-4E75-9D57-BB179554E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76" y="1107112"/>
            <a:ext cx="1272524" cy="127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Computer-Golden-Key-PowerPoint-Template</Template>
  <TotalTime>62</TotalTime>
  <Words>159</Words>
  <Application>Microsoft Office PowerPoint</Application>
  <PresentationFormat>Widescreen</PresentationFormat>
  <Paragraphs>29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Georgia</vt:lpstr>
      <vt:lpstr>Matura MT Script Capitals</vt:lpstr>
      <vt:lpstr>Tema do Office</vt:lpstr>
      <vt:lpstr>Arquitetura de Software</vt:lpstr>
      <vt:lpstr>Apresentação do PowerPoint</vt:lpstr>
      <vt:lpstr>ESCOLHA</vt:lpstr>
      <vt:lpstr>C&amp;C Visão geral</vt:lpstr>
      <vt:lpstr>C&amp;C Visão final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Jonas Lopes</dc:creator>
  <cp:lastModifiedBy>Jonas Lopes</cp:lastModifiedBy>
  <cp:revision>15</cp:revision>
  <dcterms:created xsi:type="dcterms:W3CDTF">2018-11-18T17:52:28Z</dcterms:created>
  <dcterms:modified xsi:type="dcterms:W3CDTF">2018-11-19T13:46:46Z</dcterms:modified>
</cp:coreProperties>
</file>