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0.png" ContentType="image/png"/>
  <Override PartName="/ppt/media/image17.jpeg" ContentType="image/jpeg"/>
  <Override PartName="/ppt/media/image15.jpeg" ContentType="image/jpeg"/>
  <Override PartName="/ppt/media/image16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806400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08000" y="3825720"/>
            <a:ext cx="806400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0800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044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34640" y="201564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60920" y="201564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08000" y="382572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34640" y="382572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60920" y="382572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008000" y="2015640"/>
            <a:ext cx="8064000" cy="3465000"/>
          </a:xfrm>
          <a:prstGeom prst="rect">
            <a:avLst/>
          </a:prstGeom>
        </p:spPr>
        <p:txBody>
          <a:bodyPr lIns="0" rIns="0" tIns="0" bIns="0" anchor="ctr"/>
          <a:p>
            <a:pPr algn="r">
              <a:spcBef>
                <a:spcPts val="598"/>
              </a:spcBef>
            </a:pPr>
            <a:endParaRPr b="0" lang="pt-BR" sz="2400" spc="-1" strike="noStrike">
              <a:solidFill>
                <a:srgbClr val="ffffff"/>
              </a:solidFill>
              <a:latin typeface="Microsoft Sans Serif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806400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008000" y="1171800"/>
            <a:ext cx="8064000" cy="2744640"/>
          </a:xfrm>
          <a:prstGeom prst="rect">
            <a:avLst/>
          </a:prstGeom>
        </p:spPr>
        <p:txBody>
          <a:bodyPr lIns="0" rIns="0" tIns="0" bIns="0" anchor="ctr"/>
          <a:p>
            <a:pPr algn="r">
              <a:spcBef>
                <a:spcPts val="598"/>
              </a:spcBef>
            </a:pPr>
            <a:endParaRPr b="0" lang="pt-BR" sz="2400" spc="-1" strike="noStrike">
              <a:solidFill>
                <a:srgbClr val="ffffff"/>
              </a:solidFill>
              <a:latin typeface="Microsoft Sans Serif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00800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08000" y="2015640"/>
            <a:ext cx="8064000" cy="3465000"/>
          </a:xfrm>
          <a:prstGeom prst="rect">
            <a:avLst/>
          </a:prstGeom>
        </p:spPr>
        <p:txBody>
          <a:bodyPr lIns="0" rIns="0" tIns="0" bIns="0" anchor="ctr"/>
          <a:p>
            <a:pPr algn="r">
              <a:spcBef>
                <a:spcPts val="598"/>
              </a:spcBef>
            </a:pPr>
            <a:endParaRPr b="0" lang="pt-BR" sz="2400" spc="-1" strike="noStrike">
              <a:solidFill>
                <a:srgbClr val="ffffff"/>
              </a:solidFill>
              <a:latin typeface="Microsoft Sans Serif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044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008000" y="3825720"/>
            <a:ext cx="806400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806400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08000" y="3825720"/>
            <a:ext cx="806400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0800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044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34640" y="201564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60920" y="201564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008000" y="382572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34640" y="382572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60920" y="3825720"/>
            <a:ext cx="259632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806400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08000" y="1171800"/>
            <a:ext cx="8064000" cy="2744640"/>
          </a:xfrm>
          <a:prstGeom prst="rect">
            <a:avLst/>
          </a:prstGeom>
        </p:spPr>
        <p:txBody>
          <a:bodyPr lIns="0" rIns="0" tIns="0" bIns="0" anchor="ctr"/>
          <a:p>
            <a:pPr algn="r">
              <a:spcBef>
                <a:spcPts val="598"/>
              </a:spcBef>
            </a:pPr>
            <a:endParaRPr b="0" lang="pt-BR" sz="2400" spc="-1" strike="noStrike">
              <a:solidFill>
                <a:srgbClr val="ffffff"/>
              </a:solidFill>
              <a:latin typeface="Microsoft Sans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0800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0440" y="382572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08000" y="1143720"/>
            <a:ext cx="8064000" cy="64836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0440" y="2015640"/>
            <a:ext cx="393516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08000" y="3825720"/>
            <a:ext cx="8064000" cy="1652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08000" y="1171800"/>
            <a:ext cx="8064000" cy="5918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Clique para editar o formato do texto do título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08000" y="2015640"/>
            <a:ext cx="8064000" cy="3465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Clique para editar o formato do texto da estrutura de tópicos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lvl="1" marL="742680" indent="-285480">
              <a:spcBef>
                <a:spcPts val="575"/>
              </a:spcBef>
              <a:buClr>
                <a:srgbClr val="4d4d4d"/>
              </a:buClr>
              <a:buFont typeface="Microsoft Sans Serif"/>
              <a:buChar char="–"/>
            </a:pPr>
            <a:r>
              <a:rPr b="0" lang="pt-BR" sz="2320" spc="-1" strike="noStrike">
                <a:solidFill>
                  <a:srgbClr val="4d4d4d"/>
                </a:solidFill>
                <a:latin typeface="Microsoft Sans Serif"/>
              </a:rPr>
              <a:t>2.º nível da estrutura de tópicos</a:t>
            </a:r>
            <a:endParaRPr b="0" lang="pt-BR" sz="2320" spc="-1" strike="noStrike">
              <a:solidFill>
                <a:srgbClr val="4d4d4d"/>
              </a:solidFill>
              <a:latin typeface="Microsoft Sans Serif"/>
            </a:endParaRPr>
          </a:p>
          <a:p>
            <a:pPr lvl="2" marL="1143000" indent="-228600">
              <a:spcBef>
                <a:spcPts val="493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1990" spc="-1" strike="noStrike">
                <a:solidFill>
                  <a:srgbClr val="4d4d4d"/>
                </a:solidFill>
                <a:latin typeface="Microsoft Sans Serif"/>
              </a:rPr>
              <a:t>3.º nível da estrutura de tópicos</a:t>
            </a:r>
            <a:endParaRPr b="0" lang="pt-BR" sz="1990" spc="-1" strike="noStrike">
              <a:solidFill>
                <a:srgbClr val="4d4d4d"/>
              </a:solidFill>
              <a:latin typeface="Microsoft Sans Serif"/>
            </a:endParaRPr>
          </a:p>
          <a:p>
            <a:pPr lvl="3" marL="1600200" indent="-228600">
              <a:spcBef>
                <a:spcPts val="411"/>
              </a:spcBef>
              <a:buClr>
                <a:srgbClr val="4d4d4d"/>
              </a:buClr>
              <a:buFont typeface="Microsoft Sans Serif"/>
              <a:buChar char="–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4.º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  <a:p>
            <a:pPr lvl="4" marL="2057400" indent="-228600">
              <a:spcBef>
                <a:spcPts val="411"/>
              </a:spcBef>
              <a:buClr>
                <a:srgbClr val="4d4d4d"/>
              </a:buClr>
              <a:buFont typeface="Microsoft Sans Serif"/>
              <a:buChar char="»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5.º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  <a:p>
            <a:pPr lvl="5" marL="2057400" indent="-228600">
              <a:spcBef>
                <a:spcPts val="411"/>
              </a:spcBef>
              <a:buClr>
                <a:srgbClr val="4d4d4d"/>
              </a:buClr>
              <a:buFont typeface="Microsoft Sans Serif"/>
              <a:buChar char="»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6.º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  <a:p>
            <a:pPr lvl="6" marL="2057400" indent="-228600">
              <a:spcBef>
                <a:spcPts val="411"/>
              </a:spcBef>
              <a:buClr>
                <a:srgbClr val="4d4d4d"/>
              </a:buClr>
              <a:buFont typeface="Microsoft Sans Serif"/>
              <a:buChar char="»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7.º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1880" y="4409640"/>
            <a:ext cx="8568000" cy="58284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r>
              <a:rPr b="0" lang="pt-BR" sz="2980" spc="-1" strike="noStrike">
                <a:solidFill>
                  <a:srgbClr val="ffffff"/>
                </a:solidFill>
                <a:latin typeface="Microsoft Sans Serif"/>
              </a:rPr>
              <a:t>Clique para editar o formato do texto do título</a:t>
            </a:r>
            <a:endParaRPr b="0" lang="pt-BR" sz="2980" spc="-1" strike="noStrike">
              <a:solidFill>
                <a:srgbClr val="ffffff"/>
              </a:solidFill>
              <a:latin typeface="Microsoft Sans Serif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>
              <a:spcBef>
                <a:spcPts val="493"/>
              </a:spcBef>
            </a:pPr>
            <a:r>
              <a:rPr b="0" lang="pt-BR" sz="1990" spc="-1" strike="noStrike">
                <a:solidFill>
                  <a:srgbClr val="ffffff"/>
                </a:solidFill>
                <a:latin typeface="Microsoft Sans Serif"/>
              </a:rPr>
              <a:t>Clique para editar o formato do texto da estrutura de tópicos</a:t>
            </a:r>
            <a:endParaRPr b="0" lang="pt-BR" sz="1990" spc="-1" strike="noStrike">
              <a:solidFill>
                <a:srgbClr val="ffffff"/>
              </a:solidFill>
              <a:latin typeface="Microsoft Sans Serif"/>
            </a:endParaRPr>
          </a:p>
          <a:p>
            <a:pPr lvl="1" marL="377280" algn="ctr">
              <a:spcBef>
                <a:spcPts val="575"/>
              </a:spcBef>
              <a:buClr>
                <a:srgbClr val="4d4d4d"/>
              </a:buClr>
              <a:buFont typeface="Microsoft Sans Serif"/>
              <a:buChar char="–"/>
            </a:pPr>
            <a:r>
              <a:rPr b="0" lang="pt-BR" sz="2320" spc="-1" strike="noStrike">
                <a:solidFill>
                  <a:srgbClr val="4d4d4d"/>
                </a:solidFill>
                <a:latin typeface="Microsoft Sans Serif"/>
              </a:rPr>
              <a:t>2.º nível da estrutura de tópicos</a:t>
            </a:r>
            <a:endParaRPr b="0" lang="pt-BR" sz="2320" spc="-1" strike="noStrike">
              <a:solidFill>
                <a:srgbClr val="4d4d4d"/>
              </a:solidFill>
              <a:latin typeface="Microsoft Sans Serif"/>
            </a:endParaRPr>
          </a:p>
          <a:p>
            <a:pPr lvl="2" marL="755640" algn="ctr">
              <a:spcBef>
                <a:spcPts val="493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1990" spc="-1" strike="noStrike">
                <a:solidFill>
                  <a:srgbClr val="4d4d4d"/>
                </a:solidFill>
                <a:latin typeface="Microsoft Sans Serif"/>
              </a:rPr>
              <a:t>3.º nível da estrutura de tópicos</a:t>
            </a:r>
            <a:endParaRPr b="0" lang="pt-BR" sz="1990" spc="-1" strike="noStrike">
              <a:solidFill>
                <a:srgbClr val="4d4d4d"/>
              </a:solidFill>
              <a:latin typeface="Microsoft Sans Serif"/>
            </a:endParaRPr>
          </a:p>
          <a:p>
            <a:pPr lvl="3" marL="1132560" algn="ctr">
              <a:spcBef>
                <a:spcPts val="411"/>
              </a:spcBef>
              <a:buClr>
                <a:srgbClr val="4d4d4d"/>
              </a:buClr>
              <a:buFont typeface="Microsoft Sans Serif"/>
              <a:buChar char="–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4.º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  <a:p>
            <a:pPr lvl="4" marL="1509840" algn="ctr">
              <a:spcBef>
                <a:spcPts val="411"/>
              </a:spcBef>
              <a:buClr>
                <a:srgbClr val="4d4d4d"/>
              </a:buClr>
              <a:buFont typeface="Microsoft Sans Serif"/>
              <a:buChar char="»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5.º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  <a:p>
            <a:pPr lvl="5" marL="1509840" algn="ctr">
              <a:spcBef>
                <a:spcPts val="411"/>
              </a:spcBef>
              <a:buClr>
                <a:srgbClr val="4d4d4d"/>
              </a:buClr>
              <a:buFont typeface="Microsoft Sans Serif"/>
              <a:buChar char="»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6.º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  <a:p>
            <a:pPr lvl="6" marL="1509840" algn="ctr">
              <a:spcBef>
                <a:spcPts val="411"/>
              </a:spcBef>
              <a:buClr>
                <a:srgbClr val="4d4d4d"/>
              </a:buClr>
              <a:buFont typeface="Microsoft Sans Serif"/>
              <a:buChar char="»"/>
            </a:pPr>
            <a:r>
              <a:rPr b="0" lang="pt-BR" sz="1660" spc="-1" strike="noStrike">
                <a:solidFill>
                  <a:srgbClr val="4d4d4d"/>
                </a:solidFill>
                <a:latin typeface="Microsoft Sans Serif"/>
              </a:rPr>
              <a:t>7.º nível da estrutura de tópicos</a:t>
            </a:r>
            <a:endParaRPr b="0" lang="pt-BR" sz="166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surveymonkey.com/" TargetMode="External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031440" y="1145880"/>
            <a:ext cx="3760560" cy="10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200" spc="-1" strike="noStrike">
                <a:solidFill>
                  <a:srgbClr val="4d4d4d"/>
                </a:solidFill>
                <a:latin typeface="Microsoft Sans Serif"/>
              </a:rPr>
              <a:t>Metodologias Ágeis</a:t>
            </a:r>
            <a:endParaRPr b="0" lang="pt-BR" sz="4200" spc="-1" strike="noStrike">
              <a:solidFill>
                <a:srgbClr val="ffffff"/>
              </a:solidFill>
              <a:latin typeface="Microsoft Sans Serif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936000" y="3744000"/>
            <a:ext cx="4896000" cy="127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r>
              <a:rPr b="1" lang="pt-BR" sz="2600" spc="-1" strike="noStrike">
                <a:latin typeface="Arial"/>
              </a:rPr>
              <a:t>	</a:t>
            </a:r>
            <a:r>
              <a:rPr b="1" lang="pt-BR" sz="2600" spc="-1" strike="noStrike">
                <a:latin typeface="Arial"/>
              </a:rPr>
              <a:t>Jonas Lopes do O</a:t>
            </a:r>
            <a:endParaRPr b="0" lang="pt-BR" sz="2600" spc="-1" strike="noStrike">
              <a:solidFill>
                <a:srgbClr val="4d4d4d"/>
              </a:solidFill>
              <a:latin typeface="Arial"/>
            </a:endParaRPr>
          </a:p>
          <a:p>
            <a:r>
              <a:rPr b="1" lang="pt-BR" sz="2600" spc="-1" strike="noStrike">
                <a:latin typeface="Arial"/>
              </a:rPr>
              <a:t>	</a:t>
            </a:r>
            <a:r>
              <a:rPr b="1" lang="pt-BR" sz="2600" spc="-1" strike="noStrike">
                <a:latin typeface="Arial"/>
              </a:rPr>
              <a:t>Maike Bezerra da Silva </a:t>
            </a:r>
            <a:endParaRPr b="0" lang="pt-BR" sz="26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983240" y="692280"/>
            <a:ext cx="8096760" cy="468864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1944000" y="14400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Desenvolvimento com Ágeis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Scrum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08000" y="2015640"/>
            <a:ext cx="7992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Metodologia de gerenciamento de projetos para o desenvolvimento de software ágil.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Projetado para gerenciar requisitos de projetos que mudam rapidamente, melhorando a comunicação entre os Stakeholders. 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Definido, formalizado e publicado como a primeira metodologia Ágil para desenvolvimento de software [15].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Teoria do Scrum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Transparência: todos deve está visível para todos que estão envolvidos no projeto.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Inspeção: os artefatos do Scrum são inspecionados com frequência para detectar problemas nos estágios iniciais. 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Adaptação: Se um inspetor determinar que alguns aspectos do projeto são inaceitáveis ​​e fora do escopo do projeto, o processo pode ser ajustado para evitar mais problemas.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016000" y="756360"/>
            <a:ext cx="8064000" cy="457164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1944000" y="7200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Conteúdo do Scrum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Kanban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Afirma com precisão o trabalho que precisa ser feito e quando ele precisa ser feito.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Apresenta explicitamente as tarefas mais importantes que precisam de mais atenção para reduzir o risco de sua incompletude e também para aumentar a flexibilidade entre outras tarefas do projeto.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Princípios Kanban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Limitar o trabalho em andamento (WIP).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Puxar valor através do processo de desenvolvimento.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Tornar o processo de desenvolvimento visível.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Aumentar o rendimento.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Usar um backlog fixo.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Qualidade de Embalagem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016000" y="14400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Visualização do fluxo de trabalho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016000" y="792000"/>
            <a:ext cx="7992000" cy="4495320"/>
          </a:xfrm>
          <a:prstGeom prst="rect">
            <a:avLst/>
          </a:prstGeom>
          <a:ln>
            <a:noFill/>
          </a:ln>
        </p:spPr>
      </p:pic>
      <p:sp>
        <p:nvSpPr>
          <p:cNvPr id="112" name="TextShape 2"/>
          <p:cNvSpPr txBox="1"/>
          <p:nvPr/>
        </p:nvSpPr>
        <p:spPr>
          <a:xfrm>
            <a:off x="2016000" y="5287320"/>
            <a:ext cx="4104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Fonte: https://targetteal.com/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Semelhanças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Lean e Agile.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Dividem o trabalho em partes menores.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Equipes auto-organizadas.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Entrega de software cedo e frequentemente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Adaptado à mudanças.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Diferenças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Condições: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Se as iterações de caixa de tempo são necessárias.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Se uma equipe se compromete com uma quantidade específica de trabalho para uma determinada iteração de produto.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Se as equipes multifuncionais são prescritas.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Se o WIP - Work in Progress é limitado.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Se o trabalho deve ser desdobrado ser completado dentro de um período de tempo prescrito, entre outros [22]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6000" y="1368000"/>
            <a:ext cx="784800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2600" spc="-1" strike="noStrike">
                <a:solidFill>
                  <a:srgbClr val="4d4d4d"/>
                </a:solidFill>
                <a:latin typeface="Microsoft Sans Serif"/>
              </a:rPr>
              <a:t>Uma análise estatística dos efeitos do Scrum e Kanban em projetos de desenvolvimento de software</a:t>
            </a:r>
            <a:endParaRPr b="0" lang="pt-BR" sz="260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224000" y="2808000"/>
            <a:ext cx="8064000" cy="87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r">
              <a:lnSpc>
                <a:spcPct val="8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4d4d4d"/>
                </a:solidFill>
                <a:latin typeface="Verdana"/>
                <a:ea typeface="굴림"/>
              </a:rPr>
              <a:t>Howard Lei, Farnaz Ganjeizadeh, Pradeep Kumar Jayachandran, Pinar Ozcan</a:t>
            </a:r>
            <a:endParaRPr b="0" lang="pt-BR" sz="200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Coleção dos dados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Baseada em </a:t>
            </a:r>
            <a:r>
              <a:rPr b="0" lang="pt-BR" sz="2650" spc="-1" strike="noStrike">
                <a:solidFill>
                  <a:srgbClr val="5e8ac7"/>
                </a:solidFill>
                <a:latin typeface="Microsoft Sans Serif"/>
                <a:hlinkClick r:id="rId1"/>
              </a:rPr>
              <a:t>http://www.surveymonkey.com</a:t>
            </a:r>
            <a:r>
              <a:rPr b="0" lang="pt-BR" sz="2650" spc="-1" strike="noStrike">
                <a:solidFill>
                  <a:srgbClr val="5e8ac7"/>
                </a:solidFill>
                <a:latin typeface="Microsoft Sans Serif"/>
              </a:rPr>
              <a:t> </a:t>
            </a:r>
            <a:r>
              <a:rPr b="0" lang="pt-BR" sz="2650" spc="-1" strike="noStrike">
                <a:solidFill>
                  <a:srgbClr val="000000"/>
                </a:solidFill>
                <a:latin typeface="Microsoft Sans Serif"/>
              </a:rPr>
              <a:t>para coletar dados numéricos.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Microsoft Sans Serif"/>
              </a:rPr>
              <a:t>Realizada entre abril de 2012 e maio de 2012. 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000000"/>
                </a:solidFill>
                <a:latin typeface="Microsoft Sans Serif"/>
              </a:rPr>
              <a:t>Participantes eram funcionários envolvidos em projetos de desenvolvimento de software em empresas que utilizavam Scrum ou Kanban. </a:t>
            </a: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 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016000" y="28800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Tabela 1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872000" y="129600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Imagem da tabela.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Howard Lei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77080" y="2007000"/>
            <a:ext cx="2950920" cy="346500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3672000" y="2004120"/>
            <a:ext cx="6192000" cy="365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Formação:  Ph.D em Engenharia Elétrica e Ciência da Computação na UC Berkeley em 2010.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Pesquisas em foco: Aplicativos de aprendizado de máquina para reconhecimento de alto-falantes e multimídia.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Atuação:  Pesquisador de pós-doutorado no International Computer Science Institute , uma organização sem fins lucrativos afiliada à Universidade da Califórnia em Berkeley.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E-mail: hlei@icsi.berkeley.edu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Farnaz Ganjeizadeh 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240000" y="2015640"/>
            <a:ext cx="6408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Formação:  Professor at California state university at Hayward at Applied Materials Inc.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Pesquisas em foco: Estratégia, Empreendedorismo, Mercados de Tecnologia, Regulação de Tecnologia, Aplicações Móveis, Economia de Compartilhamento, Digital Banking. 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Atuação: Professor associado Departamento de Engenharia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E-mail: farnaz.ganjeizadeh@csueastbay.edu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8000" y="1981440"/>
            <a:ext cx="2304000" cy="3274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Pradreep Kumar Jayachandran 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240000" y="2015640"/>
            <a:ext cx="6408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Paradeiro desconhecido.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No more info.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48000" y="1981440"/>
            <a:ext cx="2304000" cy="3274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Pinar Ozcan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07000" y="2016000"/>
            <a:ext cx="3465000" cy="346500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3902040" y="1872000"/>
            <a:ext cx="5616000" cy="365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Formação:  Ph.D. no Stanford Technology Ventures Programme (STVP) no Departamento de Ciência e Engenharia de Gestão da Universidade de Stanford.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Pesquisas em foco: Estratégia, Empreendedorismo, Mercados de Tecnologia, Regulação de Tecnologia, Aplicações Móveis, Economia de Compartilhamento, Digital Banking. 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endParaRPr b="0" lang="pt-BR" sz="1800" spc="-1" strike="noStrike">
              <a:solidFill>
                <a:srgbClr val="4d4d4d"/>
              </a:solidFill>
              <a:latin typeface="Arial"/>
            </a:endParaRPr>
          </a:p>
          <a:p>
            <a:pPr algn="just"/>
            <a:r>
              <a:rPr b="0" lang="pt-BR" sz="1800" spc="-1" strike="noStrike">
                <a:solidFill>
                  <a:srgbClr val="4d4d4d"/>
                </a:solidFill>
                <a:latin typeface="Arial"/>
              </a:rPr>
              <a:t>Atuação: Professora de Gestão Estratégica na Warwick Business School. Ela é especializada em estratégia, empreendedorismo e o surgimento de novos mercados de tecnologia.</a:t>
            </a:r>
            <a:endParaRPr b="0" lang="pt-BR" sz="1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Estrutura do Artigo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Introdução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Metodologias ágeis no desenvolvimento de software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Metodologia de pesquisa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Resultado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Conclusão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Objetivo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Fornecer evidências estatísticas para determinar se existe uma diferença significativa entre os métodos Scrum e Kanban em termos de seus efeitos em diferentes fatores de gerenciamento de projetos.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08000" y="1143720"/>
            <a:ext cx="8064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b="0" lang="pt-BR" sz="3640" spc="-1" strike="noStrike">
                <a:solidFill>
                  <a:srgbClr val="4d4d4d"/>
                </a:solidFill>
                <a:latin typeface="Microsoft Sans Serif"/>
              </a:rPr>
              <a:t>Metodologias Ágeis</a:t>
            </a:r>
            <a:endParaRPr b="0" lang="pt-BR" sz="3640" spc="-1" strike="noStrike">
              <a:solidFill>
                <a:srgbClr val="4d4d4d"/>
              </a:solidFill>
              <a:latin typeface="Microsoft Sans Serif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08000" y="2015640"/>
            <a:ext cx="8064000" cy="34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Usadas para lidar com os desafios de gerenciar projetos complexos durante a fase de desenvolvimento.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Método iterativo e incremental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  <a:p>
            <a:pPr marL="342720" indent="-342720" algn="just">
              <a:spcBef>
                <a:spcPts val="660"/>
              </a:spcBef>
              <a:buClr>
                <a:srgbClr val="4d4d4d"/>
              </a:buClr>
              <a:buFont typeface="Microsoft Sans Serif"/>
              <a:buChar char="•"/>
            </a:pPr>
            <a:r>
              <a:rPr b="0" lang="pt-BR" sz="2650" spc="-1" strike="noStrike">
                <a:solidFill>
                  <a:srgbClr val="4d4d4d"/>
                </a:solidFill>
                <a:latin typeface="Microsoft Sans Serif"/>
              </a:rPr>
              <a:t>Nascida pra suprir as necessidades que outras metodologias não cobriam na época.  </a:t>
            </a:r>
            <a:endParaRPr b="0" lang="pt-BR" sz="2650" spc="-1" strike="noStrike">
              <a:solidFill>
                <a:srgbClr val="4d4d4d"/>
              </a:solidFill>
              <a:latin typeface="Microsoft Sans Serif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2018-11-17T16:56:31Z</dcterms:created>
  <dc:creator/>
  <dc:description/>
  <dc:language>pt-BR</dc:language>
  <cp:lastModifiedBy/>
  <dcterms:modified xsi:type="dcterms:W3CDTF">2018-11-19T19:55:13Z</dcterms:modified>
  <cp:revision>371</cp:revision>
  <dc:subject/>
  <dc:title>Name of presentation</dc:title>
</cp:coreProperties>
</file>