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75" r:id="rId5"/>
    <p:sldId id="262" r:id="rId6"/>
    <p:sldId id="263" r:id="rId7"/>
    <p:sldId id="274" r:id="rId8"/>
    <p:sldId id="264" r:id="rId9"/>
    <p:sldId id="276" r:id="rId10"/>
    <p:sldId id="265" r:id="rId11"/>
    <p:sldId id="267" r:id="rId12"/>
    <p:sldId id="272" r:id="rId13"/>
    <p:sldId id="270" r:id="rId14"/>
    <p:sldId id="269" r:id="rId15"/>
    <p:sldId id="271" r:id="rId16"/>
    <p:sldId id="273" r:id="rId17"/>
    <p:sldId id="26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2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8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07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2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0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1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7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0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8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B915AE-6C55-4469-9A74-FF271227A56B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6D0BC-C01D-4C46-9159-A71A983CF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1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t.wikipedia.org/wiki/Haskell_(linguagem_de_programa%C3%A7%C3%A3o)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30839-256A-4C60-8B86-8AF1FE22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19238"/>
            <a:ext cx="9440034" cy="1828801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Seminário Programação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01EA4-287D-47A2-8554-D03E9172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289" y="3460095"/>
            <a:ext cx="9440034" cy="1049867"/>
          </a:xfrm>
        </p:spPr>
        <p:txBody>
          <a:bodyPr>
            <a:normAutofit/>
          </a:bodyPr>
          <a:lstStyle/>
          <a:p>
            <a:r>
              <a:rPr lang="pt-BR" sz="2800" b="1" dirty="0"/>
              <a:t>MIRANDA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E02377-A140-4046-BEFD-BE4ABE7D6209}"/>
              </a:ext>
            </a:extLst>
          </p:cNvPr>
          <p:cNvSpPr txBox="1">
            <a:spLocks/>
          </p:cNvSpPr>
          <p:nvPr/>
        </p:nvSpPr>
        <p:spPr>
          <a:xfrm>
            <a:off x="-2036832" y="5921325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Dupla: Jonas Lopes e Samuel Marques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7184E88-8140-45CE-A395-4D0A2BD62F2E}"/>
              </a:ext>
            </a:extLst>
          </p:cNvPr>
          <p:cNvSpPr txBox="1">
            <a:spLocks/>
          </p:cNvSpPr>
          <p:nvPr/>
        </p:nvSpPr>
        <p:spPr>
          <a:xfrm>
            <a:off x="5997404" y="6067241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rgbClr val="FFFF00"/>
                </a:solidFill>
              </a:rPr>
              <a:t>Prof</a:t>
            </a:r>
            <a:r>
              <a:rPr lang="pt-BR" dirty="0">
                <a:solidFill>
                  <a:srgbClr val="FFFF00"/>
                </a:solidFill>
              </a:rPr>
              <a:t>: Ricardo Reis</a:t>
            </a:r>
          </a:p>
        </p:txBody>
      </p:sp>
    </p:spTree>
    <p:extLst>
      <p:ext uri="{BB962C8B-B14F-4D97-AF65-F5344CB8AC3E}">
        <p14:creationId xmlns:p14="http://schemas.microsoft.com/office/powerpoint/2010/main" val="118454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Tipos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196838" y="1569358"/>
            <a:ext cx="11787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tipos básicos embutidos em Miranda são: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Números (inteiros de tamanho ilimitado e </a:t>
            </a:r>
            <a:r>
              <a:rPr lang="pt-BR" sz="2400" dirty="0" err="1"/>
              <a:t>float</a:t>
            </a:r>
            <a:r>
              <a:rPr lang="pt-BR" sz="2400" dirty="0"/>
              <a:t> de precisão dupla)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Caracteres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Listas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 err="1"/>
              <a:t>Tuplas</a:t>
            </a:r>
            <a:endParaRPr lang="pt-BR" sz="2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Funções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 fontAlgn="base"/>
            <a:endParaRPr lang="pt-BR" sz="2400" dirty="0"/>
          </a:p>
          <a:p>
            <a:pPr lvl="1" fontAlgn="base"/>
            <a:endParaRPr lang="pt-BR" sz="2400" dirty="0"/>
          </a:p>
          <a:p>
            <a:pPr lvl="1" fontAlgn="base"/>
            <a:r>
              <a:rPr lang="pt-BR" sz="2400" dirty="0"/>
              <a:t>Aqui o tipo </a:t>
            </a:r>
            <a:r>
              <a:rPr lang="pt-BR" sz="2400" dirty="0" err="1"/>
              <a:t>String</a:t>
            </a:r>
            <a:r>
              <a:rPr lang="pt-BR" sz="2400" dirty="0"/>
              <a:t> é simplesmente uma lista de caracteres</a:t>
            </a:r>
          </a:p>
          <a:p>
            <a:pPr lvl="1" fontAlgn="base"/>
            <a:endParaRPr lang="pt-BR" sz="2400" dirty="0"/>
          </a:p>
          <a:p>
            <a:pPr lvl="1" fontAlgn="base"/>
            <a:r>
              <a:rPr lang="pt-BR" sz="2400" dirty="0" err="1"/>
              <a:t>Tuplas</a:t>
            </a:r>
            <a:r>
              <a:rPr lang="pt-BR" sz="2400" dirty="0"/>
              <a:t> são sequências de elementos que podem ser de tipos diferentes, assim como em Haskell, e são escritas delimitadas por parênteses. </a:t>
            </a:r>
          </a:p>
        </p:txBody>
      </p:sp>
      <p:pic>
        <p:nvPicPr>
          <p:cNvPr id="5124" name="Picture 4" descr="Resultado de imagem para dados.png">
            <a:extLst>
              <a:ext uri="{FF2B5EF4-FFF2-40B4-BE49-F238E27FC236}">
                <a16:creationId xmlns:a16="http://schemas.microsoft.com/office/drawing/2014/main" id="{E2FF2F64-D316-48DC-A35A-D3DDB1E0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2" b="9721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63" y="-1960"/>
            <a:ext cx="2279937" cy="17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8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2E4D70-8CBC-4F37-8737-08B2DC65CEF3}"/>
              </a:ext>
            </a:extLst>
          </p:cNvPr>
          <p:cNvSpPr/>
          <p:nvPr/>
        </p:nvSpPr>
        <p:spPr>
          <a:xfrm>
            <a:off x="511412" y="1302149"/>
            <a:ext cx="496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Execução básica de código Miranda: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E147A6-8AE2-452F-A184-2C3853FA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7" y="2424112"/>
            <a:ext cx="2266950" cy="200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348D67-9A64-4F2B-99DC-9F787254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64" y="2467886"/>
            <a:ext cx="23622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918C8B-51DA-4016-8E2A-264DB6D0F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089" y="2678415"/>
            <a:ext cx="196215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DFA3EAC-180A-4214-BEC7-79B419A1F75F}"/>
              </a:ext>
            </a:extLst>
          </p:cNvPr>
          <p:cNvSpPr/>
          <p:nvPr/>
        </p:nvSpPr>
        <p:spPr>
          <a:xfrm>
            <a:off x="625477" y="1913170"/>
            <a:ext cx="3209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Execução de operações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521111-5915-48B4-9BF2-9DB1DFF89E7E}"/>
              </a:ext>
            </a:extLst>
          </p:cNvPr>
          <p:cNvSpPr/>
          <p:nvPr/>
        </p:nvSpPr>
        <p:spPr>
          <a:xfrm>
            <a:off x="4115672" y="1944141"/>
            <a:ext cx="3298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Arredondar para inteiro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9E4AC28-DA1C-4FD4-9CB8-4E75D93BC6CB}"/>
              </a:ext>
            </a:extLst>
          </p:cNvPr>
          <p:cNvSpPr/>
          <p:nvPr/>
        </p:nvSpPr>
        <p:spPr>
          <a:xfrm>
            <a:off x="7732825" y="1821555"/>
            <a:ext cx="3062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Código do </a:t>
            </a:r>
            <a:r>
              <a:rPr lang="pt-BR" sz="2400" dirty="0" err="1"/>
              <a:t>caracter</a:t>
            </a:r>
            <a:r>
              <a:rPr lang="pt-BR" sz="2400" dirty="0"/>
              <a:t> na</a:t>
            </a:r>
          </a:p>
          <a:p>
            <a:r>
              <a:rPr lang="pt-BR" sz="2400" dirty="0" err="1"/>
              <a:t>Tabeça</a:t>
            </a:r>
            <a:r>
              <a:rPr lang="pt-BR" sz="2400" dirty="0"/>
              <a:t> ASCII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6AAE3D0-F8AC-4436-82F3-DCB7473E6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672" y="5335960"/>
            <a:ext cx="6191250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270B2B6-278A-4B90-A049-313B62D04A64}"/>
              </a:ext>
            </a:extLst>
          </p:cNvPr>
          <p:cNvSpPr/>
          <p:nvPr/>
        </p:nvSpPr>
        <p:spPr>
          <a:xfrm>
            <a:off x="4015694" y="4812215"/>
            <a:ext cx="445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Erro divisão inteiro por </a:t>
            </a:r>
            <a:r>
              <a:rPr lang="pt-BR" sz="2400" dirty="0" err="1"/>
              <a:t>fracional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5367764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35BC40B-17EF-44F2-BA65-7DE115C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" y="2066536"/>
            <a:ext cx="40767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4B7120-650F-452D-B533-8D1650DF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59" y="4200136"/>
            <a:ext cx="3686175" cy="146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4F361B7-FE5D-4564-BFA3-C7B0079D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59" y="2078719"/>
            <a:ext cx="399097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B316EA4-06CF-4FE2-A58A-DE204352A25C}"/>
              </a:ext>
            </a:extLst>
          </p:cNvPr>
          <p:cNvSpPr/>
          <p:nvPr/>
        </p:nvSpPr>
        <p:spPr>
          <a:xfrm>
            <a:off x="414921" y="1566571"/>
            <a:ext cx="193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Função show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A9FF85-7735-40B6-80E2-A2BFFF77413E}"/>
              </a:ext>
            </a:extLst>
          </p:cNvPr>
          <p:cNvSpPr/>
          <p:nvPr/>
        </p:nvSpPr>
        <p:spPr>
          <a:xfrm>
            <a:off x="5595159" y="1652169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73334256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2E4D70-8CBC-4F37-8737-08B2DC65CEF3}"/>
              </a:ext>
            </a:extLst>
          </p:cNvPr>
          <p:cNvSpPr/>
          <p:nvPr/>
        </p:nvSpPr>
        <p:spPr>
          <a:xfrm>
            <a:off x="635719" y="1652169"/>
            <a:ext cx="3669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Todos os número primos: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38B22E8C-1FAF-4458-8D9F-A1D81174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19" y="2185549"/>
            <a:ext cx="5765166" cy="4059237"/>
          </a:xfrm>
          <a:prstGeom prst="roundRect">
            <a:avLst>
              <a:gd name="adj" fmla="val 42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315329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2E4D70-8CBC-4F37-8737-08B2DC65CEF3}"/>
              </a:ext>
            </a:extLst>
          </p:cNvPr>
          <p:cNvSpPr/>
          <p:nvPr/>
        </p:nvSpPr>
        <p:spPr>
          <a:xfrm>
            <a:off x="822331" y="1922757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Fibonacci: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ED9BC0E-CDBF-4F46-A528-75841AE0FFB8}"/>
              </a:ext>
            </a:extLst>
          </p:cNvPr>
          <p:cNvSpPr/>
          <p:nvPr/>
        </p:nvSpPr>
        <p:spPr>
          <a:xfrm>
            <a:off x="6389006" y="1881870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Georgia" panose="02040502050405020303" pitchFamily="18" charset="0"/>
              </a:rPr>
              <a:t>Fibonacci</a:t>
            </a:r>
            <a:r>
              <a:rPr lang="pt-BR" dirty="0"/>
              <a:t> </a:t>
            </a:r>
            <a:r>
              <a:rPr lang="pt-BR" sz="2400" dirty="0">
                <a:latin typeface="Georgia" panose="02040502050405020303" pitchFamily="18" charset="0"/>
              </a:rPr>
              <a:t>com lista de compreensão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E02D46-B644-4DF2-8605-54E69622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31" y="2373411"/>
            <a:ext cx="3343275" cy="1914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D1D4AA-1755-47CC-A39E-FFE79D52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34" y="2373411"/>
            <a:ext cx="3609975" cy="41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21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2E4D70-8CBC-4F37-8737-08B2DC65CEF3}"/>
              </a:ext>
            </a:extLst>
          </p:cNvPr>
          <p:cNvSpPr/>
          <p:nvPr/>
        </p:nvSpPr>
        <p:spPr>
          <a:xfrm>
            <a:off x="822331" y="1922757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Georgia" panose="02040502050405020303" pitchFamily="18" charset="0"/>
              </a:rPr>
              <a:t>QuickSort</a:t>
            </a:r>
            <a:r>
              <a:rPr lang="pt-BR" sz="2400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10242" name="Picture 2" descr="https://lh6.googleusercontent.com/w6WAL64WHqGX-N99vS5BCRmMHraCgLl9upMYUgkDob5Ta3AgG8TufW5LLo4Ba-P5vyCZ8AuXoxRriab6dR3e0EAi5vXzDhM1Ar_gDoZ6UnbkvGmUYUZI9mfMu8_z7J7NcT71ZBOf">
            <a:extLst>
              <a:ext uri="{FF2B5EF4-FFF2-40B4-BE49-F238E27FC236}">
                <a16:creationId xmlns:a16="http://schemas.microsoft.com/office/drawing/2014/main" id="{4A0D615B-C328-4CBB-BD96-AD6A6BF7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39" y="2373411"/>
            <a:ext cx="4981777" cy="21925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03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2E4D70-8CBC-4F37-8737-08B2DC65CEF3}"/>
              </a:ext>
            </a:extLst>
          </p:cNvPr>
          <p:cNvSpPr/>
          <p:nvPr/>
        </p:nvSpPr>
        <p:spPr>
          <a:xfrm>
            <a:off x="822331" y="1922757"/>
            <a:ext cx="4245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Georgia" panose="02040502050405020303" pitchFamily="18" charset="0"/>
              </a:rPr>
              <a:t>Foldr</a:t>
            </a:r>
            <a:r>
              <a:rPr lang="pt-BR" sz="2400" dirty="0">
                <a:latin typeface="Georgia" panose="02040502050405020303" pitchFamily="18" charset="0"/>
              </a:rPr>
              <a:t>, </a:t>
            </a:r>
            <a:r>
              <a:rPr lang="pt-BR" sz="2400" dirty="0" err="1">
                <a:latin typeface="Georgia" panose="02040502050405020303" pitchFamily="18" charset="0"/>
              </a:rPr>
              <a:t>product</a:t>
            </a:r>
            <a:r>
              <a:rPr lang="pt-BR" sz="2400" dirty="0">
                <a:latin typeface="Georgia" panose="02040502050405020303" pitchFamily="18" charset="0"/>
              </a:rPr>
              <a:t>, sum, </a:t>
            </a:r>
            <a:r>
              <a:rPr lang="pt-BR" sz="2400" dirty="0" err="1">
                <a:latin typeface="Georgia" panose="02040502050405020303" pitchFamily="18" charset="0"/>
              </a:rPr>
              <a:t>and</a:t>
            </a:r>
            <a:r>
              <a:rPr lang="pt-BR" sz="2400" dirty="0">
                <a:latin typeface="Georgia" panose="02040502050405020303" pitchFamily="18" charset="0"/>
              </a:rPr>
              <a:t> e </a:t>
            </a:r>
            <a:r>
              <a:rPr lang="pt-BR" sz="2400" dirty="0" err="1">
                <a:latin typeface="Georgia" panose="02040502050405020303" pitchFamily="18" charset="0"/>
              </a:rPr>
              <a:t>or</a:t>
            </a:r>
            <a:r>
              <a:rPr lang="pt-BR" sz="2400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8B7FFCCE-3E22-4B85-A788-9C6286615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97" y="2403768"/>
            <a:ext cx="5335784" cy="4059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937048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82DDD-81EC-480C-BD84-FF393108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Miranda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usa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equações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guards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ao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invés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expressões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condicionais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para expresser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análise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caso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BAD537-3FBB-4183-9CBA-99C697BD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34" y="2740965"/>
            <a:ext cx="3629025" cy="11334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468FBC8-B753-4F06-9A42-1801F426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11079320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8650-CB4B-4ECB-A353-4A5775C5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27820"/>
            <a:ext cx="10353762" cy="2802359"/>
          </a:xfrm>
        </p:spPr>
        <p:txBody>
          <a:bodyPr>
            <a:normAutofit/>
          </a:bodyPr>
          <a:lstStyle/>
          <a:p>
            <a:r>
              <a:rPr lang="pt-BR" sz="8800" dirty="0"/>
              <a:t>OBRIGADO!</a:t>
            </a:r>
          </a:p>
        </p:txBody>
      </p:sp>
      <p:pic>
        <p:nvPicPr>
          <p:cNvPr id="6" name="Picture 4" descr="Resultado de imagem para pontos positivos.png">
            <a:extLst>
              <a:ext uri="{FF2B5EF4-FFF2-40B4-BE49-F238E27FC236}">
                <a16:creationId xmlns:a16="http://schemas.microsoft.com/office/drawing/2014/main" id="{6F0A5D66-599C-4D1E-9489-9C2C79E7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6221"/>
            <a:ext cx="3144416" cy="31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5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F49624-0B22-4F5A-BDC8-47206FDDBFF9}"/>
              </a:ext>
            </a:extLst>
          </p:cNvPr>
          <p:cNvSpPr txBox="1"/>
          <p:nvPr/>
        </p:nvSpPr>
        <p:spPr>
          <a:xfrm>
            <a:off x="1315616" y="2463281"/>
            <a:ext cx="4021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Preguiçosa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Puramente 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Não estrita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Polimórfica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Ordem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Poderoso sistema de módulos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516292" y="1841240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Características:</a:t>
            </a:r>
          </a:p>
        </p:txBody>
      </p:sp>
      <p:pic>
        <p:nvPicPr>
          <p:cNvPr id="1028" name="Picture 4" descr="Resultado de imagem para preguiÃ§osa.png">
            <a:extLst>
              <a:ext uri="{FF2B5EF4-FFF2-40B4-BE49-F238E27FC236}">
                <a16:creationId xmlns:a16="http://schemas.microsoft.com/office/drawing/2014/main" id="{7036529D-4A41-4C2C-ACBC-A10958CD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500" l="6571" r="100000">
                        <a14:foregroundMark x1="97756" y1="25000" x2="97756" y2="25000"/>
                        <a14:foregroundMark x1="6571" y1="52333" x2="6571" y2="52333"/>
                        <a14:foregroundMark x1="30128" y1="94500" x2="30128" y2="94500"/>
                        <a14:foregroundMark x1="87500" y1="72500" x2="87500" y2="72500"/>
                        <a14:foregroundMark x1="87340" y1="70000" x2="87340" y2="70000"/>
                        <a14:foregroundMark x1="83974" y1="67833" x2="88622" y2="74500"/>
                        <a14:foregroundMark x1="45513" y1="93500" x2="45513" y2="93500"/>
                        <a14:foregroundMark x1="98237" y1="20500" x2="98237" y2="2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25" y="16858"/>
            <a:ext cx="2088502" cy="20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iranda - Linguagem de programaÃ§Ã£o">
            <a:extLst>
              <a:ext uri="{FF2B5EF4-FFF2-40B4-BE49-F238E27FC236}">
                <a16:creationId xmlns:a16="http://schemas.microsoft.com/office/drawing/2014/main" id="{52CAB0EA-4E94-4F99-86CF-215DCA34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25" y="5650517"/>
            <a:ext cx="2886075" cy="1190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6705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Histórico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348341" y="1449423"/>
            <a:ext cx="10493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Projetada por David </a:t>
            </a:r>
            <a:r>
              <a:rPr lang="pt-BR" sz="2400" dirty="0" err="1"/>
              <a:t>Torner</a:t>
            </a:r>
            <a:r>
              <a:rPr lang="pt-BR" sz="2400" dirty="0"/>
              <a:t>, da Universidade de Kent</a:t>
            </a:r>
          </a:p>
          <a:p>
            <a:r>
              <a:rPr lang="pt-BR" sz="2400" dirty="0"/>
              <a:t>Sucessora das linguagens: </a:t>
            </a:r>
            <a:endParaRPr lang="en-US" sz="2400" dirty="0"/>
          </a:p>
          <a:p>
            <a:r>
              <a:rPr lang="en-US" sz="2400" dirty="0"/>
              <a:t>						- SALS (St Andrews Static Language)</a:t>
            </a:r>
          </a:p>
          <a:p>
            <a:r>
              <a:rPr lang="en-US" sz="2400" dirty="0"/>
              <a:t>						- KRC (Kent Recursive Calculator)</a:t>
            </a:r>
          </a:p>
          <a:p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Produzida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Research Software Ltd. of England</a:t>
            </a:r>
          </a:p>
          <a:p>
            <a:endParaRPr lang="en-US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4B4273-54A6-4E62-A1BA-B7EC90AED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453" y1="29529" x2="55721" y2="71920"/>
                        <a14:foregroundMark x1="61556" y1="32790" x2="58009" y2="91486"/>
                        <a14:foregroundMark x1="69565" y1="59964" x2="60069" y2="81884"/>
                        <a14:foregroundMark x1="44622" y1="67572" x2="44622" y2="67572"/>
                        <a14:foregroundMark x1="44622" y1="86232" x2="55034" y2="90399"/>
                        <a14:foregroundMark x1="66590" y1="86775" x2="65789" y2="86775"/>
                        <a14:foregroundMark x1="61556" y1="86775" x2="61556" y2="86775"/>
                        <a14:foregroundMark x1="61556" y1="86775" x2="61556" y2="86775"/>
                        <a14:foregroundMark x1="82265" y1="94384" x2="82265" y2="94384"/>
                        <a14:foregroundMark x1="85011" y1="95471" x2="87300" y2="88768"/>
                        <a14:foregroundMark x1="79405" y1="84239" x2="77460" y2="76268"/>
                        <a14:foregroundMark x1="93822" y1="81159" x2="93822" y2="81159"/>
                        <a14:foregroundMark x1="90503" y1="74819" x2="90503" y2="83152"/>
                        <a14:foregroundMark x1="89245" y1="72283" x2="87529" y2="69928"/>
                        <a14:foregroundMark x1="91762" y1="97101" x2="94050" y2="81159"/>
                        <a14:foregroundMark x1="29748" y1="95471" x2="22426" y2="96377"/>
                        <a14:foregroundMark x1="22426" y1="87862" x2="23684" y2="71920"/>
                        <a14:foregroundMark x1="27231" y1="88768" x2="29291" y2="77899"/>
                        <a14:foregroundMark x1="11327" y1="95471" x2="8810" y2="89493"/>
                        <a14:foregroundMark x1="18192" y1="77899" x2="17963" y2="73188"/>
                        <a14:foregroundMark x1="7551" y1="30797" x2="17391" y2="11594"/>
                        <a14:foregroundMark x1="74142" y1="89493" x2="74714" y2="94746"/>
                        <a14:foregroundMark x1="73455" y1="81522" x2="73455" y2="894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8946" y="0"/>
            <a:ext cx="2150123" cy="13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Histórico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348341" y="1449423"/>
            <a:ext cx="1049383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Primeira linguagem puramente funcional a ser suportada comercialmente.</a:t>
            </a:r>
          </a:p>
          <a:p>
            <a:endParaRPr lang="pt-BR" sz="2800" dirty="0"/>
          </a:p>
          <a:p>
            <a:r>
              <a:rPr lang="pt-BR" sz="2400" dirty="0"/>
              <a:t>Foi lançado em 1985, como um rápido interpretador em C para sistema operacional Unix-</a:t>
            </a:r>
            <a:r>
              <a:rPr lang="pt-BR" sz="2400" dirty="0" err="1"/>
              <a:t>flavour</a:t>
            </a:r>
            <a:r>
              <a:rPr lang="pt-BR" sz="2400" dirty="0"/>
              <a:t>, com subsequente liberação, em 1987 e 1989. </a:t>
            </a:r>
          </a:p>
          <a:p>
            <a:endParaRPr lang="pt-BR" sz="2400" dirty="0"/>
          </a:p>
          <a:p>
            <a:r>
              <a:rPr lang="pt-BR" sz="2400" dirty="0"/>
              <a:t>Mais tarde a linguagem de programação 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Haskell</a:t>
            </a:r>
            <a:r>
              <a:rPr lang="pt-BR" sz="2400" dirty="0"/>
              <a:t> surge e é semelhante a muitos formatos de Miranda.</a:t>
            </a: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4B4273-54A6-4E62-A1BA-B7EC90AED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6453" y1="29529" x2="55721" y2="71920"/>
                        <a14:foregroundMark x1="61556" y1="32790" x2="58009" y2="91486"/>
                        <a14:foregroundMark x1="69565" y1="59964" x2="60069" y2="81884"/>
                        <a14:foregroundMark x1="44622" y1="67572" x2="44622" y2="67572"/>
                        <a14:foregroundMark x1="44622" y1="86232" x2="55034" y2="90399"/>
                        <a14:foregroundMark x1="66590" y1="86775" x2="65789" y2="86775"/>
                        <a14:foregroundMark x1="61556" y1="86775" x2="61556" y2="86775"/>
                        <a14:foregroundMark x1="61556" y1="86775" x2="61556" y2="86775"/>
                        <a14:foregroundMark x1="82265" y1="94384" x2="82265" y2="94384"/>
                        <a14:foregroundMark x1="85011" y1="95471" x2="87300" y2="88768"/>
                        <a14:foregroundMark x1="79405" y1="84239" x2="77460" y2="76268"/>
                        <a14:foregroundMark x1="93822" y1="81159" x2="93822" y2="81159"/>
                        <a14:foregroundMark x1="90503" y1="74819" x2="90503" y2="83152"/>
                        <a14:foregroundMark x1="89245" y1="72283" x2="87529" y2="69928"/>
                        <a14:foregroundMark x1="91762" y1="97101" x2="94050" y2="81159"/>
                        <a14:foregroundMark x1="29748" y1="95471" x2="22426" y2="96377"/>
                        <a14:foregroundMark x1="22426" y1="87862" x2="23684" y2="71920"/>
                        <a14:foregroundMark x1="27231" y1="88768" x2="29291" y2="77899"/>
                        <a14:foregroundMark x1="11327" y1="95471" x2="8810" y2="89493"/>
                        <a14:foregroundMark x1="18192" y1="77899" x2="17963" y2="73188"/>
                        <a14:foregroundMark x1="7551" y1="30797" x2="17391" y2="11594"/>
                        <a14:foregroundMark x1="74142" y1="89493" x2="74714" y2="94746"/>
                        <a14:foregroundMark x1="73455" y1="81522" x2="73455" y2="894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8946" y="0"/>
            <a:ext cx="2150123" cy="13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Nomenclatura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404325" y="1760440"/>
            <a:ext cx="11675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dirty="0"/>
              <a:t>Por que do nome Miranda?</a:t>
            </a:r>
          </a:p>
          <a:p>
            <a:pPr fontAlgn="base"/>
            <a:endParaRPr lang="pt-BR" sz="2400" dirty="0"/>
          </a:p>
          <a:p>
            <a:r>
              <a:rPr lang="pt-BR" sz="2400" dirty="0"/>
              <a:t>Miranda que no Latim significa “para ser admirado </a:t>
            </a:r>
            <a:r>
              <a:rPr lang="pt-BR" sz="2400"/>
              <a:t>em”</a:t>
            </a:r>
            <a:r>
              <a:rPr lang="en-US" sz="2400"/>
              <a:t>			</a:t>
            </a:r>
          </a:p>
          <a:p>
            <a:r>
              <a:rPr lang="en-US" sz="2400"/>
              <a:t>		</a:t>
            </a:r>
          </a:p>
          <a:p>
            <a:endParaRPr lang="en-US" sz="2400"/>
          </a:p>
          <a:p>
            <a:r>
              <a:rPr lang="pt-BR" sz="2400"/>
              <a:t>O </a:t>
            </a:r>
            <a:r>
              <a:rPr lang="pt-BR" sz="2400" dirty="0"/>
              <a:t>seu primeiro uso como nome próprio a uma menina foi devido a Shakespeare, em sua peça teatral A Tempestade (1611). </a:t>
            </a:r>
          </a:p>
          <a:p>
            <a:r>
              <a:rPr lang="pt-BR" sz="2400" dirty="0"/>
              <a:t>No ato 5, cena 1 da peça Miranda faz um discurso com as palavras: “O </a:t>
            </a:r>
            <a:r>
              <a:rPr lang="pt-BR" sz="2400" dirty="0" err="1"/>
              <a:t>Brave</a:t>
            </a:r>
            <a:r>
              <a:rPr lang="pt-BR" sz="2400" dirty="0"/>
              <a:t> New World!” ( “O Bravo Novo Mundo!” ). </a:t>
            </a:r>
            <a:br>
              <a:rPr lang="pt-BR" sz="2400"/>
            </a:br>
            <a:br>
              <a:rPr lang="en-US" sz="2400"/>
            </a:br>
            <a:r>
              <a:rPr lang="pt-BR" sz="2400"/>
              <a:t>A </a:t>
            </a:r>
            <a:r>
              <a:rPr lang="pt-BR" sz="2400" dirty="0"/>
              <a:t>ideia é de que a linguagem Miranda é uma introdução ao Bravo Novo Mundo da programação funcional.</a:t>
            </a:r>
          </a:p>
        </p:txBody>
      </p:sp>
    </p:spTree>
    <p:extLst>
      <p:ext uri="{BB962C8B-B14F-4D97-AF65-F5344CB8AC3E}">
        <p14:creationId xmlns:p14="http://schemas.microsoft.com/office/powerpoint/2010/main" val="204447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404325" y="1760440"/>
            <a:ext cx="11675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dirty="0"/>
              <a:t>Um programa em Miranda é normalmente 5 a 15 vezes mais curto do que seu correspondente em C ou Java.</a:t>
            </a:r>
          </a:p>
          <a:p>
            <a:pPr fontAlgn="base"/>
            <a:endParaRPr lang="pt-BR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Miranda é considerada uma linguagem puramente funcional e </a:t>
            </a:r>
            <a:r>
              <a:rPr lang="pt-BR" sz="2400" b="1" dirty="0"/>
              <a:t>sem efeitos colateral.</a:t>
            </a:r>
          </a:p>
          <a:p>
            <a:pPr fontAlgn="base"/>
            <a:r>
              <a:rPr lang="pt-BR" sz="2400" dirty="0"/>
              <a:t>	- Em Ciência da Computação, se diz que uma operação, função ou expressão tem efeitos colaterais se esta, além 	de retornar um valor, modifica o estado de alguma variável fora do seu ambiente local (seu escopo) )</a:t>
            </a:r>
          </a:p>
          <a:p>
            <a:pPr fontAlgn="base"/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ordem (suporte a </a:t>
            </a:r>
            <a:r>
              <a:rPr lang="pt-BR" sz="2400" i="1" dirty="0" err="1"/>
              <a:t>functional</a:t>
            </a:r>
            <a:r>
              <a:rPr lang="pt-BR" sz="2400" i="1" dirty="0"/>
              <a:t> data</a:t>
            </a:r>
            <a:r>
              <a:rPr lang="pt-BR" sz="2400" dirty="0"/>
              <a:t>)</a:t>
            </a:r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9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404325" y="1836835"/>
            <a:ext cx="116757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Avaliação preguiçosa (suporta funções não estritas e objetos de dados infinitos)</a:t>
            </a:r>
          </a:p>
          <a:p>
            <a:r>
              <a:rPr lang="pt-BR" sz="2400" dirty="0"/>
              <a:t>	- Avaliação preguiçosa (ou </a:t>
            </a:r>
            <a:r>
              <a:rPr lang="pt-BR" sz="2400" dirty="0" err="1"/>
              <a:t>call-by-need</a:t>
            </a:r>
            <a:r>
              <a:rPr lang="pt-BR" sz="2400" dirty="0"/>
              <a:t>) é uma estratégia de avaliação que retarda a avaliação de uma expressão até que esta seja necessária, e que também evita avaliações repetidas</a:t>
            </a:r>
            <a:endParaRPr lang="en-US" sz="2400" dirty="0"/>
          </a:p>
          <a:p>
            <a:r>
              <a:rPr lang="en-US" sz="24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Compreensão de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pt-BR" sz="2400" dirty="0"/>
              <a:t>O seu primeiro uso como nome próprio a uma menina foi devido a Shakespeare, em sua peça teatral </a:t>
            </a:r>
            <a:r>
              <a:rPr lang="pt-BR" sz="2400" i="1" dirty="0"/>
              <a:t>A Tempestade</a:t>
            </a:r>
            <a:r>
              <a:rPr lang="pt-BR" sz="2400" dirty="0"/>
              <a:t> (1611). </a:t>
            </a:r>
            <a:endParaRPr lang="pt-BR" sz="2800" dirty="0"/>
          </a:p>
          <a:p>
            <a:r>
              <a:rPr lang="pt-BR" sz="2400" dirty="0"/>
              <a:t>No ato 5, cena 1 da peça Miranda faz um discurso com as palavras: </a:t>
            </a:r>
            <a:r>
              <a:rPr lang="pt-BR" sz="2400" i="1" dirty="0"/>
              <a:t>“O </a:t>
            </a:r>
            <a:r>
              <a:rPr lang="pt-BR" sz="2400" i="1" dirty="0" err="1"/>
              <a:t>Brave</a:t>
            </a:r>
            <a:r>
              <a:rPr lang="pt-BR" sz="2400" i="1" dirty="0"/>
              <a:t> New World!”</a:t>
            </a:r>
            <a:r>
              <a:rPr lang="pt-BR" sz="2400" dirty="0"/>
              <a:t> ( </a:t>
            </a:r>
            <a:r>
              <a:rPr lang="pt-BR" sz="2400" i="1" dirty="0"/>
              <a:t>“O Bravo Novo Mundo!” </a:t>
            </a:r>
            <a:r>
              <a:rPr lang="pt-BR" sz="2400" dirty="0"/>
              <a:t>). </a:t>
            </a:r>
            <a:endParaRPr lang="pt-BR" sz="2800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0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292358" y="1365445"/>
            <a:ext cx="11787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Tipagem forte polimórfica</a:t>
            </a:r>
          </a:p>
          <a:p>
            <a:pPr fontAlgn="base"/>
            <a:r>
              <a:rPr lang="pt-BR" sz="2400" dirty="0"/>
              <a:t>	- Usando o polimorfismo, a função ou tipo de dado pode ser escrita genericamente para que possa suportar valores 	idênticos sem depender de seu tipo.</a:t>
            </a:r>
          </a:p>
          <a:p>
            <a:pPr fontAlgn="base"/>
            <a:endParaRPr lang="pt-BR" sz="2400" dirty="0"/>
          </a:p>
          <a:p>
            <a:pPr fontAlgn="base"/>
            <a:endParaRPr lang="pt-BR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400" dirty="0"/>
              <a:t>Tipos e módulos abstratos de dados</a:t>
            </a:r>
          </a:p>
          <a:p>
            <a:pPr fontAlgn="base"/>
            <a:r>
              <a:rPr lang="pt-BR" sz="2400" dirty="0"/>
              <a:t>	- Nos casos em que um módulo define um novo tipo de dado e o conjunto de operações para manipular dados 	desse tipo, falamos que o módulo representa um tipo abstrato de dados. </a:t>
            </a:r>
          </a:p>
          <a:p>
            <a:br>
              <a:rPr lang="pt-BR" sz="2400" dirty="0"/>
            </a:br>
            <a:endParaRPr lang="pt-BR" sz="2400" dirty="0"/>
          </a:p>
          <a:p>
            <a:br>
              <a:rPr lang="pt-BR" sz="2400" dirty="0"/>
            </a:br>
            <a:endParaRPr lang="pt-BR" sz="2400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6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2D927-BAA1-476B-BA0F-7EB0B0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4995"/>
            <a:ext cx="10353762" cy="970450"/>
          </a:xfrm>
        </p:spPr>
        <p:txBody>
          <a:bodyPr/>
          <a:lstStyle/>
          <a:p>
            <a:r>
              <a:rPr lang="pt-BR" dirty="0">
                <a:latin typeface="Georgia" panose="02040502050405020303" pitchFamily="18" charset="0"/>
              </a:rPr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3496B3-B95D-43C8-B919-AF30B6B7641F}"/>
              </a:ext>
            </a:extLst>
          </p:cNvPr>
          <p:cNvSpPr txBox="1"/>
          <p:nvPr/>
        </p:nvSpPr>
        <p:spPr>
          <a:xfrm>
            <a:off x="525623" y="2066536"/>
            <a:ext cx="10027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compilador de Miranda é incorporado como um sistema interativo implementado sob UNIX fornecendo acesso a um editor de tela. </a:t>
            </a:r>
          </a:p>
          <a:p>
            <a:endParaRPr lang="pt-BR" sz="2400" dirty="0"/>
          </a:p>
          <a:p>
            <a:r>
              <a:rPr lang="pt-BR" sz="2400" dirty="0"/>
              <a:t>Os arquivos Miranda tem a extensão .m – Exemplo, questao1.m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BFE2C9B5-A333-4999-A8F4-04770FFC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7" b="100000" l="2326" r="986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102" y="-76395"/>
            <a:ext cx="2142931" cy="2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220</TotalTime>
  <Words>346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Calisto MT</vt:lpstr>
      <vt:lpstr>Georgia</vt:lpstr>
      <vt:lpstr>Wingdings 2</vt:lpstr>
      <vt:lpstr>Ardósia</vt:lpstr>
      <vt:lpstr>Seminário Programação Funcional</vt:lpstr>
      <vt:lpstr>Introdução</vt:lpstr>
      <vt:lpstr>Histórico</vt:lpstr>
      <vt:lpstr>Histórico</vt:lpstr>
      <vt:lpstr>Nomenclatura</vt:lpstr>
      <vt:lpstr>Estrutura</vt:lpstr>
      <vt:lpstr>Estrutura</vt:lpstr>
      <vt:lpstr>Estrutura</vt:lpstr>
      <vt:lpstr>Estrutura</vt:lpstr>
      <vt:lpstr>Tipos de Dados</vt:lpstr>
      <vt:lpstr>Exemplos:</vt:lpstr>
      <vt:lpstr>Exemplos:</vt:lpstr>
      <vt:lpstr>Exemplos:</vt:lpstr>
      <vt:lpstr>Exemplos:</vt:lpstr>
      <vt:lpstr>Exemplos:</vt:lpstr>
      <vt:lpstr>Exemplos:</vt:lpstr>
      <vt:lpstr>Exemplos: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Programação Funcional</dc:title>
  <dc:creator>Jonas Lopes</dc:creator>
  <cp:lastModifiedBy>Jonas Lopes</cp:lastModifiedBy>
  <cp:revision>63</cp:revision>
  <dcterms:created xsi:type="dcterms:W3CDTF">2019-06-11T22:01:07Z</dcterms:created>
  <dcterms:modified xsi:type="dcterms:W3CDTF">2019-06-12T01:41:19Z</dcterms:modified>
</cp:coreProperties>
</file>