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1" r:id="rId4"/>
    <p:sldId id="277" r:id="rId5"/>
    <p:sldId id="275" r:id="rId6"/>
    <p:sldId id="262" r:id="rId7"/>
    <p:sldId id="263" r:id="rId8"/>
    <p:sldId id="274" r:id="rId9"/>
    <p:sldId id="264" r:id="rId10"/>
    <p:sldId id="276" r:id="rId11"/>
    <p:sldId id="265" r:id="rId12"/>
    <p:sldId id="267" r:id="rId13"/>
    <p:sldId id="272" r:id="rId14"/>
    <p:sldId id="270" r:id="rId15"/>
    <p:sldId id="269" r:id="rId16"/>
    <p:sldId id="271" r:id="rId17"/>
    <p:sldId id="273" r:id="rId18"/>
    <p:sldId id="260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 snapToGrid="0">
      <p:cViewPr>
        <p:scale>
          <a:sx n="74" d="100"/>
          <a:sy n="74" d="100"/>
        </p:scale>
        <p:origin x="-55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15AE-6C55-4469-9A74-FF271227A56B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D0BC-C01D-4C46-9159-A71A983CF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32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15AE-6C55-4469-9A74-FF271227A56B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D0BC-C01D-4C46-9159-A71A983CF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15AE-6C55-4469-9A74-FF271227A56B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D0BC-C01D-4C46-9159-A71A983CF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487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15AE-6C55-4469-9A74-FF271227A56B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D0BC-C01D-4C46-9159-A71A983CFEB4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3072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15AE-6C55-4469-9A74-FF271227A56B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D0BC-C01D-4C46-9159-A71A983CF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5429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15AE-6C55-4469-9A74-FF271227A56B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D0BC-C01D-4C46-9159-A71A983CF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208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15AE-6C55-4469-9A74-FF271227A56B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D0BC-C01D-4C46-9159-A71A983CF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516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15AE-6C55-4469-9A74-FF271227A56B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D0BC-C01D-4C46-9159-A71A983CF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170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15AE-6C55-4469-9A74-FF271227A56B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D0BC-C01D-4C46-9159-A71A983CF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13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15AE-6C55-4469-9A74-FF271227A56B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D0BC-C01D-4C46-9159-A71A983CF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800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15AE-6C55-4469-9A74-FF271227A56B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D0BC-C01D-4C46-9159-A71A983CF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352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15AE-6C55-4469-9A74-FF271227A56B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D0BC-C01D-4C46-9159-A71A983CF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3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15AE-6C55-4469-9A74-FF271227A56B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D0BC-C01D-4C46-9159-A71A983CF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58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15AE-6C55-4469-9A74-FF271227A56B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D0BC-C01D-4C46-9159-A71A983CF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79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15AE-6C55-4469-9A74-FF271227A56B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D0BC-C01D-4C46-9159-A71A983CF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72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15AE-6C55-4469-9A74-FF271227A56B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D0BC-C01D-4C46-9159-A71A983CF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78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15AE-6C55-4469-9A74-FF271227A56B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D0BC-C01D-4C46-9159-A71A983CF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99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8B915AE-6C55-4469-9A74-FF271227A56B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7C6D0BC-C01D-4C46-9159-A71A983CF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013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pt.wikipedia.org/wiki/Haskell_(linguagem_de_programa%C3%A7%C3%A3o)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E5830839-256A-4C60-8B86-8AF1FE22FCB9}"/>
              </a:ext>
            </a:extLst>
          </p:cNvPr>
          <p:cNvSpPr txBox="1">
            <a:spLocks/>
          </p:cNvSpPr>
          <p:nvPr/>
        </p:nvSpPr>
        <p:spPr>
          <a:xfrm>
            <a:off x="360608" y="519238"/>
            <a:ext cx="11410682" cy="136107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kern="0" spc="1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Seminário Programação Funcional</a:t>
            </a:r>
            <a:endParaRPr lang="pt-BR" kern="0" spc="1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xmlns="" id="{50601EA4-287D-47A2-8554-D03E9172B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5932" y="3318426"/>
            <a:ext cx="9440034" cy="1049867"/>
          </a:xfrm>
        </p:spPr>
        <p:txBody>
          <a:bodyPr>
            <a:noAutofit/>
          </a:bodyPr>
          <a:lstStyle/>
          <a:p>
            <a:r>
              <a:rPr lang="pt-BR" sz="6600" dirty="0"/>
              <a:t>MIRANDA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xmlns="" id="{B1E02377-A140-4046-BEFD-BE4ABE7D6209}"/>
              </a:ext>
            </a:extLst>
          </p:cNvPr>
          <p:cNvSpPr txBox="1">
            <a:spLocks/>
          </p:cNvSpPr>
          <p:nvPr/>
        </p:nvSpPr>
        <p:spPr>
          <a:xfrm>
            <a:off x="639004" y="5644357"/>
            <a:ext cx="4720017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200" kern="0" spc="150" dirty="0" smtClean="0">
                <a:latin typeface="Arial" panose="020B0604020202020204" pitchFamily="34" charset="0"/>
                <a:cs typeface="Arial" panose="020B0604020202020204" pitchFamily="34" charset="0"/>
              </a:rPr>
              <a:t>Por: 	Jonas </a:t>
            </a:r>
            <a:r>
              <a:rPr lang="pt-BR" sz="2200" kern="0" spc="150" dirty="0">
                <a:latin typeface="Arial" panose="020B0604020202020204" pitchFamily="34" charset="0"/>
                <a:cs typeface="Arial" panose="020B0604020202020204" pitchFamily="34" charset="0"/>
              </a:rPr>
              <a:t>Lopes </a:t>
            </a:r>
            <a:endParaRPr lang="pt-BR" sz="2200" kern="0" spc="1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200" kern="0" spc="15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200" kern="0" spc="15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200" kern="0" spc="1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Fco</a:t>
            </a:r>
            <a:r>
              <a:rPr lang="pt-BR" sz="2200" kern="0" spc="1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kern="0" spc="150" dirty="0" smtClean="0">
                <a:latin typeface="Arial" panose="020B0604020202020204" pitchFamily="34" charset="0"/>
                <a:cs typeface="Arial" panose="020B0604020202020204" pitchFamily="34" charset="0"/>
              </a:rPr>
              <a:t>Samuel </a:t>
            </a:r>
            <a:r>
              <a:rPr lang="pt-BR" sz="2200" kern="0" spc="150" dirty="0">
                <a:latin typeface="Arial" panose="020B0604020202020204" pitchFamily="34" charset="0"/>
                <a:cs typeface="Arial" panose="020B0604020202020204" pitchFamily="34" charset="0"/>
              </a:rPr>
              <a:t>Marques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xmlns="" id="{B7184E88-8140-45CE-A395-4D0A2BD62F2E}"/>
              </a:ext>
            </a:extLst>
          </p:cNvPr>
          <p:cNvSpPr txBox="1">
            <a:spLocks/>
          </p:cNvSpPr>
          <p:nvPr/>
        </p:nvSpPr>
        <p:spPr>
          <a:xfrm>
            <a:off x="7915701" y="5906823"/>
            <a:ext cx="3944203" cy="52493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0" spc="15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algn="ctr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2pPr>
            <a:lvl3pPr indent="0" algn="ctr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3pPr>
            <a:lvl4pPr indent="0" algn="ctr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4pPr>
            <a:lvl5pPr indent="0" algn="ctr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5pPr>
            <a:lvl6pPr indent="0" algn="ctr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6pPr>
            <a:lvl7pPr indent="0" algn="ctr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7pPr>
            <a:lvl8pPr indent="0" algn="ctr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8pPr>
            <a:lvl9pPr indent="0" algn="ctr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9pPr>
          </a:lstStyle>
          <a:p>
            <a:r>
              <a:rPr lang="pt-BR" sz="2200" dirty="0" smtClean="0"/>
              <a:t>Professor: </a:t>
            </a:r>
            <a:r>
              <a:rPr lang="pt-BR" sz="2200" dirty="0"/>
              <a:t>Ricardo Reis</a:t>
            </a:r>
          </a:p>
        </p:txBody>
      </p:sp>
    </p:spTree>
    <p:extLst>
      <p:ext uri="{BB962C8B-B14F-4D97-AF65-F5344CB8AC3E}">
        <p14:creationId xmlns:p14="http://schemas.microsoft.com/office/powerpoint/2010/main" val="118454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A2D927-BAA1-476B-BA0F-7EB0B0B8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94995"/>
            <a:ext cx="10353762" cy="970450"/>
          </a:xfrm>
        </p:spPr>
        <p:txBody>
          <a:bodyPr/>
          <a:lstStyle/>
          <a:p>
            <a:r>
              <a:rPr lang="pt-BR" dirty="0">
                <a:latin typeface="Georgia" panose="02040502050405020303" pitchFamily="18" charset="0"/>
              </a:rPr>
              <a:t>Estrutura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213496B3-B95D-43C8-B919-AF30B6B7641F}"/>
              </a:ext>
            </a:extLst>
          </p:cNvPr>
          <p:cNvSpPr txBox="1"/>
          <p:nvPr/>
        </p:nvSpPr>
        <p:spPr>
          <a:xfrm>
            <a:off x="525623" y="2066536"/>
            <a:ext cx="100272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compilador de Miranda é incorporado como um sistema interativo implementado sob UNIX fornecendo acesso a um editor de tela. </a:t>
            </a:r>
          </a:p>
          <a:p>
            <a:endParaRPr lang="pt-BR" sz="2400" dirty="0"/>
          </a:p>
          <a:p>
            <a:r>
              <a:rPr lang="pt-BR" sz="2400" dirty="0"/>
              <a:t>Os arquivos Miranda tem a extensão .m – Exemplo, questao1.m</a:t>
            </a:r>
            <a:br>
              <a:rPr lang="pt-BR" sz="2400" dirty="0"/>
            </a:br>
            <a:endParaRPr lang="pt-BR" sz="2400" dirty="0"/>
          </a:p>
        </p:txBody>
      </p:sp>
      <p:pic>
        <p:nvPicPr>
          <p:cNvPr id="2050" name="Picture 2" descr="Imagem relacionada">
            <a:extLst>
              <a:ext uri="{FF2B5EF4-FFF2-40B4-BE49-F238E27FC236}">
                <a16:creationId xmlns:a16="http://schemas.microsoft.com/office/drawing/2014/main" xmlns="" id="{BFE2C9B5-A333-4999-A8F4-04770FFC3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77" b="100000" l="2326" r="986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102" y="-76395"/>
            <a:ext cx="2142931" cy="214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149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A2D927-BAA1-476B-BA0F-7EB0B0B8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94995"/>
            <a:ext cx="10353762" cy="970450"/>
          </a:xfrm>
        </p:spPr>
        <p:txBody>
          <a:bodyPr/>
          <a:lstStyle/>
          <a:p>
            <a:r>
              <a:rPr lang="pt-BR" dirty="0">
                <a:latin typeface="Georgia" panose="02040502050405020303" pitchFamily="18" charset="0"/>
              </a:rPr>
              <a:t>Tipos de Dados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213496B3-B95D-43C8-B919-AF30B6B7641F}"/>
              </a:ext>
            </a:extLst>
          </p:cNvPr>
          <p:cNvSpPr txBox="1"/>
          <p:nvPr/>
        </p:nvSpPr>
        <p:spPr>
          <a:xfrm>
            <a:off x="196838" y="1569358"/>
            <a:ext cx="117876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Os tipos básicos embutidos em Miranda são: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pt-BR" sz="2400" dirty="0"/>
              <a:t>Números (inteiros de tamanho ilimitado e </a:t>
            </a:r>
            <a:r>
              <a:rPr lang="pt-BR" sz="2400" dirty="0" err="1"/>
              <a:t>float</a:t>
            </a:r>
            <a:r>
              <a:rPr lang="pt-BR" sz="2400" dirty="0"/>
              <a:t> de precisão dupla)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pt-BR" sz="2400" dirty="0"/>
              <a:t>Caracteres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pt-BR" sz="2400" dirty="0"/>
              <a:t>Listas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pt-BR" sz="2400" dirty="0" err="1"/>
              <a:t>Tuplas</a:t>
            </a:r>
            <a:endParaRPr lang="pt-BR" sz="2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pt-BR" sz="2400" dirty="0"/>
              <a:t>Funções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1" fontAlgn="base"/>
            <a:endParaRPr lang="pt-BR" sz="2400" dirty="0"/>
          </a:p>
          <a:p>
            <a:pPr lvl="1" fontAlgn="base"/>
            <a:endParaRPr lang="pt-BR" sz="2400" dirty="0"/>
          </a:p>
          <a:p>
            <a:pPr lvl="1" fontAlgn="base"/>
            <a:r>
              <a:rPr lang="pt-BR" sz="2400" dirty="0"/>
              <a:t>Aqui o tipo </a:t>
            </a:r>
            <a:r>
              <a:rPr lang="pt-BR" sz="2400" dirty="0" err="1"/>
              <a:t>String</a:t>
            </a:r>
            <a:r>
              <a:rPr lang="pt-BR" sz="2400" dirty="0"/>
              <a:t> é simplesmente uma lista de caracteres</a:t>
            </a:r>
          </a:p>
          <a:p>
            <a:pPr lvl="1" fontAlgn="base"/>
            <a:endParaRPr lang="pt-BR" sz="2400" dirty="0"/>
          </a:p>
          <a:p>
            <a:pPr lvl="1" fontAlgn="base"/>
            <a:r>
              <a:rPr lang="pt-BR" sz="2400" dirty="0" err="1"/>
              <a:t>Tuplas</a:t>
            </a:r>
            <a:r>
              <a:rPr lang="pt-BR" sz="2400" dirty="0"/>
              <a:t> são sequências de elementos que podem ser de tipos diferentes, assim como em Haskell, e são escritas delimitadas por parênteses. </a:t>
            </a:r>
          </a:p>
        </p:txBody>
      </p:sp>
      <p:pic>
        <p:nvPicPr>
          <p:cNvPr id="5124" name="Picture 4" descr="Resultado de imagem para dados.png">
            <a:extLst>
              <a:ext uri="{FF2B5EF4-FFF2-40B4-BE49-F238E27FC236}">
                <a16:creationId xmlns:a16="http://schemas.microsoft.com/office/drawing/2014/main" xmlns="" id="{E2FF2F64-D316-48DC-A35A-D3DDB1E07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12" b="9721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063" y="-1960"/>
            <a:ext cx="2279937" cy="176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082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A2D927-BAA1-476B-BA0F-7EB0B0B8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94995"/>
            <a:ext cx="10353762" cy="970450"/>
          </a:xfrm>
        </p:spPr>
        <p:txBody>
          <a:bodyPr/>
          <a:lstStyle/>
          <a:p>
            <a:r>
              <a:rPr lang="pt-BR" dirty="0">
                <a:latin typeface="Georgia" panose="02040502050405020303" pitchFamily="18" charset="0"/>
              </a:rPr>
              <a:t>Exemplos: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0C2E4D70-8CBC-4F37-8737-08B2DC65CEF3}"/>
              </a:ext>
            </a:extLst>
          </p:cNvPr>
          <p:cNvSpPr/>
          <p:nvPr/>
        </p:nvSpPr>
        <p:spPr>
          <a:xfrm>
            <a:off x="511412" y="1302149"/>
            <a:ext cx="4966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Execução básica de código Miranda: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BEE147A6-8AE2-452F-A184-2C3853FAE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67" y="2424112"/>
            <a:ext cx="2266950" cy="2009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E9348D67-9A64-4F2B-99DC-9F787254A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864" y="2467886"/>
            <a:ext cx="2362200" cy="1295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0D918C8B-51DA-4016-8E2A-264DB6D0F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5089" y="2678415"/>
            <a:ext cx="1962150" cy="1219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FDFA3EAC-180A-4214-BEC7-79B419A1F75F}"/>
              </a:ext>
            </a:extLst>
          </p:cNvPr>
          <p:cNvSpPr/>
          <p:nvPr/>
        </p:nvSpPr>
        <p:spPr>
          <a:xfrm>
            <a:off x="625477" y="1913170"/>
            <a:ext cx="3209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Execução de operações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xmlns="" id="{97521111-5915-48B4-9BF2-9DB1DFF89E7E}"/>
              </a:ext>
            </a:extLst>
          </p:cNvPr>
          <p:cNvSpPr/>
          <p:nvPr/>
        </p:nvSpPr>
        <p:spPr>
          <a:xfrm>
            <a:off x="4115672" y="1944141"/>
            <a:ext cx="32988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Arredondar para inteiro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xmlns="" id="{29E4AC28-DA1C-4FD4-9CB8-4E75D93BC6CB}"/>
              </a:ext>
            </a:extLst>
          </p:cNvPr>
          <p:cNvSpPr/>
          <p:nvPr/>
        </p:nvSpPr>
        <p:spPr>
          <a:xfrm>
            <a:off x="7732825" y="1821555"/>
            <a:ext cx="30620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Código do </a:t>
            </a:r>
            <a:r>
              <a:rPr lang="pt-BR" sz="2400" dirty="0" err="1"/>
              <a:t>caracter</a:t>
            </a:r>
            <a:r>
              <a:rPr lang="pt-BR" sz="2400" dirty="0"/>
              <a:t> na</a:t>
            </a:r>
          </a:p>
          <a:p>
            <a:r>
              <a:rPr lang="pt-BR" sz="2400" dirty="0" err="1"/>
              <a:t>Tabeça</a:t>
            </a:r>
            <a:r>
              <a:rPr lang="pt-BR" sz="2400" dirty="0"/>
              <a:t> ASCII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xmlns="" id="{46AAE3D0-F8AC-4436-82F3-DCB7473E60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5672" y="5335960"/>
            <a:ext cx="6191250" cy="676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6270B2B6-278A-4B90-A049-313B62D04A64}"/>
              </a:ext>
            </a:extLst>
          </p:cNvPr>
          <p:cNvSpPr/>
          <p:nvPr/>
        </p:nvSpPr>
        <p:spPr>
          <a:xfrm>
            <a:off x="4015694" y="4812215"/>
            <a:ext cx="4457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Erro divisão inteiro por </a:t>
            </a:r>
            <a:r>
              <a:rPr lang="pt-BR" sz="2400" dirty="0" err="1"/>
              <a:t>fracional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53677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A2D927-BAA1-476B-BA0F-7EB0B0B8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94995"/>
            <a:ext cx="10353762" cy="970450"/>
          </a:xfrm>
        </p:spPr>
        <p:txBody>
          <a:bodyPr/>
          <a:lstStyle/>
          <a:p>
            <a:r>
              <a:rPr lang="pt-BR" dirty="0">
                <a:latin typeface="Georgia" panose="02040502050405020303" pitchFamily="18" charset="0"/>
              </a:rPr>
              <a:t>Exemplos: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xmlns="" id="{835BC40B-17EF-44F2-BA65-7DE115C7C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21" y="2066536"/>
            <a:ext cx="4076700" cy="2133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xmlns="" id="{024B7120-650F-452D-B533-8D1650DF9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159" y="4200136"/>
            <a:ext cx="3686175" cy="1466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xmlns="" id="{54F361B7-FE5D-4564-BFA3-C7B0079D0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159" y="2078719"/>
            <a:ext cx="3990975" cy="1943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9B316EA4-06CF-4FE2-A58A-DE204352A25C}"/>
              </a:ext>
            </a:extLst>
          </p:cNvPr>
          <p:cNvSpPr/>
          <p:nvPr/>
        </p:nvSpPr>
        <p:spPr>
          <a:xfrm>
            <a:off x="414921" y="1566571"/>
            <a:ext cx="19332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Função show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xmlns="" id="{6EA9FF85-7735-40B6-80E2-A2BFFF77413E}"/>
              </a:ext>
            </a:extLst>
          </p:cNvPr>
          <p:cNvSpPr/>
          <p:nvPr/>
        </p:nvSpPr>
        <p:spPr>
          <a:xfrm>
            <a:off x="5595159" y="1652169"/>
            <a:ext cx="26837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Operadores lógicos</a:t>
            </a:r>
          </a:p>
        </p:txBody>
      </p:sp>
    </p:spTree>
    <p:extLst>
      <p:ext uri="{BB962C8B-B14F-4D97-AF65-F5344CB8AC3E}">
        <p14:creationId xmlns:p14="http://schemas.microsoft.com/office/powerpoint/2010/main" val="2733342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A2D927-BAA1-476B-BA0F-7EB0B0B8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94995"/>
            <a:ext cx="10353762" cy="970450"/>
          </a:xfrm>
        </p:spPr>
        <p:txBody>
          <a:bodyPr/>
          <a:lstStyle/>
          <a:p>
            <a:r>
              <a:rPr lang="pt-BR" dirty="0">
                <a:latin typeface="Georgia" panose="02040502050405020303" pitchFamily="18" charset="0"/>
              </a:rPr>
              <a:t>Exemplos: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0C2E4D70-8CBC-4F37-8737-08B2DC65CEF3}"/>
              </a:ext>
            </a:extLst>
          </p:cNvPr>
          <p:cNvSpPr/>
          <p:nvPr/>
        </p:nvSpPr>
        <p:spPr>
          <a:xfrm>
            <a:off x="635719" y="1652169"/>
            <a:ext cx="36695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Georgia" panose="02040502050405020303" pitchFamily="18" charset="0"/>
              </a:rPr>
              <a:t>Todos os número primos:</a:t>
            </a:r>
          </a:p>
        </p:txBody>
      </p:sp>
      <p:pic>
        <p:nvPicPr>
          <p:cNvPr id="6" name="Espaço Reservado para Conteúdo 3">
            <a:extLst>
              <a:ext uri="{FF2B5EF4-FFF2-40B4-BE49-F238E27FC236}">
                <a16:creationId xmlns:a16="http://schemas.microsoft.com/office/drawing/2014/main" xmlns="" id="{38B22E8C-1FAF-4458-8D9F-A1D81174F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719" y="2185549"/>
            <a:ext cx="5765166" cy="4059237"/>
          </a:xfrm>
          <a:prstGeom prst="roundRect">
            <a:avLst>
              <a:gd name="adj" fmla="val 42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21315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A2D927-BAA1-476B-BA0F-7EB0B0B8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94995"/>
            <a:ext cx="10353762" cy="970450"/>
          </a:xfrm>
        </p:spPr>
        <p:txBody>
          <a:bodyPr/>
          <a:lstStyle/>
          <a:p>
            <a:r>
              <a:rPr lang="pt-BR" dirty="0">
                <a:latin typeface="Georgia" panose="02040502050405020303" pitchFamily="18" charset="0"/>
              </a:rPr>
              <a:t>Exemplos: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0C2E4D70-8CBC-4F37-8737-08B2DC65CEF3}"/>
              </a:ext>
            </a:extLst>
          </p:cNvPr>
          <p:cNvSpPr/>
          <p:nvPr/>
        </p:nvSpPr>
        <p:spPr>
          <a:xfrm>
            <a:off x="822331" y="1922757"/>
            <a:ext cx="1212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Georgia" panose="02040502050405020303" pitchFamily="18" charset="0"/>
              </a:rPr>
              <a:t>Fibonacci: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DED9BC0E-CDBF-4F46-A528-75841AE0FFB8}"/>
              </a:ext>
            </a:extLst>
          </p:cNvPr>
          <p:cNvSpPr/>
          <p:nvPr/>
        </p:nvSpPr>
        <p:spPr>
          <a:xfrm>
            <a:off x="6389006" y="1881870"/>
            <a:ext cx="5137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Georgia" panose="02040502050405020303" pitchFamily="18" charset="0"/>
              </a:rPr>
              <a:t>Fibonacci</a:t>
            </a:r>
            <a:r>
              <a:rPr lang="pt-BR" dirty="0"/>
              <a:t> </a:t>
            </a:r>
            <a:r>
              <a:rPr lang="pt-BR" sz="2400" dirty="0">
                <a:latin typeface="Georgia" panose="02040502050405020303" pitchFamily="18" charset="0"/>
              </a:rPr>
              <a:t>com lista de compreensão</a:t>
            </a:r>
            <a:r>
              <a:rPr lang="pt-BR" dirty="0"/>
              <a:t>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C0E02D46-B644-4DF2-8605-54E696229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31" y="2373411"/>
            <a:ext cx="3343275" cy="1914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37D1D4AA-1755-47CC-A39E-FFE79D526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134" y="2373411"/>
            <a:ext cx="3609975" cy="419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3212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A2D927-BAA1-476B-BA0F-7EB0B0B8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94995"/>
            <a:ext cx="10353762" cy="970450"/>
          </a:xfrm>
        </p:spPr>
        <p:txBody>
          <a:bodyPr/>
          <a:lstStyle/>
          <a:p>
            <a:r>
              <a:rPr lang="pt-BR" dirty="0">
                <a:latin typeface="Georgia" panose="02040502050405020303" pitchFamily="18" charset="0"/>
              </a:rPr>
              <a:t>Exemplos: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0C2E4D70-8CBC-4F37-8737-08B2DC65CEF3}"/>
              </a:ext>
            </a:extLst>
          </p:cNvPr>
          <p:cNvSpPr/>
          <p:nvPr/>
        </p:nvSpPr>
        <p:spPr>
          <a:xfrm>
            <a:off x="822331" y="1922757"/>
            <a:ext cx="1653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err="1">
                <a:latin typeface="Georgia" panose="02040502050405020303" pitchFamily="18" charset="0"/>
              </a:rPr>
              <a:t>QuickSort</a:t>
            </a:r>
            <a:r>
              <a:rPr lang="pt-BR" sz="2400" dirty="0">
                <a:latin typeface="Georgia" panose="02040502050405020303" pitchFamily="18" charset="0"/>
              </a:rPr>
              <a:t>:</a:t>
            </a:r>
          </a:p>
        </p:txBody>
      </p:sp>
      <p:pic>
        <p:nvPicPr>
          <p:cNvPr id="10242" name="Picture 2" descr="https://lh6.googleusercontent.com/w6WAL64WHqGX-N99vS5BCRmMHraCgLl9upMYUgkDob5Ta3AgG8TufW5LLo4Ba-P5vyCZ8AuXoxRriab6dR3e0EAi5vXzDhM1Ar_gDoZ6UnbkvGmUYUZI9mfMu8_z7J7NcT71ZBOf">
            <a:extLst>
              <a:ext uri="{FF2B5EF4-FFF2-40B4-BE49-F238E27FC236}">
                <a16:creationId xmlns:a16="http://schemas.microsoft.com/office/drawing/2014/main" xmlns="" id="{4A0D615B-C328-4CBB-BD96-AD6A6BF78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039" y="2373411"/>
            <a:ext cx="4981777" cy="219250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909260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A2D927-BAA1-476B-BA0F-7EB0B0B8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94995"/>
            <a:ext cx="10353762" cy="970450"/>
          </a:xfrm>
        </p:spPr>
        <p:txBody>
          <a:bodyPr/>
          <a:lstStyle/>
          <a:p>
            <a:r>
              <a:rPr lang="pt-BR" dirty="0">
                <a:latin typeface="Georgia" panose="02040502050405020303" pitchFamily="18" charset="0"/>
              </a:rPr>
              <a:t>Exemplos: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0C2E4D70-8CBC-4F37-8737-08B2DC65CEF3}"/>
              </a:ext>
            </a:extLst>
          </p:cNvPr>
          <p:cNvSpPr/>
          <p:nvPr/>
        </p:nvSpPr>
        <p:spPr>
          <a:xfrm>
            <a:off x="822331" y="1922757"/>
            <a:ext cx="42450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err="1">
                <a:latin typeface="Georgia" panose="02040502050405020303" pitchFamily="18" charset="0"/>
              </a:rPr>
              <a:t>Foldr</a:t>
            </a:r>
            <a:r>
              <a:rPr lang="pt-BR" sz="2400" dirty="0">
                <a:latin typeface="Georgia" panose="02040502050405020303" pitchFamily="18" charset="0"/>
              </a:rPr>
              <a:t>, </a:t>
            </a:r>
            <a:r>
              <a:rPr lang="pt-BR" sz="2400" dirty="0" err="1">
                <a:latin typeface="Georgia" panose="02040502050405020303" pitchFamily="18" charset="0"/>
              </a:rPr>
              <a:t>product</a:t>
            </a:r>
            <a:r>
              <a:rPr lang="pt-BR" sz="2400" dirty="0">
                <a:latin typeface="Georgia" panose="02040502050405020303" pitchFamily="18" charset="0"/>
              </a:rPr>
              <a:t>, sum, </a:t>
            </a:r>
            <a:r>
              <a:rPr lang="pt-BR" sz="2400" dirty="0" err="1">
                <a:latin typeface="Georgia" panose="02040502050405020303" pitchFamily="18" charset="0"/>
              </a:rPr>
              <a:t>and</a:t>
            </a:r>
            <a:r>
              <a:rPr lang="pt-BR" sz="2400" dirty="0">
                <a:latin typeface="Georgia" panose="02040502050405020303" pitchFamily="18" charset="0"/>
              </a:rPr>
              <a:t> e </a:t>
            </a:r>
            <a:r>
              <a:rPr lang="pt-BR" sz="2400" dirty="0" err="1">
                <a:latin typeface="Georgia" panose="02040502050405020303" pitchFamily="18" charset="0"/>
              </a:rPr>
              <a:t>or</a:t>
            </a:r>
            <a:r>
              <a:rPr lang="pt-BR" sz="2400" dirty="0">
                <a:latin typeface="Georgia" panose="02040502050405020303" pitchFamily="18" charset="0"/>
              </a:rPr>
              <a:t>:</a:t>
            </a:r>
          </a:p>
        </p:txBody>
      </p:sp>
      <p:pic>
        <p:nvPicPr>
          <p:cNvPr id="7" name="Espaço Reservado para Conteúdo 3">
            <a:extLst>
              <a:ext uri="{FF2B5EF4-FFF2-40B4-BE49-F238E27FC236}">
                <a16:creationId xmlns:a16="http://schemas.microsoft.com/office/drawing/2014/main" xmlns="" id="{8B7FFCCE-3E22-4B85-A788-9C6286615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6897" y="2403768"/>
            <a:ext cx="5335784" cy="40592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19370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2082DDD-81EC-480C-BD84-FF3931085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Miranda </a:t>
            </a:r>
            <a:r>
              <a:rPr lang="en-US" sz="2400" dirty="0" err="1">
                <a:solidFill>
                  <a:schemeClr val="tx1"/>
                </a:solidFill>
                <a:latin typeface="Georgia" panose="02040502050405020303" pitchFamily="18" charset="0"/>
              </a:rPr>
              <a:t>usa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Georgia" panose="02040502050405020303" pitchFamily="18" charset="0"/>
              </a:rPr>
              <a:t>equações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 guards </a:t>
            </a:r>
            <a:r>
              <a:rPr lang="en-US" sz="2400" dirty="0" err="1">
                <a:solidFill>
                  <a:schemeClr val="tx1"/>
                </a:solidFill>
                <a:latin typeface="Georgia" panose="02040502050405020303" pitchFamily="18" charset="0"/>
              </a:rPr>
              <a:t>ao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Georgia" panose="02040502050405020303" pitchFamily="18" charset="0"/>
              </a:rPr>
              <a:t>invés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 de </a:t>
            </a:r>
            <a:r>
              <a:rPr lang="en-US" sz="2400" dirty="0" err="1">
                <a:solidFill>
                  <a:schemeClr val="tx1"/>
                </a:solidFill>
                <a:latin typeface="Georgia" panose="02040502050405020303" pitchFamily="18" charset="0"/>
              </a:rPr>
              <a:t>expressões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Georgia" panose="02040502050405020303" pitchFamily="18" charset="0"/>
              </a:rPr>
              <a:t>condicionais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 para expresser </a:t>
            </a:r>
            <a:r>
              <a:rPr lang="en-US" sz="2400" dirty="0" err="1">
                <a:solidFill>
                  <a:schemeClr val="tx1"/>
                </a:solidFill>
                <a:latin typeface="Georgia" panose="02040502050405020303" pitchFamily="18" charset="0"/>
              </a:rPr>
              <a:t>análise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 de </a:t>
            </a:r>
            <a:r>
              <a:rPr lang="en-US" sz="2400" dirty="0" err="1">
                <a:solidFill>
                  <a:schemeClr val="tx1"/>
                </a:solidFill>
                <a:latin typeface="Georgia" panose="02040502050405020303" pitchFamily="18" charset="0"/>
              </a:rPr>
              <a:t>caso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. 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A9BAD537-3FBB-4183-9CBA-99C697BD1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34" y="2740965"/>
            <a:ext cx="3629025" cy="11334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8468FBC8-B753-4F06-9A42-1801F426F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94995"/>
            <a:ext cx="10353762" cy="970450"/>
          </a:xfrm>
        </p:spPr>
        <p:txBody>
          <a:bodyPr/>
          <a:lstStyle/>
          <a:p>
            <a:r>
              <a:rPr lang="pt-BR" dirty="0">
                <a:latin typeface="Georgia" panose="02040502050405020303" pitchFamily="18" charset="0"/>
              </a:rPr>
              <a:t>Exemplos:</a:t>
            </a:r>
          </a:p>
        </p:txBody>
      </p:sp>
    </p:spTree>
    <p:extLst>
      <p:ext uri="{BB962C8B-B14F-4D97-AF65-F5344CB8AC3E}">
        <p14:creationId xmlns:p14="http://schemas.microsoft.com/office/powerpoint/2010/main" val="1107932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79A8650-CB4B-4ECB-A353-4A5775C5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27820"/>
            <a:ext cx="10353762" cy="2802359"/>
          </a:xfrm>
        </p:spPr>
        <p:txBody>
          <a:bodyPr>
            <a:normAutofit/>
          </a:bodyPr>
          <a:lstStyle/>
          <a:p>
            <a:r>
              <a:rPr lang="pt-BR" sz="8800" dirty="0"/>
              <a:t>OBRIGADO!</a:t>
            </a:r>
          </a:p>
        </p:txBody>
      </p:sp>
      <p:pic>
        <p:nvPicPr>
          <p:cNvPr id="6" name="Picture 4" descr="Resultado de imagem para pontos positivos.png">
            <a:extLst>
              <a:ext uri="{FF2B5EF4-FFF2-40B4-BE49-F238E27FC236}">
                <a16:creationId xmlns:a16="http://schemas.microsoft.com/office/drawing/2014/main" xmlns="" id="{6F0A5D66-599C-4D1E-9489-9C2C79E7D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816221"/>
            <a:ext cx="3144416" cy="31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850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A2D927-BAA1-476B-BA0F-7EB0B0B8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870" y="394995"/>
            <a:ext cx="7790261" cy="970450"/>
          </a:xfr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400" kern="0" spc="1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6F49624-0B22-4F5A-BDC8-47206FDDBFF9}"/>
              </a:ext>
            </a:extLst>
          </p:cNvPr>
          <p:cNvSpPr txBox="1"/>
          <p:nvPr/>
        </p:nvSpPr>
        <p:spPr>
          <a:xfrm>
            <a:off x="1341373" y="2924946"/>
            <a:ext cx="33207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800" kern="0" spc="15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Preguiçosa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213496B3-B95D-43C8-B919-AF30B6B7641F}"/>
              </a:ext>
            </a:extLst>
          </p:cNvPr>
          <p:cNvSpPr txBox="1"/>
          <p:nvPr/>
        </p:nvSpPr>
        <p:spPr>
          <a:xfrm>
            <a:off x="516292" y="1738208"/>
            <a:ext cx="4001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kern="0" spc="15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Características</a:t>
            </a:r>
            <a:r>
              <a:rPr lang="pt-BR" sz="4000" b="1" dirty="0"/>
              <a:t>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46F49624-0B22-4F5A-BDC8-47206FDDBFF9}"/>
              </a:ext>
            </a:extLst>
          </p:cNvPr>
          <p:cNvSpPr txBox="1"/>
          <p:nvPr/>
        </p:nvSpPr>
        <p:spPr>
          <a:xfrm>
            <a:off x="296213" y="3937632"/>
            <a:ext cx="54992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800" kern="0" spc="15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Puramente Funcional</a:t>
            </a:r>
            <a:endParaRPr lang="pt-BR" sz="3800" kern="0" spc="15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46F49624-0B22-4F5A-BDC8-47206FDDBFF9}"/>
              </a:ext>
            </a:extLst>
          </p:cNvPr>
          <p:cNvSpPr txBox="1"/>
          <p:nvPr/>
        </p:nvSpPr>
        <p:spPr>
          <a:xfrm>
            <a:off x="1341373" y="4935487"/>
            <a:ext cx="33207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800" kern="0" spc="15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Não estrita</a:t>
            </a:r>
            <a:endParaRPr lang="pt-BR" sz="3800" kern="0" spc="15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46F49624-0B22-4F5A-BDC8-47206FDDBFF9}"/>
              </a:ext>
            </a:extLst>
          </p:cNvPr>
          <p:cNvSpPr txBox="1"/>
          <p:nvPr/>
        </p:nvSpPr>
        <p:spPr>
          <a:xfrm>
            <a:off x="6048602" y="4899729"/>
            <a:ext cx="446699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800" kern="0" spc="15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Poderoso sistema de módulos</a:t>
            </a:r>
            <a:endParaRPr lang="pt-BR" sz="3800" kern="0" spc="15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46F49624-0B22-4F5A-BDC8-47206FDDBFF9}"/>
              </a:ext>
            </a:extLst>
          </p:cNvPr>
          <p:cNvSpPr txBox="1"/>
          <p:nvPr/>
        </p:nvSpPr>
        <p:spPr>
          <a:xfrm>
            <a:off x="6621712" y="3937632"/>
            <a:ext cx="33207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800" kern="0" spc="15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Alta Ordem</a:t>
            </a:r>
            <a:endParaRPr lang="pt-BR" sz="3800" kern="0" spc="15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46F49624-0B22-4F5A-BDC8-47206FDDBFF9}"/>
              </a:ext>
            </a:extLst>
          </p:cNvPr>
          <p:cNvSpPr txBox="1"/>
          <p:nvPr/>
        </p:nvSpPr>
        <p:spPr>
          <a:xfrm>
            <a:off x="6621712" y="2924946"/>
            <a:ext cx="33207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800" kern="0" spc="15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Polimórfica</a:t>
            </a:r>
            <a:endParaRPr lang="pt-BR" sz="3800" kern="0" spc="15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3" name="Picture 6" descr="Resultado de imagem para Miranda - Linguagem de programaÃ§Ã£o">
            <a:extLst>
              <a:ext uri="{FF2B5EF4-FFF2-40B4-BE49-F238E27FC236}">
                <a16:creationId xmlns:a16="http://schemas.microsoft.com/office/drawing/2014/main" xmlns="" id="{52CAB0EA-4E94-4F99-86CF-215DCA340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409" y="51516"/>
            <a:ext cx="2886075" cy="1190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997267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A2D927-BAA1-476B-BA0F-7EB0B0B8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94995"/>
            <a:ext cx="10353762" cy="970450"/>
          </a:xfr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400" kern="0" spc="1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Histórico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213496B3-B95D-43C8-B919-AF30B6B7641F}"/>
              </a:ext>
            </a:extLst>
          </p:cNvPr>
          <p:cNvSpPr txBox="1"/>
          <p:nvPr/>
        </p:nvSpPr>
        <p:spPr>
          <a:xfrm>
            <a:off x="352328" y="1694124"/>
            <a:ext cx="11487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kern="0" spc="15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BR" dirty="0"/>
              <a:t>Projetada por David </a:t>
            </a:r>
            <a:r>
              <a:rPr lang="pt-BR" dirty="0" err="1"/>
              <a:t>Torner</a:t>
            </a:r>
            <a:r>
              <a:rPr lang="pt-BR" dirty="0"/>
              <a:t>, da </a:t>
            </a:r>
            <a:r>
              <a:rPr lang="pt-BR" dirty="0" err="1" smtClean="0"/>
              <a:t>University</a:t>
            </a:r>
            <a:r>
              <a:rPr lang="pt-BR" dirty="0" smtClean="0"/>
              <a:t> </a:t>
            </a:r>
            <a:r>
              <a:rPr lang="pt-BR" dirty="0" err="1"/>
              <a:t>of</a:t>
            </a:r>
            <a:r>
              <a:rPr lang="pt-BR" dirty="0"/>
              <a:t> Kent em </a:t>
            </a:r>
            <a:r>
              <a:rPr lang="pt-BR" dirty="0" err="1" smtClean="0"/>
              <a:t>Canterbury</a:t>
            </a:r>
            <a:r>
              <a:rPr lang="pt-BR" dirty="0" smtClean="0"/>
              <a:t>;</a:t>
            </a:r>
            <a:endParaRPr lang="en-US" dirty="0"/>
          </a:p>
        </p:txBody>
      </p:sp>
      <p:pic>
        <p:nvPicPr>
          <p:cNvPr id="6" name="Picture 4" descr="Resultado de imagem para preguiÃ§osa.png">
            <a:extLst>
              <a:ext uri="{FF2B5EF4-FFF2-40B4-BE49-F238E27FC236}">
                <a16:creationId xmlns:a16="http://schemas.microsoft.com/office/drawing/2014/main" xmlns="" id="{7036529D-4A41-4C2C-ACBC-A10958CD2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4500" l="6571" r="100000">
                        <a14:foregroundMark x1="97756" y1="25000" x2="97756" y2="25000"/>
                        <a14:foregroundMark x1="6571" y1="52333" x2="6571" y2="52333"/>
                        <a14:foregroundMark x1="30128" y1="94500" x2="30128" y2="94500"/>
                        <a14:foregroundMark x1="87500" y1="72500" x2="87500" y2="72500"/>
                        <a14:foregroundMark x1="87340" y1="70000" x2="87340" y2="70000"/>
                        <a14:foregroundMark x1="83974" y1="67833" x2="88622" y2="74500"/>
                        <a14:foregroundMark x1="45513" y1="93500" x2="45513" y2="93500"/>
                        <a14:foregroundMark x1="98237" y1="20500" x2="98237" y2="20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120" y="4986000"/>
            <a:ext cx="1946880" cy="18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213496B3-B95D-43C8-B919-AF30B6B7641F}"/>
              </a:ext>
            </a:extLst>
          </p:cNvPr>
          <p:cNvSpPr txBox="1"/>
          <p:nvPr/>
        </p:nvSpPr>
        <p:spPr>
          <a:xfrm>
            <a:off x="352328" y="3276093"/>
            <a:ext cx="11487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kern="0" spc="15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BR" dirty="0"/>
              <a:t>Sucessora das linguagens:</a:t>
            </a:r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213496B3-B95D-43C8-B919-AF30B6B7641F}"/>
              </a:ext>
            </a:extLst>
          </p:cNvPr>
          <p:cNvSpPr txBox="1"/>
          <p:nvPr/>
        </p:nvSpPr>
        <p:spPr>
          <a:xfrm>
            <a:off x="352328" y="4085322"/>
            <a:ext cx="11487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kern="0" spc="15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- SALS (St Andrews Static Language)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213496B3-B95D-43C8-B919-AF30B6B7641F}"/>
              </a:ext>
            </a:extLst>
          </p:cNvPr>
          <p:cNvSpPr txBox="1"/>
          <p:nvPr/>
        </p:nvSpPr>
        <p:spPr>
          <a:xfrm>
            <a:off x="352328" y="4958946"/>
            <a:ext cx="11487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kern="0" spc="15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pt-BR" dirty="0"/>
              <a:t>- KRC (Kent </a:t>
            </a:r>
            <a:r>
              <a:rPr lang="pt-BR" dirty="0" err="1"/>
              <a:t>Recursive</a:t>
            </a:r>
            <a:r>
              <a:rPr lang="pt-BR" dirty="0"/>
              <a:t> </a:t>
            </a:r>
            <a:r>
              <a:rPr lang="pt-BR" dirty="0" err="1"/>
              <a:t>Calculator</a:t>
            </a:r>
            <a:r>
              <a:rPr lang="pt-B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756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A2D927-BAA1-476B-BA0F-7EB0B0B8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94995"/>
            <a:ext cx="10353762" cy="970450"/>
          </a:xfr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400" kern="0" spc="1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Histórico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213496B3-B95D-43C8-B919-AF30B6B7641F}"/>
              </a:ext>
            </a:extLst>
          </p:cNvPr>
          <p:cNvSpPr txBox="1"/>
          <p:nvPr/>
        </p:nvSpPr>
        <p:spPr>
          <a:xfrm>
            <a:off x="352328" y="1694124"/>
            <a:ext cx="11487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kern="0" spc="15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err="1" smtClean="0"/>
              <a:t>Produzida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Research Software Ltd. of England</a:t>
            </a:r>
            <a:r>
              <a:rPr lang="pt-BR" dirty="0" smtClean="0"/>
              <a:t>;</a:t>
            </a:r>
            <a:endParaRPr lang="en-US" dirty="0"/>
          </a:p>
        </p:txBody>
      </p:sp>
      <p:pic>
        <p:nvPicPr>
          <p:cNvPr id="6" name="Picture 4" descr="Resultado de imagem para preguiÃ§osa.png">
            <a:extLst>
              <a:ext uri="{FF2B5EF4-FFF2-40B4-BE49-F238E27FC236}">
                <a16:creationId xmlns:a16="http://schemas.microsoft.com/office/drawing/2014/main" xmlns="" id="{7036529D-4A41-4C2C-ACBC-A10958CD2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4500" l="6571" r="100000">
                        <a14:foregroundMark x1="97756" y1="25000" x2="97756" y2="25000"/>
                        <a14:foregroundMark x1="6571" y1="52333" x2="6571" y2="52333"/>
                        <a14:foregroundMark x1="30128" y1="94500" x2="30128" y2="94500"/>
                        <a14:foregroundMark x1="87500" y1="72500" x2="87500" y2="72500"/>
                        <a14:foregroundMark x1="87340" y1="70000" x2="87340" y2="70000"/>
                        <a14:foregroundMark x1="83974" y1="67833" x2="88622" y2="74500"/>
                        <a14:foregroundMark x1="45513" y1="93500" x2="45513" y2="93500"/>
                        <a14:foregroundMark x1="98237" y1="20500" x2="98237" y2="20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498" y="4849825"/>
            <a:ext cx="2088502" cy="200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213496B3-B95D-43C8-B919-AF30B6B7641F}"/>
              </a:ext>
            </a:extLst>
          </p:cNvPr>
          <p:cNvSpPr txBox="1"/>
          <p:nvPr/>
        </p:nvSpPr>
        <p:spPr>
          <a:xfrm>
            <a:off x="352328" y="3018513"/>
            <a:ext cx="11487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kern="0" spc="15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BR" dirty="0"/>
              <a:t>Primeira linguagem puramente funcional a ser suportada comercialmente.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692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A2D927-BAA1-476B-BA0F-7EB0B0B8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94995"/>
            <a:ext cx="10353762" cy="970450"/>
          </a:xfrm>
        </p:spPr>
        <p:txBody>
          <a:bodyPr/>
          <a:lstStyle/>
          <a:p>
            <a:r>
              <a:rPr lang="pt-BR" dirty="0">
                <a:latin typeface="Georgia" panose="02040502050405020303" pitchFamily="18" charset="0"/>
              </a:rPr>
              <a:t>Histórico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213496B3-B95D-43C8-B919-AF30B6B7641F}"/>
              </a:ext>
            </a:extLst>
          </p:cNvPr>
          <p:cNvSpPr txBox="1"/>
          <p:nvPr/>
        </p:nvSpPr>
        <p:spPr>
          <a:xfrm>
            <a:off x="348341" y="1449423"/>
            <a:ext cx="1049383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Primeira linguagem puramente funcional a ser suportada comercialmente.</a:t>
            </a:r>
          </a:p>
          <a:p>
            <a:endParaRPr lang="pt-BR" sz="2800" dirty="0"/>
          </a:p>
          <a:p>
            <a:r>
              <a:rPr lang="pt-BR" sz="2400" dirty="0"/>
              <a:t>Foi lançado em 1985, como um rápido interpretador em C para sistema operacional Unix-</a:t>
            </a:r>
            <a:r>
              <a:rPr lang="pt-BR" sz="2400" dirty="0" err="1"/>
              <a:t>flavour</a:t>
            </a:r>
            <a:r>
              <a:rPr lang="pt-BR" sz="2400" dirty="0"/>
              <a:t>, com subsequente liberação, em 1987 e 1989. </a:t>
            </a:r>
          </a:p>
          <a:p>
            <a:endParaRPr lang="pt-BR" sz="2400" dirty="0"/>
          </a:p>
          <a:p>
            <a:r>
              <a:rPr lang="pt-BR" sz="2400" dirty="0"/>
              <a:t>Mais tarde a linguagem de programação </a:t>
            </a:r>
            <a:r>
              <a:rPr lang="pt-BR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Haskell</a:t>
            </a:r>
            <a:r>
              <a:rPr lang="pt-BR" sz="2400" dirty="0"/>
              <a:t> surge e é semelhante a muitos formatos de Miranda.</a:t>
            </a:r>
            <a:endParaRPr lang="pt-BR" sz="28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D64B4273-54A6-4E62-A1BA-B7EC90AED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6453" y1="29529" x2="55721" y2="71920"/>
                        <a14:foregroundMark x1="61556" y1="32790" x2="58009" y2="91486"/>
                        <a14:foregroundMark x1="69565" y1="59964" x2="60069" y2="81884"/>
                        <a14:foregroundMark x1="44622" y1="67572" x2="44622" y2="67572"/>
                        <a14:foregroundMark x1="44622" y1="86232" x2="55034" y2="90399"/>
                        <a14:foregroundMark x1="66590" y1="86775" x2="65789" y2="86775"/>
                        <a14:foregroundMark x1="61556" y1="86775" x2="61556" y2="86775"/>
                        <a14:foregroundMark x1="61556" y1="86775" x2="61556" y2="86775"/>
                        <a14:foregroundMark x1="82265" y1="94384" x2="82265" y2="94384"/>
                        <a14:foregroundMark x1="85011" y1="95471" x2="87300" y2="88768"/>
                        <a14:foregroundMark x1="79405" y1="84239" x2="77460" y2="76268"/>
                        <a14:foregroundMark x1="93822" y1="81159" x2="93822" y2="81159"/>
                        <a14:foregroundMark x1="90503" y1="74819" x2="90503" y2="83152"/>
                        <a14:foregroundMark x1="89245" y1="72283" x2="87529" y2="69928"/>
                        <a14:foregroundMark x1="91762" y1="97101" x2="94050" y2="81159"/>
                        <a14:foregroundMark x1="29748" y1="95471" x2="22426" y2="96377"/>
                        <a14:foregroundMark x1="22426" y1="87862" x2="23684" y2="71920"/>
                        <a14:foregroundMark x1="27231" y1="88768" x2="29291" y2="77899"/>
                        <a14:foregroundMark x1="11327" y1="95471" x2="8810" y2="89493"/>
                        <a14:foregroundMark x1="18192" y1="77899" x2="17963" y2="73188"/>
                        <a14:foregroundMark x1="7551" y1="30797" x2="17391" y2="11594"/>
                        <a14:foregroundMark x1="74142" y1="89493" x2="74714" y2="94746"/>
                        <a14:foregroundMark x1="73455" y1="81522" x2="73455" y2="894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68946" y="0"/>
            <a:ext cx="2150123" cy="135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55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A2D927-BAA1-476B-BA0F-7EB0B0B8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94995"/>
            <a:ext cx="10353762" cy="970450"/>
          </a:xfrm>
        </p:spPr>
        <p:txBody>
          <a:bodyPr/>
          <a:lstStyle/>
          <a:p>
            <a:r>
              <a:rPr lang="pt-BR" dirty="0">
                <a:latin typeface="Georgia" panose="02040502050405020303" pitchFamily="18" charset="0"/>
              </a:rPr>
              <a:t>Nomenclatura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213496B3-B95D-43C8-B919-AF30B6B7641F}"/>
              </a:ext>
            </a:extLst>
          </p:cNvPr>
          <p:cNvSpPr txBox="1"/>
          <p:nvPr/>
        </p:nvSpPr>
        <p:spPr>
          <a:xfrm>
            <a:off x="404325" y="1760440"/>
            <a:ext cx="116757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2400" dirty="0"/>
              <a:t>Por que do nome Miranda?</a:t>
            </a:r>
          </a:p>
          <a:p>
            <a:pPr fontAlgn="base"/>
            <a:endParaRPr lang="pt-BR" sz="2400" dirty="0"/>
          </a:p>
          <a:p>
            <a:r>
              <a:rPr lang="pt-BR" sz="2400" dirty="0"/>
              <a:t>Miranda que no Latim significa “para ser admirado </a:t>
            </a:r>
            <a:r>
              <a:rPr lang="pt-BR" sz="2400"/>
              <a:t>em”</a:t>
            </a:r>
            <a:r>
              <a:rPr lang="en-US" sz="2400"/>
              <a:t>			</a:t>
            </a:r>
          </a:p>
          <a:p>
            <a:r>
              <a:rPr lang="en-US" sz="2400"/>
              <a:t>		</a:t>
            </a:r>
          </a:p>
          <a:p>
            <a:endParaRPr lang="en-US" sz="2400"/>
          </a:p>
          <a:p>
            <a:r>
              <a:rPr lang="pt-BR" sz="2400"/>
              <a:t>O </a:t>
            </a:r>
            <a:r>
              <a:rPr lang="pt-BR" sz="2400" dirty="0"/>
              <a:t>seu primeiro uso como nome próprio a uma menina foi devido a Shakespeare, em sua peça teatral A Tempestade (1611). </a:t>
            </a:r>
          </a:p>
          <a:p>
            <a:r>
              <a:rPr lang="pt-BR" sz="2400" dirty="0"/>
              <a:t>No ato 5, cena 1 da peça Miranda faz um discurso com as palavras: “O </a:t>
            </a:r>
            <a:r>
              <a:rPr lang="pt-BR" sz="2400" dirty="0" err="1"/>
              <a:t>Brave</a:t>
            </a:r>
            <a:r>
              <a:rPr lang="pt-BR" sz="2400" dirty="0"/>
              <a:t> New World!” ( “O Bravo Novo Mundo!” ). </a:t>
            </a:r>
            <a:r>
              <a:rPr lang="pt-BR" sz="2400"/>
              <a:t/>
            </a:r>
            <a:br>
              <a:rPr lang="pt-BR" sz="2400"/>
            </a:br>
            <a:r>
              <a:rPr lang="en-US" sz="2400"/>
              <a:t/>
            </a:r>
            <a:br>
              <a:rPr lang="en-US" sz="2400"/>
            </a:br>
            <a:r>
              <a:rPr lang="pt-BR" sz="2400"/>
              <a:t>A </a:t>
            </a:r>
            <a:r>
              <a:rPr lang="pt-BR" sz="2400" dirty="0"/>
              <a:t>ideia é de que a linguagem Miranda é uma introdução ao Bravo Novo Mundo da programação funcional.</a:t>
            </a:r>
          </a:p>
        </p:txBody>
      </p:sp>
    </p:spTree>
    <p:extLst>
      <p:ext uri="{BB962C8B-B14F-4D97-AF65-F5344CB8AC3E}">
        <p14:creationId xmlns:p14="http://schemas.microsoft.com/office/powerpoint/2010/main" val="2044475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A2D927-BAA1-476B-BA0F-7EB0B0B8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94995"/>
            <a:ext cx="10353762" cy="970450"/>
          </a:xfrm>
        </p:spPr>
        <p:txBody>
          <a:bodyPr/>
          <a:lstStyle/>
          <a:p>
            <a:r>
              <a:rPr lang="pt-BR" dirty="0">
                <a:latin typeface="Georgia" panose="02040502050405020303" pitchFamily="18" charset="0"/>
              </a:rPr>
              <a:t>Estrutura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213496B3-B95D-43C8-B919-AF30B6B7641F}"/>
              </a:ext>
            </a:extLst>
          </p:cNvPr>
          <p:cNvSpPr txBox="1"/>
          <p:nvPr/>
        </p:nvSpPr>
        <p:spPr>
          <a:xfrm>
            <a:off x="404325" y="1760440"/>
            <a:ext cx="116757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2400" dirty="0"/>
              <a:t>Um programa em Miranda é normalmente 5 a 15 vezes mais curto do que seu correspondente em C ou Java.</a:t>
            </a:r>
          </a:p>
          <a:p>
            <a:pPr fontAlgn="base"/>
            <a:endParaRPr lang="pt-BR" sz="24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BR" sz="2400" dirty="0"/>
              <a:t>Miranda é considerada uma linguagem puramente funcional e </a:t>
            </a:r>
            <a:r>
              <a:rPr lang="pt-BR" sz="2400" b="1" dirty="0"/>
              <a:t>sem efeitos colateral.</a:t>
            </a:r>
          </a:p>
          <a:p>
            <a:pPr fontAlgn="base"/>
            <a:r>
              <a:rPr lang="pt-BR" sz="2400" dirty="0"/>
              <a:t>	- Em Ciência da Computação, se diz que uma operação, função ou expressão tem efeitos colaterais se esta, além 	de retornar um valor, modifica o estado de alguma variável fora do seu ambiente local (seu escopo) )</a:t>
            </a:r>
          </a:p>
          <a:p>
            <a:pPr fontAlgn="base"/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Alta ordem (suporte a </a:t>
            </a:r>
            <a:r>
              <a:rPr lang="pt-BR" sz="2400" i="1" dirty="0" err="1"/>
              <a:t>functional</a:t>
            </a:r>
            <a:r>
              <a:rPr lang="pt-BR" sz="2400" i="1" dirty="0"/>
              <a:t> data</a:t>
            </a:r>
            <a:r>
              <a:rPr lang="pt-BR" sz="2400" dirty="0"/>
              <a:t>)</a:t>
            </a:r>
          </a:p>
        </p:txBody>
      </p:sp>
      <p:pic>
        <p:nvPicPr>
          <p:cNvPr id="2050" name="Picture 2" descr="Imagem relacionada">
            <a:extLst>
              <a:ext uri="{FF2B5EF4-FFF2-40B4-BE49-F238E27FC236}">
                <a16:creationId xmlns:a16="http://schemas.microsoft.com/office/drawing/2014/main" xmlns="" id="{BFE2C9B5-A333-4999-A8F4-04770FFC3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77" b="100000" l="2326" r="986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102" y="-76395"/>
            <a:ext cx="2142931" cy="214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191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A2D927-BAA1-476B-BA0F-7EB0B0B8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94995"/>
            <a:ext cx="10353762" cy="970450"/>
          </a:xfrm>
        </p:spPr>
        <p:txBody>
          <a:bodyPr/>
          <a:lstStyle/>
          <a:p>
            <a:r>
              <a:rPr lang="pt-BR" dirty="0">
                <a:latin typeface="Georgia" panose="02040502050405020303" pitchFamily="18" charset="0"/>
              </a:rPr>
              <a:t>Estrutura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213496B3-B95D-43C8-B919-AF30B6B7641F}"/>
              </a:ext>
            </a:extLst>
          </p:cNvPr>
          <p:cNvSpPr txBox="1"/>
          <p:nvPr/>
        </p:nvSpPr>
        <p:spPr>
          <a:xfrm>
            <a:off x="404325" y="1836835"/>
            <a:ext cx="1167570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Avaliação preguiçosa (suporta funções não estritas e objetos de dados infinitos)</a:t>
            </a:r>
          </a:p>
          <a:p>
            <a:r>
              <a:rPr lang="pt-BR" sz="2400" dirty="0"/>
              <a:t>	- Avaliação preguiçosa (ou </a:t>
            </a:r>
            <a:r>
              <a:rPr lang="pt-BR" sz="2400" dirty="0" err="1"/>
              <a:t>call-by-need</a:t>
            </a:r>
            <a:r>
              <a:rPr lang="pt-BR" sz="2400" dirty="0"/>
              <a:t>) é uma estratégia de avaliação que retarda a avaliação de uma expressão até que esta seja necessária, e que também evita avaliações repetidas</a:t>
            </a:r>
            <a:endParaRPr lang="en-US" sz="2400" dirty="0"/>
          </a:p>
          <a:p>
            <a:r>
              <a:rPr lang="en-US" sz="2400" dirty="0"/>
              <a:t>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Compreensão de listas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pt-BR" sz="2400" dirty="0"/>
              <a:t>O seu primeiro uso como nome próprio a uma menina foi devido a Shakespeare, em sua peça teatral </a:t>
            </a:r>
            <a:r>
              <a:rPr lang="pt-BR" sz="2400" i="1" dirty="0"/>
              <a:t>A Tempestade</a:t>
            </a:r>
            <a:r>
              <a:rPr lang="pt-BR" sz="2400" dirty="0"/>
              <a:t> (1611). </a:t>
            </a:r>
            <a:endParaRPr lang="pt-BR" sz="2800" dirty="0"/>
          </a:p>
          <a:p>
            <a:r>
              <a:rPr lang="pt-BR" sz="2400" dirty="0"/>
              <a:t>No ato 5, cena 1 da peça Miranda faz um discurso com as palavras: </a:t>
            </a:r>
            <a:r>
              <a:rPr lang="pt-BR" sz="2400" i="1" dirty="0"/>
              <a:t>“O </a:t>
            </a:r>
            <a:r>
              <a:rPr lang="pt-BR" sz="2400" i="1" dirty="0" err="1"/>
              <a:t>Brave</a:t>
            </a:r>
            <a:r>
              <a:rPr lang="pt-BR" sz="2400" i="1" dirty="0"/>
              <a:t> New World!”</a:t>
            </a:r>
            <a:r>
              <a:rPr lang="pt-BR" sz="2400" dirty="0"/>
              <a:t> ( </a:t>
            </a:r>
            <a:r>
              <a:rPr lang="pt-BR" sz="2400" i="1" dirty="0"/>
              <a:t>“O Bravo Novo Mundo!” </a:t>
            </a:r>
            <a:r>
              <a:rPr lang="pt-BR" sz="2400" dirty="0"/>
              <a:t>). </a:t>
            </a:r>
            <a:endParaRPr lang="pt-BR" sz="2800" dirty="0"/>
          </a:p>
        </p:txBody>
      </p:sp>
      <p:pic>
        <p:nvPicPr>
          <p:cNvPr id="2050" name="Picture 2" descr="Imagem relacionada">
            <a:extLst>
              <a:ext uri="{FF2B5EF4-FFF2-40B4-BE49-F238E27FC236}">
                <a16:creationId xmlns:a16="http://schemas.microsoft.com/office/drawing/2014/main" xmlns="" id="{BFE2C9B5-A333-4999-A8F4-04770FFC3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77" b="100000" l="2326" r="986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102" y="-76395"/>
            <a:ext cx="2142931" cy="214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305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A2D927-BAA1-476B-BA0F-7EB0B0B8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94995"/>
            <a:ext cx="10353762" cy="970450"/>
          </a:xfrm>
        </p:spPr>
        <p:txBody>
          <a:bodyPr/>
          <a:lstStyle/>
          <a:p>
            <a:r>
              <a:rPr lang="pt-BR" dirty="0">
                <a:latin typeface="Georgia" panose="02040502050405020303" pitchFamily="18" charset="0"/>
              </a:rPr>
              <a:t>Estrutura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213496B3-B95D-43C8-B919-AF30B6B7641F}"/>
              </a:ext>
            </a:extLst>
          </p:cNvPr>
          <p:cNvSpPr txBox="1"/>
          <p:nvPr/>
        </p:nvSpPr>
        <p:spPr>
          <a:xfrm>
            <a:off x="292358" y="1365445"/>
            <a:ext cx="117876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BR" sz="2400" dirty="0"/>
              <a:t>Tipagem forte polimórfica</a:t>
            </a:r>
          </a:p>
          <a:p>
            <a:pPr fontAlgn="base"/>
            <a:r>
              <a:rPr lang="pt-BR" sz="2400" dirty="0"/>
              <a:t>	- Usando o polimorfismo, a função ou tipo de dado pode ser escrita genericamente para que possa suportar valores 	idênticos sem depender de seu tipo.</a:t>
            </a:r>
          </a:p>
          <a:p>
            <a:pPr fontAlgn="base"/>
            <a:endParaRPr lang="pt-BR" sz="2400" dirty="0"/>
          </a:p>
          <a:p>
            <a:pPr fontAlgn="base"/>
            <a:endParaRPr lang="pt-BR" sz="24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BR" sz="2400" dirty="0"/>
              <a:t>Tipos e módulos abstratos de dados</a:t>
            </a:r>
          </a:p>
          <a:p>
            <a:pPr fontAlgn="base"/>
            <a:r>
              <a:rPr lang="pt-BR" sz="2400" dirty="0"/>
              <a:t>	- Nos casos em que um módulo define um novo tipo de dado e o conjunto de operações para manipular dados 	desse tipo, falamos que o módulo representa um tipo abstrato de dados. </a:t>
            </a:r>
          </a:p>
          <a:p>
            <a:r>
              <a:rPr lang="pt-BR" sz="2400" dirty="0"/>
              <a:t/>
            </a:r>
            <a:br>
              <a:rPr lang="pt-BR" sz="2400" dirty="0"/>
            </a:br>
            <a:endParaRPr lang="pt-BR" sz="2400" dirty="0"/>
          </a:p>
          <a:p>
            <a:r>
              <a:rPr lang="pt-BR" sz="2400" dirty="0"/>
              <a:t/>
            </a:r>
            <a:br>
              <a:rPr lang="pt-BR" sz="2400" dirty="0"/>
            </a:br>
            <a:endParaRPr lang="pt-BR" sz="2400" dirty="0"/>
          </a:p>
        </p:txBody>
      </p:sp>
      <p:pic>
        <p:nvPicPr>
          <p:cNvPr id="2050" name="Picture 2" descr="Imagem relacionada">
            <a:extLst>
              <a:ext uri="{FF2B5EF4-FFF2-40B4-BE49-F238E27FC236}">
                <a16:creationId xmlns:a16="http://schemas.microsoft.com/office/drawing/2014/main" xmlns="" id="{BFE2C9B5-A333-4999-A8F4-04770FFC3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77" b="100000" l="2326" r="986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102" y="-76395"/>
            <a:ext cx="2142931" cy="214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761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000" kern="0" spc="150" dirty="0">
            <a:ln>
              <a:solidFill>
                <a:schemeClr val="bg1">
                  <a:lumMod val="75000"/>
                  <a:lumOff val="25000"/>
                  <a:alpha val="10000"/>
                </a:schemeClr>
              </a:solidFill>
            </a:ln>
            <a:effectLst>
              <a:outerShdw blurRad="9525" dist="25400" dir="14640000" algn="tl" rotWithShape="0">
                <a:schemeClr val="bg1">
                  <a:alpha val="30000"/>
                </a:schemeClr>
              </a:outerShdw>
            </a:effectLst>
            <a:latin typeface="Arial" panose="020B0604020202020204" pitchFamily="34" charset="0"/>
            <a:ea typeface="+mj-ea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184</TotalTime>
  <Words>376</Words>
  <Application>Microsoft Office PowerPoint</Application>
  <PresentationFormat>Personalizar</PresentationFormat>
  <Paragraphs>98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Ardósia</vt:lpstr>
      <vt:lpstr>Apresentação do PowerPoint</vt:lpstr>
      <vt:lpstr>Introdução</vt:lpstr>
      <vt:lpstr>Histórico</vt:lpstr>
      <vt:lpstr>Histórico</vt:lpstr>
      <vt:lpstr>Histórico</vt:lpstr>
      <vt:lpstr>Nomenclatura</vt:lpstr>
      <vt:lpstr>Estrutura</vt:lpstr>
      <vt:lpstr>Estrutura</vt:lpstr>
      <vt:lpstr>Estrutura</vt:lpstr>
      <vt:lpstr>Estrutura</vt:lpstr>
      <vt:lpstr>Tipos de Dados</vt:lpstr>
      <vt:lpstr>Exemplos:</vt:lpstr>
      <vt:lpstr>Exemplos:</vt:lpstr>
      <vt:lpstr>Exemplos:</vt:lpstr>
      <vt:lpstr>Exemplos:</vt:lpstr>
      <vt:lpstr>Exemplos:</vt:lpstr>
      <vt:lpstr>Exemplos:</vt:lpstr>
      <vt:lpstr>Exemplos: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Seminário Programação Funcional</dc:title>
  <dc:creator>Jonas Lopes</dc:creator>
  <cp:lastModifiedBy>Samuel</cp:lastModifiedBy>
  <cp:revision>66</cp:revision>
  <dcterms:created xsi:type="dcterms:W3CDTF">2019-06-11T22:01:07Z</dcterms:created>
  <dcterms:modified xsi:type="dcterms:W3CDTF">2019-06-12T01:12:14Z</dcterms:modified>
</cp:coreProperties>
</file>