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15:41:55.838"/>
    </inkml:context>
    <inkml:brush xml:id="br0">
      <inkml:brushProperty name="width" value="0.05292" units="cm"/>
      <inkml:brushProperty name="height" value="0.05292" units="cm"/>
      <inkml:brushProperty name="ignorePressure" value="1"/>
    </inkml:brush>
  </inkml:definitions>
  <inkml:trace contextRef="#ctx0" brushRef="#br0">6542 1,'0'2881</inkml:trace>
  <inkml:trace contextRef="#ctx0" brushRef="#br0" timeOffset="1">6542 2882,'6540'0</inkml:trace>
  <inkml:trace contextRef="#ctx0" brushRef="#br0" timeOffset="2">6542 2882,'0'2880</inkml:trace>
  <inkml:trace contextRef="#ctx0" brushRef="#br0" timeOffset="3">6542 2882,'-6541'0</inkml:trace>
  <inkml:trace contextRef="#ctx0" brushRef="#br0" timeOffset="4">1 5762,'132'-58</inkml:trace>
  <inkml:trace contextRef="#ctx0" brushRef="#br0" timeOffset="5">265 5646,'132'-59</inkml:trace>
  <inkml:trace contextRef="#ctx0" brushRef="#br0" timeOffset="6">530 5529,'132'-58</inkml:trace>
  <inkml:trace contextRef="#ctx0" brushRef="#br0" timeOffset="7">794 5413,'131'-58</inkml:trace>
  <inkml:trace contextRef="#ctx0" brushRef="#br0" timeOffset="8">1058 5296,'132'-58</inkml:trace>
  <inkml:trace contextRef="#ctx0" brushRef="#br0" timeOffset="9">1322 5180,'132'-58</inkml:trace>
  <inkml:trace contextRef="#ctx0" brushRef="#br0" timeOffset="10">1587 5064,'132'-59</inkml:trace>
  <inkml:trace contextRef="#ctx0" brushRef="#br0" timeOffset="11">1851 4947,'132'-58</inkml:trace>
  <inkml:trace contextRef="#ctx0" brushRef="#br0" timeOffset="12">2115 4831,'132'-58</inkml:trace>
  <inkml:trace contextRef="#ctx0" brushRef="#br0" timeOffset="13">2379 4714,'132'-58</inkml:trace>
  <inkml:trace contextRef="#ctx0" brushRef="#br0" timeOffset="14">2643 4598,'133'-58</inkml:trace>
  <inkml:trace contextRef="#ctx0" brushRef="#br0" timeOffset="15">2908 4482,'132'-58</inkml:trace>
  <inkml:trace contextRef="#ctx0" brushRef="#br0" timeOffset="16">3172 4365,'132'-58</inkml:trace>
  <inkml:trace contextRef="#ctx0" brushRef="#br0" timeOffset="17">3436 4249,'132'-58</inkml:trace>
  <inkml:trace contextRef="#ctx0" brushRef="#br0" timeOffset="18">3700 4133,'132'-59</inkml:trace>
  <inkml:trace contextRef="#ctx0" brushRef="#br0" timeOffset="19">3965 4016,'132'-58</inkml:trace>
  <inkml:trace contextRef="#ctx0" brushRef="#br0" timeOffset="20">4229 3900,'132'-58</inkml:trace>
  <inkml:trace contextRef="#ctx0" brushRef="#br0" timeOffset="21">4494 3783,'132'-58</inkml:trace>
  <inkml:trace contextRef="#ctx0" brushRef="#br0" timeOffset="22">4758 3667,'131'-59</inkml:trace>
  <inkml:trace contextRef="#ctx0" brushRef="#br0" timeOffset="23">5022 3551,'132'-58</inkml:trace>
  <inkml:trace contextRef="#ctx0" brushRef="#br0" timeOffset="24">5286 3434,'132'-58</inkml:trace>
  <inkml:trace contextRef="#ctx0" brushRef="#br0" timeOffset="25">5550 3318,'133'-58</inkml:trace>
  <inkml:trace contextRef="#ctx0" brushRef="#br0" timeOffset="26">5815 3202,'132'-59</inkml:trace>
  <inkml:trace contextRef="#ctx0" brushRef="#br0" timeOffset="27">6079 3085,'132'-58</inkml:trace>
  <inkml:trace contextRef="#ctx0" brushRef="#br0" timeOffset="28">6343 2968,'132'-57</inkml:trace>
  <inkml:trace contextRef="#ctx0" brushRef="#br0" timeOffset="29">6607 2852,'133'-58</inkml:trace>
  <inkml:trace contextRef="#ctx0" brushRef="#br0" timeOffset="30">6872 2736,'132'-59</inkml:trace>
  <inkml:trace contextRef="#ctx0" brushRef="#br0" timeOffset="31">7136 2620,'132'-58</inkml:trace>
  <inkml:trace contextRef="#ctx0" brushRef="#br0" timeOffset="32">7400 2503,'132'-58</inkml:trace>
  <inkml:trace contextRef="#ctx0" brushRef="#br0" timeOffset="33">7664 2387,'132'-58</inkml:trace>
  <inkml:trace contextRef="#ctx0" brushRef="#br0" timeOffset="34">7929 2271,'132'-59</inkml:trace>
  <inkml:trace contextRef="#ctx0" brushRef="#br0" timeOffset="35">8193 2154,'132'-58</inkml:trace>
  <inkml:trace contextRef="#ctx0" brushRef="#br0" timeOffset="36">8458 2037,'132'-57</inkml:trace>
  <inkml:trace contextRef="#ctx0" brushRef="#br0" timeOffset="37">8721 1921,'132'-58</inkml:trace>
  <inkml:trace contextRef="#ctx0" brushRef="#br0" timeOffset="38">8986 1805,'132'-59</inkml:trace>
  <inkml:trace contextRef="#ctx0" brushRef="#br0" timeOffset="39">9250 1689,'132'-59</inkml:trace>
  <inkml:trace contextRef="#ctx0" brushRef="#br0" timeOffset="40">9515 1572,'132'-58</inkml:trace>
  <inkml:trace contextRef="#ctx0" brushRef="#br0" timeOffset="41">9779 1456,'132'-58</inkml:trace>
  <inkml:trace contextRef="#ctx0" brushRef="#br0" timeOffset="42">10043 1340,'132'-59</inkml:trace>
  <inkml:trace contextRef="#ctx0" brushRef="#br0" timeOffset="43">10307 1223,'132'-58</inkml:trace>
  <inkml:trace contextRef="#ctx0" brushRef="#br0" timeOffset="44">10571 1106,'133'-57</inkml:trace>
  <inkml:trace contextRef="#ctx0" brushRef="#br0" timeOffset="45">10836 990,'132'-58</inkml:trace>
  <inkml:trace contextRef="#ctx0" brushRef="#br0" timeOffset="46">11100 874,'132'-59</inkml:trace>
  <inkml:trace contextRef="#ctx0" brushRef="#br0" timeOffset="47">11364 758,'132'-59</inkml:trace>
  <inkml:trace contextRef="#ctx0" brushRef="#br0" timeOffset="48">11628 641,'132'-58</inkml:trace>
  <inkml:trace contextRef="#ctx0" brushRef="#br0" timeOffset="49">11893 524,'132'-57</inkml:trace>
  <inkml:trace contextRef="#ctx0" brushRef="#br0" timeOffset="50">12157 409,'132'-59</inkml:trace>
  <inkml:trace contextRef="#ctx0" brushRef="#br0" timeOffset="51">12422 292,'132'-58</inkml:trace>
  <inkml:trace contextRef="#ctx0" brushRef="#br0" timeOffset="52">12685 175,'132'-57</inkml:trace>
  <inkml:trace contextRef="#ctx0" brushRef="#br0" timeOffset="53">12950 59,'132'-58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17:26:50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1,'0'5673,"5331"-5673</inkml:trace>
  <inkml:trace contextRef="#ctx0" brushRef="#br0" timeOffset="1">1 172,'64'-171,"1"342</inkml:trace>
  <inkml:trace contextRef="#ctx0" brushRef="#br0" timeOffset="2">5267 5588,'129'86,"-258"-1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17:34:21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1,'0'5673,"5331"-5673</inkml:trace>
  <inkml:trace contextRef="#ctx0" brushRef="#br0" timeOffset="1">1 172,'64'-171,"1"342</inkml:trace>
  <inkml:trace contextRef="#ctx0" brushRef="#br0" timeOffset="2">5267 5588,'129'86,"-258"-1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7CA57-BCDB-4CDF-AB74-F5DED1A15207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54CCB-59BB-4D0B-87EF-E005F0B59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5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AE981-B47C-B6E3-4329-35EFB974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7DEE7-E083-9FBC-EB57-D443659A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D50E3-309A-19CA-F9C8-E8D1577E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C8B1-562D-4B61-BC3A-2A5E7C4F8D62}" type="datetime1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280439-1C8B-9C68-810C-6FA23A13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C8AAD-14E8-8F5D-4CAD-85B0713A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38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28E7A-FDE4-2A0E-F3A1-E474A37C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29B85F-810F-5F90-5E7E-95CCF5A03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94CEA4-953C-09D0-EA8E-1CA1E5D9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9FD8-822F-4945-844D-D28ECC94D4A6}" type="datetime1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36F47C-BF18-0AC8-CB12-FFE34758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5F089-81C0-A124-041A-6C138FF9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94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4579AC-F736-CE96-E109-DD40D78E9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A6F3B4-351F-F09E-E371-AE2F4278F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A6202-D1AD-425E-F4F2-D93B6B46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FB0D-56C6-4F0E-A5BE-4085217F9971}" type="datetime1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08DAE4-4971-83D3-B1E1-F79B9A20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B2516-78E1-F26D-7FFE-EE7D968D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CA91B-754F-551A-24FF-50FA395B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71B94-757C-DBFF-BE3E-A2647ADB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00D699-29D8-E1B1-CC54-5996436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CD49-9A99-4F07-B682-CB0A003E0EC5}" type="datetime1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0382B-CF1E-40C9-9828-017D9B0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6B8E2-6E8A-100D-CC51-9E94EAA9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53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E32AE-861D-08DF-23C4-879BE05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E8668C-15A6-4297-FD0B-3A9CE77EC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020447-4A04-A9AF-74FB-16161C17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F9B6-C906-4DD7-BA43-BBF9EFE81B3C}" type="datetime1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89D4C-2CEF-365A-5586-22BAEB5B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0A7C81-4EC7-7E0A-5FC7-B3C0CB39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1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9A0CC-C338-ABC0-5BA1-8D41ECB5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C5DC9-5385-BF0B-282A-F08E14FC6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9260E3-7629-6458-0D6F-5C38FE75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6A20FA-3A84-5C5F-C5E9-A4678B9A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D1F-F225-4F31-AB6A-742267AA9957}" type="datetime1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16FE6-AE19-0C35-4A62-69687DA5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5EB221-2A15-328D-7707-F67B9802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95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0766C-1004-A853-E46A-2EAE9359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772E12-E389-FCB6-7F40-B6AA92A0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B6EAE3-61BD-9142-BD9D-1DA411B9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B16DA6-FE44-845F-FEC6-3B5BECFBA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3A3573-2F7A-28FD-389A-ECBE9D0ED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84DF14-D718-F7E0-532F-F18E15D5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FC6A-0BC9-4F09-9434-3428704C0A9D}" type="datetime1">
              <a:rPr lang="de-DE" smtClean="0"/>
              <a:t>08.05.2023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46BFAA-ABFA-E28E-A44D-AC05C448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638F00-A7D4-494F-8D26-0A8BB52A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90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E64A0-EE3C-9C5F-9220-0DE5DCCB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6EF079-BF1F-6046-EF9C-B57D2D1E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02-CD27-4BCA-8FBA-62F5AFEE207C}" type="datetime1">
              <a:rPr lang="de-DE" smtClean="0"/>
              <a:t>08.05.2023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E02D7E-A80C-9319-367B-79B71E0A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6F0F71-EC1B-9E7A-76E3-870ECDBF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6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1CFE63-8776-5126-D210-9FA355D7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4B2A-2D8D-498F-9959-29980267DA97}" type="datetime1">
              <a:rPr lang="de-DE" smtClean="0"/>
              <a:t>08.05.2023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C0331A-F91E-14A2-7ECA-AFE363C8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FA3D83-0998-9465-6B77-B473A4FF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18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8C0DB-D2B9-3FAC-517C-81EDED3A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CBF084-E400-CA79-8193-407F8598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C7265-39D0-D7AF-927B-924BEBF4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36E110-C616-4734-35A8-170ED036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2FC0-EE23-44F2-BDDB-B66FFBA0B8CC}" type="datetime1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395D50-B02D-BA65-A930-FC705BD0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01615D-DDF8-7862-29F4-9B300AE9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97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527B3-F0A2-1591-5883-20F06738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86C1E5-C1C3-E2F7-A32B-6957E2B3A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976D39-E4A1-7D05-4BEF-33BFD5512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D3D51-7C15-FCB7-C384-B2F1A4D6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5E0F-46D8-4A03-A4A9-B91D09B98311}" type="datetime1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DE17A6-673C-159A-F785-625C1698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8BF303-C7B9-4381-B44D-1F45BEF6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9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23066D-7BD2-DE96-7351-E8C94242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26BEE-03A0-A094-38E1-F2411B20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BDB12-C568-0B21-2EAF-C21D5611E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03C6-FA1D-4808-8541-9BEA5B6B1E0B}" type="datetime1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066EA1-EA5E-8FC1-7247-F4E127630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2D415F-0485-AC31-E9AF-E64B56E66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724D-8C6F-42B5-AA71-1C7F80E82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90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BC6E44-7744-E51E-2BC0-1E2D2112541C}"/>
              </a:ext>
            </a:extLst>
          </p:cNvPr>
          <p:cNvSpPr txBox="1"/>
          <p:nvPr/>
        </p:nvSpPr>
        <p:spPr>
          <a:xfrm>
            <a:off x="1001684" y="170412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VortexSystem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E08EBE7-F8EC-0E6F-A562-3A4044070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904" y="1959793"/>
            <a:ext cx="4263788" cy="36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C03B9C1-7C24-AAAB-B974-572DF4B0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08" y="2014384"/>
            <a:ext cx="4382207" cy="3600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EDB56-4280-9983-85AF-6CB7EA48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58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29A8-796B-EB33-A02B-3E3A5790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coder – idea of calculating the induction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F95E-75AC-9158-4A39-575624B8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This one is simpler. The methods </a:t>
            </a:r>
            <a:r>
              <a:rPr lang="en-GB" sz="2400" dirty="0" err="1"/>
              <a:t>trailing_induction_matrices</a:t>
            </a:r>
            <a:r>
              <a:rPr lang="en-GB" sz="2400" dirty="0"/>
              <a:t>() and </a:t>
            </a:r>
            <a:r>
              <a:rPr lang="en-GB" sz="2400" dirty="0" err="1"/>
              <a:t>bound_induction_matrices</a:t>
            </a:r>
            <a:r>
              <a:rPr lang="en-GB" sz="2400" dirty="0"/>
              <a:t>() work like this:</a:t>
            </a:r>
          </a:p>
          <a:p>
            <a:pPr marL="514350" indent="-514350">
              <a:buAutoNum type="arabicPeriod"/>
            </a:pPr>
            <a:r>
              <a:rPr lang="en-GB" sz="2400" dirty="0"/>
              <a:t>Loop over the vortex system of each blade</a:t>
            </a:r>
          </a:p>
          <a:p>
            <a:pPr marL="457200" lvl="1" indent="0">
              <a:buNone/>
            </a:pPr>
            <a:r>
              <a:rPr lang="en-GB" dirty="0"/>
              <a:t>2.   Loop over all control points</a:t>
            </a:r>
          </a:p>
          <a:p>
            <a:pPr marL="457200" lvl="1" indent="0">
              <a:buNone/>
            </a:pPr>
            <a:r>
              <a:rPr lang="en-GB" dirty="0"/>
              <a:t>	3.   Loop over the vortex filaments of the current vortex system</a:t>
            </a:r>
          </a:p>
          <a:p>
            <a:pPr marL="457200" lvl="1" indent="0">
              <a:buNone/>
            </a:pPr>
            <a:r>
              <a:rPr lang="en-GB" dirty="0"/>
              <a:t>	      4.   Calculate the vortex induction factor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EC5D6-1798-F32D-2665-9A0242B7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46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0FAEDAF-673D-D9E9-881B-97D5788D4401}"/>
              </a:ext>
            </a:extLst>
          </p:cNvPr>
          <p:cNvSpPr txBox="1"/>
          <p:nvPr/>
        </p:nvSpPr>
        <p:spPr>
          <a:xfrm>
            <a:off x="320722" y="1084997"/>
            <a:ext cx="6298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What is meant with “vortex system”?</a:t>
            </a:r>
          </a:p>
          <a:p>
            <a:r>
              <a:rPr lang="en-GB" dirty="0"/>
              <a:t>All vortices related to a blade or rotor, namely trailing and bound vortices.</a:t>
            </a:r>
          </a:p>
          <a:p>
            <a:endParaRPr lang="en-GB" dirty="0"/>
          </a:p>
          <a:p>
            <a:r>
              <a:rPr lang="en-GB" b="1" dirty="0"/>
              <a:t>What </a:t>
            </a:r>
            <a:r>
              <a:rPr lang="en-GB" b="1" dirty="0" err="1"/>
              <a:t>VortexSystem</a:t>
            </a:r>
            <a:r>
              <a:rPr lang="en-GB" b="1" dirty="0"/>
              <a:t> is based on:</a:t>
            </a:r>
          </a:p>
          <a:p>
            <a:pPr marL="285750" indent="-285750">
              <a:buFontTx/>
              <a:buChar char="-"/>
            </a:pPr>
            <a:r>
              <a:rPr lang="en-GB" dirty="0"/>
              <a:t>A vortex system of separated trailing and bound vortices (not one horseshoe vortex per blade element)</a:t>
            </a:r>
          </a:p>
          <a:p>
            <a:pPr marL="285750" indent="-285750">
              <a:buFontTx/>
              <a:buChar char="-"/>
            </a:pPr>
            <a:r>
              <a:rPr lang="en-GB" dirty="0"/>
              <a:t>Control points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b="1" dirty="0"/>
              <a:t>What </a:t>
            </a:r>
            <a:r>
              <a:rPr lang="en-GB" b="1" dirty="0" err="1"/>
              <a:t>VortexSystem</a:t>
            </a:r>
            <a:r>
              <a:rPr lang="en-GB" b="1" dirty="0"/>
              <a:t> can do:</a:t>
            </a:r>
          </a:p>
          <a:p>
            <a:pPr marL="285750" indent="-285750">
              <a:buFontTx/>
              <a:buChar char="-"/>
            </a:pPr>
            <a:r>
              <a:rPr lang="en-GB" dirty="0"/>
              <a:t>Calculate the coordinates of all vortices </a:t>
            </a:r>
          </a:p>
          <a:p>
            <a:pPr marL="285750" indent="-285750">
              <a:buFontTx/>
              <a:buChar char="-"/>
            </a:pPr>
            <a:r>
              <a:rPr lang="en-GB" dirty="0"/>
              <a:t>Visualise the vortex system and control points</a:t>
            </a:r>
          </a:p>
          <a:p>
            <a:pPr marL="285750" indent="-285750">
              <a:buFontTx/>
              <a:buChar char="-"/>
            </a:pPr>
            <a:r>
              <a:rPr lang="en-GB" dirty="0"/>
              <a:t>Calculate factors which, when multiplied with circulation values, yield the induced velocities at the control points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059658-C396-4F9A-6948-E0A34A277B69}"/>
              </a:ext>
            </a:extLst>
          </p:cNvPr>
          <p:cNvSpPr txBox="1"/>
          <p:nvPr/>
        </p:nvSpPr>
        <p:spPr>
          <a:xfrm>
            <a:off x="8145785" y="4815169"/>
            <a:ext cx="393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</a:t>
            </a:r>
            <a:r>
              <a:rPr lang="en-GB" dirty="0" err="1"/>
              <a:t>VortexSystem</a:t>
            </a:r>
            <a:r>
              <a:rPr lang="en-GB" dirty="0"/>
              <a:t> for a flat plate. </a:t>
            </a:r>
          </a:p>
          <a:p>
            <a:r>
              <a:rPr lang="en-GB" dirty="0"/>
              <a:t>Blue: vortices, black dots: control points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DC989-741F-5627-37ED-12935FFD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2</a:t>
            </a:fld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F3A02-A752-E9A0-A5BC-D128C3EB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074" y="759735"/>
            <a:ext cx="4641272" cy="411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6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EA7F1-7BE9-7967-E258-F36A5E86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user – general idea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745B6-1308-829B-250A-5C01076F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Blade representation:</a:t>
            </a:r>
            <a:br>
              <a:rPr lang="de-DE" dirty="0"/>
            </a:br>
            <a:r>
              <a:rPr lang="de-DE" dirty="0" err="1"/>
              <a:t>VortexSystem</a:t>
            </a:r>
            <a:r>
              <a:rPr lang="de-DE" dirty="0"/>
              <a:t> </a:t>
            </a:r>
            <a:r>
              <a:rPr lang="de-DE" dirty="0" err="1"/>
              <a:t>sees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blade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blade </a:t>
            </a:r>
            <a:r>
              <a:rPr lang="de-DE" dirty="0" err="1"/>
              <a:t>elements</a:t>
            </a:r>
            <a:r>
              <a:rPr lang="de-DE" dirty="0"/>
              <a:t>. Every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bound</a:t>
            </a:r>
            <a:r>
              <a:rPr lang="de-DE" dirty="0"/>
              <a:t> vortex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circulation</a:t>
            </a:r>
            <a:r>
              <a:rPr lang="de-DE" dirty="0"/>
              <a:t>. The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circulation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trailing</a:t>
            </a:r>
            <a:r>
              <a:rPr lang="de-DE" dirty="0"/>
              <a:t> vortex.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trailing</a:t>
            </a:r>
            <a:r>
              <a:rPr lang="de-DE" dirty="0"/>
              <a:t> vortex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circulation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ist </a:t>
            </a:r>
            <a:r>
              <a:rPr lang="de-DE" dirty="0" err="1"/>
              <a:t>length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en-GB" b="1" dirty="0"/>
              <a:t>Needed from the user:</a:t>
            </a:r>
            <a:br>
              <a:rPr lang="en-GB" b="1" dirty="0"/>
            </a:br>
            <a:r>
              <a:rPr lang="en-GB" dirty="0"/>
              <a:t>Blade geometry, rotor properties, and control points for which the induced velocities will be calculated.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59D44-BD20-1600-B8E4-2066BEAC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3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D4BA3-E3D9-8176-0274-0FBA68A0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user – important to know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AE1A7-EFE7-914C-CB36-869A3933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Coordinate system (see slide 6 for a visualisation):</a:t>
            </a:r>
            <a:br>
              <a:rPr lang="de-DE" b="1" dirty="0"/>
            </a:br>
            <a:r>
              <a:rPr lang="de-DE" dirty="0"/>
              <a:t>The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. The </a:t>
            </a:r>
            <a:r>
              <a:rPr lang="de-DE" dirty="0" err="1"/>
              <a:t>origin</a:t>
            </a:r>
            <a:r>
              <a:rPr lang="de-DE" dirty="0"/>
              <a:t> lies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rotor</a:t>
            </a:r>
            <a:r>
              <a:rPr lang="de-DE" dirty="0"/>
              <a:t>.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. The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rotor</a:t>
            </a:r>
            <a:r>
              <a:rPr lang="de-DE" dirty="0"/>
              <a:t>. The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upwards</a:t>
            </a:r>
            <a:r>
              <a:rPr lang="de-DE" dirty="0"/>
              <a:t> (parallel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tower</a:t>
            </a:r>
            <a:r>
              <a:rPr lang="de-DE" dirty="0"/>
              <a:t>). These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valid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tilted</a:t>
            </a:r>
            <a:r>
              <a:rPr lang="de-DE" dirty="0"/>
              <a:t> </a:t>
            </a:r>
            <a:r>
              <a:rPr lang="de-DE" dirty="0" err="1"/>
              <a:t>shaft</a:t>
            </a:r>
            <a:r>
              <a:rPr lang="de-DE" dirty="0"/>
              <a:t> </a:t>
            </a:r>
            <a:r>
              <a:rPr lang="de-DE" dirty="0" err="1"/>
              <a:t>turbines</a:t>
            </a:r>
            <a:r>
              <a:rPr lang="de-DE" dirty="0"/>
              <a:t>. </a:t>
            </a:r>
            <a:r>
              <a:rPr lang="de-DE" dirty="0" err="1"/>
              <a:t>Anlges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.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assumed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blade‘s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lies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A2C28-B51F-9302-32B4-B1C54001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68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3130B-BFF0-EF46-8814-ECC656A8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user - inputs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033E4C0-68B6-7BDE-49B6-AA87C8759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521163"/>
              </p:ext>
            </p:extLst>
          </p:nvPr>
        </p:nvGraphicFramePr>
        <p:xfrm>
          <a:off x="776785" y="1347953"/>
          <a:ext cx="105156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142431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41701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08055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Parameter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97751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GB" dirty="0" err="1"/>
                        <a:t>set_blade</a:t>
                      </a:r>
                      <a:r>
                        <a:rPr lang="en-GB" dirty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r_elements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Radial positions separating the blade elements.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09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c_elements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Chord at </a:t>
                      </a:r>
                      <a:r>
                        <a:rPr lang="en-GB" dirty="0" err="1"/>
                        <a:t>r_elements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8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blade_rotation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Rotational position of the blade with respect to the freestream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633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rotor_rotation_speed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Rotational speed of the rotor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303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n_blades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blades of the rotor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0971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GB" dirty="0" err="1"/>
                        <a:t>set_wake</a:t>
                      </a:r>
                      <a:r>
                        <a:rPr lang="en-GB" dirty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wake_speed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Speed at which the wake is </a:t>
                      </a:r>
                      <a:r>
                        <a:rPr lang="en-GB" dirty="0" err="1"/>
                        <a:t>convected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2383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wake_length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Length of the wake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356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resolution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elements per trailing vortex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5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set_control_points</a:t>
                      </a:r>
                      <a:r>
                        <a:rPr lang="en-GB" dirty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x_control_points</a:t>
                      </a:r>
                      <a:r>
                        <a:rPr lang="en-GB" dirty="0"/>
                        <a:t> (and y and z)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Set coordinates of coordinates along axis 1 (x), 2 (y) and 3 (z)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017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291774-1A00-8432-0ED5-460C20BB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16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EC7802FD-0DDB-3CEF-207D-DCDEC0887329}"/>
                  </a:ext>
                </a:extLst>
              </p14:cNvPr>
              <p14:cNvContentPartPr/>
              <p14:nvPr/>
            </p14:nvContentPartPr>
            <p14:xfrm>
              <a:off x="518023" y="675944"/>
              <a:ext cx="4709503" cy="207408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EC7802FD-0DDB-3CEF-207D-DCDEC08873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63" y="666585"/>
                <a:ext cx="4728223" cy="209279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6C502D24-B0F7-7762-5099-CEBE0EB0A5D6}"/>
              </a:ext>
            </a:extLst>
          </p:cNvPr>
          <p:cNvSpPr txBox="1"/>
          <p:nvPr/>
        </p:nvSpPr>
        <p:spPr>
          <a:xfrm>
            <a:off x="5326657" y="491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E668E8-D9CB-31C8-D58C-351FB8F015EF}"/>
              </a:ext>
            </a:extLst>
          </p:cNvPr>
          <p:cNvSpPr txBox="1"/>
          <p:nvPr/>
        </p:nvSpPr>
        <p:spPr>
          <a:xfrm>
            <a:off x="309177" y="17129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34FC80-BD21-8009-99DC-9CF9DE90B867}"/>
              </a:ext>
            </a:extLst>
          </p:cNvPr>
          <p:cNvSpPr txBox="1"/>
          <p:nvPr/>
        </p:nvSpPr>
        <p:spPr>
          <a:xfrm>
            <a:off x="2467421" y="35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de-DE" dirty="0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3A78AD0C-E883-21E7-832C-89384FDF3076}"/>
              </a:ext>
            </a:extLst>
          </p:cNvPr>
          <p:cNvSpPr/>
          <p:nvPr/>
        </p:nvSpPr>
        <p:spPr>
          <a:xfrm>
            <a:off x="2825007" y="539467"/>
            <a:ext cx="95535" cy="2320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A11DEB5C-1550-D784-4D20-E7CC5E992865}"/>
              </a:ext>
            </a:extLst>
          </p:cNvPr>
          <p:cNvSpPr/>
          <p:nvPr/>
        </p:nvSpPr>
        <p:spPr>
          <a:xfrm rot="16200000">
            <a:off x="470256" y="1596977"/>
            <a:ext cx="95535" cy="2320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D943B728-A78C-2C01-F346-980A165435C2}"/>
              </a:ext>
            </a:extLst>
          </p:cNvPr>
          <p:cNvSpPr/>
          <p:nvPr/>
        </p:nvSpPr>
        <p:spPr>
          <a:xfrm rot="3781175">
            <a:off x="5207995" y="528670"/>
            <a:ext cx="95535" cy="2320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5B1F965-4415-1E8C-7F19-616CB0AF402A}"/>
              </a:ext>
            </a:extLst>
          </p:cNvPr>
          <p:cNvSpPr/>
          <p:nvPr/>
        </p:nvSpPr>
        <p:spPr>
          <a:xfrm>
            <a:off x="2342177" y="884283"/>
            <a:ext cx="1061193" cy="1705590"/>
          </a:xfrm>
          <a:prstGeom prst="ellipse">
            <a:avLst/>
          </a:prstGeom>
          <a:solidFill>
            <a:schemeClr val="accent5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5BD043D-7F40-39A7-1A46-45AF9B86F8A9}"/>
              </a:ext>
            </a:extLst>
          </p:cNvPr>
          <p:cNvCxnSpPr>
            <a:cxnSpLocks/>
          </p:cNvCxnSpPr>
          <p:nvPr/>
        </p:nvCxnSpPr>
        <p:spPr>
          <a:xfrm flipV="1">
            <a:off x="901249" y="1843583"/>
            <a:ext cx="1057702" cy="4774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83A10D6-219D-6737-B8C2-83A812909A1E}"/>
              </a:ext>
            </a:extLst>
          </p:cNvPr>
          <p:cNvSpPr txBox="1"/>
          <p:nvPr/>
        </p:nvSpPr>
        <p:spPr>
          <a:xfrm>
            <a:off x="3275463" y="724133"/>
            <a:ext cx="65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rotor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90C75F9-C7A3-0060-0654-18628ABBFB96}"/>
              </a:ext>
            </a:extLst>
          </p:cNvPr>
          <p:cNvSpPr txBox="1"/>
          <p:nvPr/>
        </p:nvSpPr>
        <p:spPr>
          <a:xfrm>
            <a:off x="340984" y="2220541"/>
            <a:ext cx="76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inflow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C415E0-C541-1ACC-2482-AED4B97B30A9}"/>
                  </a:ext>
                </a:extLst>
              </p14:cNvPr>
              <p14:cNvContentPartPr/>
              <p14:nvPr/>
            </p14:nvContentPartPr>
            <p14:xfrm rot="16200000">
              <a:off x="911976" y="3394614"/>
              <a:ext cx="1943052" cy="2074081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C415E0-C541-1ACC-2482-AED4B97B30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905854" y="3388492"/>
                <a:ext cx="1955295" cy="208632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feld 4">
            <a:extLst>
              <a:ext uri="{FF2B5EF4-FFF2-40B4-BE49-F238E27FC236}">
                <a16:creationId xmlns:a16="http://schemas.microsoft.com/office/drawing/2014/main" id="{AEAB5025-E6A7-1CD9-B9F6-7F116361C092}"/>
              </a:ext>
            </a:extLst>
          </p:cNvPr>
          <p:cNvSpPr txBox="1"/>
          <p:nvPr/>
        </p:nvSpPr>
        <p:spPr>
          <a:xfrm>
            <a:off x="2920542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de-DE" dirty="0"/>
          </a:p>
        </p:txBody>
      </p:sp>
      <p:sp>
        <p:nvSpPr>
          <p:cNvPr id="6" name="Textfeld 6">
            <a:extLst>
              <a:ext uri="{FF2B5EF4-FFF2-40B4-BE49-F238E27FC236}">
                <a16:creationId xmlns:a16="http://schemas.microsoft.com/office/drawing/2014/main" id="{BF86F526-45C0-1533-650E-5BF5B73F43CE}"/>
              </a:ext>
            </a:extLst>
          </p:cNvPr>
          <p:cNvSpPr txBox="1"/>
          <p:nvPr/>
        </p:nvSpPr>
        <p:spPr>
          <a:xfrm>
            <a:off x="518023" y="5218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de-D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5F14C-7F1D-3AAD-C9E6-804262C8FC71}"/>
              </a:ext>
            </a:extLst>
          </p:cNvPr>
          <p:cNvSpPr>
            <a:spLocks noChangeAspect="1"/>
          </p:cNvSpPr>
          <p:nvPr/>
        </p:nvSpPr>
        <p:spPr>
          <a:xfrm>
            <a:off x="2782773" y="52785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7">
            <a:extLst>
              <a:ext uri="{FF2B5EF4-FFF2-40B4-BE49-F238E27FC236}">
                <a16:creationId xmlns:a16="http://schemas.microsoft.com/office/drawing/2014/main" id="{D3845019-ED29-F027-985C-0B4836D56D5E}"/>
              </a:ext>
            </a:extLst>
          </p:cNvPr>
          <p:cNvSpPr txBox="1"/>
          <p:nvPr/>
        </p:nvSpPr>
        <p:spPr>
          <a:xfrm>
            <a:off x="2882356" y="5039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de-DE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706FEB81-4792-7EB7-C12D-BD1798CA9722}"/>
              </a:ext>
            </a:extLst>
          </p:cNvPr>
          <p:cNvSpPr/>
          <p:nvPr/>
        </p:nvSpPr>
        <p:spPr>
          <a:xfrm flipH="1" flipV="1">
            <a:off x="1108502" y="4891175"/>
            <a:ext cx="923637" cy="954811"/>
          </a:xfrm>
          <a:prstGeom prst="blockArc">
            <a:avLst>
              <a:gd name="adj1" fmla="val 18525036"/>
              <a:gd name="adj2" fmla="val 21421117"/>
              <a:gd name="adj3" fmla="val 19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Half Frame 19">
            <a:extLst>
              <a:ext uri="{FF2B5EF4-FFF2-40B4-BE49-F238E27FC236}">
                <a16:creationId xmlns:a16="http://schemas.microsoft.com/office/drawing/2014/main" id="{87165B03-4A5F-5333-2072-CA9EFACDCF35}"/>
              </a:ext>
            </a:extLst>
          </p:cNvPr>
          <p:cNvSpPr>
            <a:spLocks noChangeAspect="1"/>
          </p:cNvSpPr>
          <p:nvPr/>
        </p:nvSpPr>
        <p:spPr>
          <a:xfrm rot="11070600">
            <a:off x="1188659" y="5623577"/>
            <a:ext cx="121860" cy="121860"/>
          </a:xfrm>
          <a:prstGeom prst="halfFrame">
            <a:avLst>
              <a:gd name="adj1" fmla="val 9707"/>
              <a:gd name="adj2" fmla="val 95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0A812-8C02-0959-FE61-920BC566DB4D}"/>
              </a:ext>
            </a:extLst>
          </p:cNvPr>
          <p:cNvSpPr txBox="1"/>
          <p:nvPr/>
        </p:nvSpPr>
        <p:spPr>
          <a:xfrm>
            <a:off x="946866" y="569244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blade_rotation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CBBB68-869E-2236-4B39-ED48CEB603A1}"/>
              </a:ext>
            </a:extLst>
          </p:cNvPr>
          <p:cNvCxnSpPr>
            <a:cxnSpLocks/>
          </p:cNvCxnSpPr>
          <p:nvPr/>
        </p:nvCxnSpPr>
        <p:spPr>
          <a:xfrm flipH="1" flipV="1">
            <a:off x="1599637" y="4440902"/>
            <a:ext cx="1240489" cy="9005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FFC16F-4D70-3EAB-1445-3ED027BAB152}"/>
              </a:ext>
            </a:extLst>
          </p:cNvPr>
          <p:cNvSpPr txBox="1"/>
          <p:nvPr/>
        </p:nvSpPr>
        <p:spPr>
          <a:xfrm>
            <a:off x="1800374" y="430044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blade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EA6C7-4886-E09B-7D1B-457041757E5C}"/>
              </a:ext>
            </a:extLst>
          </p:cNvPr>
          <p:cNvSpPr txBox="1"/>
          <p:nvPr/>
        </p:nvSpPr>
        <p:spPr>
          <a:xfrm>
            <a:off x="2966285" y="4003328"/>
            <a:ext cx="3100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blade is parallel to the </a:t>
            </a:r>
            <a:br>
              <a:rPr lang="en-GB" dirty="0"/>
            </a:br>
            <a:r>
              <a:rPr lang="en-GB" dirty="0"/>
              <a:t>inflow for </a:t>
            </a:r>
            <a:r>
              <a:rPr lang="en-GB" dirty="0" err="1"/>
              <a:t>blade_rotation</a:t>
            </a:r>
            <a:r>
              <a:rPr lang="en-GB" dirty="0"/>
              <a:t>=-pi/2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3AD0417-7DCE-53EB-1EA7-B4AC33992B79}"/>
                  </a:ext>
                </a:extLst>
              </p14:cNvPr>
              <p14:cNvContentPartPr/>
              <p14:nvPr/>
            </p14:nvContentPartPr>
            <p14:xfrm rot="16200000">
              <a:off x="7540723" y="367565"/>
              <a:ext cx="1943052" cy="2074081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3AD0417-7DCE-53EB-1EA7-B4AC33992B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7534601" y="361443"/>
                <a:ext cx="1955295" cy="208632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02C40B61-3339-3B06-69D5-EC403D2D3207}"/>
              </a:ext>
            </a:extLst>
          </p:cNvPr>
          <p:cNvSpPr/>
          <p:nvPr/>
        </p:nvSpPr>
        <p:spPr>
          <a:xfrm>
            <a:off x="9311655" y="2149095"/>
            <a:ext cx="401782" cy="431739"/>
          </a:xfrm>
          <a:prstGeom prst="mathMultiply">
            <a:avLst>
              <a:gd name="adj1" fmla="val 46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feld 4">
            <a:extLst>
              <a:ext uri="{FF2B5EF4-FFF2-40B4-BE49-F238E27FC236}">
                <a16:creationId xmlns:a16="http://schemas.microsoft.com/office/drawing/2014/main" id="{80A491A1-E6BA-A9F0-A482-61947242ED95}"/>
              </a:ext>
            </a:extLst>
          </p:cNvPr>
          <p:cNvSpPr txBox="1"/>
          <p:nvPr/>
        </p:nvSpPr>
        <p:spPr>
          <a:xfrm>
            <a:off x="9549290" y="2149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de-DE" dirty="0"/>
          </a:p>
        </p:txBody>
      </p:sp>
      <p:sp>
        <p:nvSpPr>
          <p:cNvPr id="30" name="Textfeld 7">
            <a:extLst>
              <a:ext uri="{FF2B5EF4-FFF2-40B4-BE49-F238E27FC236}">
                <a16:creationId xmlns:a16="http://schemas.microsoft.com/office/drawing/2014/main" id="{BEFC83AD-9DFE-6165-C3D8-2C25D28B4F8E}"/>
              </a:ext>
            </a:extLst>
          </p:cNvPr>
          <p:cNvSpPr txBox="1"/>
          <p:nvPr/>
        </p:nvSpPr>
        <p:spPr>
          <a:xfrm>
            <a:off x="9560078" y="217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de-DE" dirty="0"/>
          </a:p>
        </p:txBody>
      </p:sp>
      <p:sp>
        <p:nvSpPr>
          <p:cNvPr id="31" name="Textfeld 6">
            <a:extLst>
              <a:ext uri="{FF2B5EF4-FFF2-40B4-BE49-F238E27FC236}">
                <a16:creationId xmlns:a16="http://schemas.microsoft.com/office/drawing/2014/main" id="{78CCF555-8C25-FAAB-EB78-9FBED71D6FFB}"/>
              </a:ext>
            </a:extLst>
          </p:cNvPr>
          <p:cNvSpPr txBox="1"/>
          <p:nvPr/>
        </p:nvSpPr>
        <p:spPr>
          <a:xfrm>
            <a:off x="7176924" y="2182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de-D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0B72D1-28FB-C20C-B93B-2C58488E12E9}"/>
              </a:ext>
            </a:extLst>
          </p:cNvPr>
          <p:cNvCxnSpPr>
            <a:cxnSpLocks/>
          </p:cNvCxnSpPr>
          <p:nvPr/>
        </p:nvCxnSpPr>
        <p:spPr>
          <a:xfrm flipH="1" flipV="1">
            <a:off x="8832399" y="1910301"/>
            <a:ext cx="311150" cy="4466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D3D1F3-AABB-5D49-00E1-76B053583546}"/>
              </a:ext>
            </a:extLst>
          </p:cNvPr>
          <p:cNvCxnSpPr>
            <a:cxnSpLocks/>
          </p:cNvCxnSpPr>
          <p:nvPr/>
        </p:nvCxnSpPr>
        <p:spPr>
          <a:xfrm flipV="1">
            <a:off x="8832399" y="681676"/>
            <a:ext cx="260350" cy="1228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4109B6-BFF3-D345-377D-D8E4159A76EA}"/>
              </a:ext>
            </a:extLst>
          </p:cNvPr>
          <p:cNvCxnSpPr>
            <a:cxnSpLocks/>
          </p:cNvCxnSpPr>
          <p:nvPr/>
        </p:nvCxnSpPr>
        <p:spPr>
          <a:xfrm flipV="1">
            <a:off x="9092749" y="491278"/>
            <a:ext cx="256117" cy="1903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242A0A-638D-CB38-B58D-232F5ADB8DB3}"/>
              </a:ext>
            </a:extLst>
          </p:cNvPr>
          <p:cNvCxnSpPr>
            <a:cxnSpLocks/>
          </p:cNvCxnSpPr>
          <p:nvPr/>
        </p:nvCxnSpPr>
        <p:spPr>
          <a:xfrm>
            <a:off x="9348866" y="491278"/>
            <a:ext cx="171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518BC1-47E9-F69E-E7EE-A04F4288C72A}"/>
              </a:ext>
            </a:extLst>
          </p:cNvPr>
          <p:cNvCxnSpPr>
            <a:cxnSpLocks/>
          </p:cNvCxnSpPr>
          <p:nvPr/>
        </p:nvCxnSpPr>
        <p:spPr>
          <a:xfrm>
            <a:off x="9520316" y="491278"/>
            <a:ext cx="0" cy="1865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6A3079-9548-F745-E859-369EB11A70D2}"/>
              </a:ext>
            </a:extLst>
          </p:cNvPr>
          <p:cNvCxnSpPr>
            <a:cxnSpLocks/>
          </p:cNvCxnSpPr>
          <p:nvPr/>
        </p:nvCxnSpPr>
        <p:spPr>
          <a:xfrm flipH="1">
            <a:off x="9143549" y="2347008"/>
            <a:ext cx="3689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DD9F754-8289-8F5E-3139-39AA4865A9C7}"/>
              </a:ext>
            </a:extLst>
          </p:cNvPr>
          <p:cNvSpPr txBox="1"/>
          <p:nvPr/>
        </p:nvSpPr>
        <p:spPr>
          <a:xfrm>
            <a:off x="9700133" y="917845"/>
            <a:ext cx="2452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Blade outline for </a:t>
            </a:r>
          </a:p>
          <a:p>
            <a:r>
              <a:rPr lang="en-GB" dirty="0" err="1"/>
              <a:t>blade_rotation</a:t>
            </a:r>
            <a:r>
              <a:rPr lang="en-GB" dirty="0"/>
              <a:t>&gt;-pi/2</a:t>
            </a:r>
          </a:p>
          <a:p>
            <a:r>
              <a:rPr lang="en-GB" dirty="0"/>
              <a:t>(and smaller than +pi/2)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CE4D9D9-ABD9-129D-AC09-C125F951DE07}"/>
              </a:ext>
            </a:extLst>
          </p:cNvPr>
          <p:cNvCxnSpPr>
            <a:cxnSpLocks/>
          </p:cNvCxnSpPr>
          <p:nvPr/>
        </p:nvCxnSpPr>
        <p:spPr>
          <a:xfrm>
            <a:off x="8631193" y="5800003"/>
            <a:ext cx="8356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C20DC92-DEDF-0AE3-9579-3DDA057C396F}"/>
              </a:ext>
            </a:extLst>
          </p:cNvPr>
          <p:cNvCxnSpPr>
            <a:cxnSpLocks/>
          </p:cNvCxnSpPr>
          <p:nvPr/>
        </p:nvCxnSpPr>
        <p:spPr>
          <a:xfrm>
            <a:off x="8371606" y="5458581"/>
            <a:ext cx="10952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B92DF0A-213E-B34D-0580-B2B26120492F}"/>
              </a:ext>
            </a:extLst>
          </p:cNvPr>
          <p:cNvCxnSpPr>
            <a:cxnSpLocks/>
          </p:cNvCxnSpPr>
          <p:nvPr/>
        </p:nvCxnSpPr>
        <p:spPr>
          <a:xfrm>
            <a:off x="8442036" y="5131518"/>
            <a:ext cx="1013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1B4FF17-DE91-AA99-94EC-33641BC82FA4}"/>
              </a:ext>
            </a:extLst>
          </p:cNvPr>
          <p:cNvSpPr>
            <a:spLocks noChangeAspect="1"/>
          </p:cNvSpPr>
          <p:nvPr/>
        </p:nvSpPr>
        <p:spPr>
          <a:xfrm>
            <a:off x="9023450" y="439837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FB4A21F-6441-282E-0437-95C09EAAC657}"/>
              </a:ext>
            </a:extLst>
          </p:cNvPr>
          <p:cNvSpPr>
            <a:spLocks noChangeAspect="1"/>
          </p:cNvSpPr>
          <p:nvPr/>
        </p:nvSpPr>
        <p:spPr>
          <a:xfrm>
            <a:off x="9023450" y="425319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33CC09-6728-E605-7902-1D60324604B1}"/>
              </a:ext>
            </a:extLst>
          </p:cNvPr>
          <p:cNvSpPr>
            <a:spLocks noChangeAspect="1"/>
          </p:cNvSpPr>
          <p:nvPr/>
        </p:nvSpPr>
        <p:spPr>
          <a:xfrm>
            <a:off x="9023450" y="412602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FF2F430-125A-C89A-0FF5-32DAF853BF6B}"/>
              </a:ext>
            </a:extLst>
          </p:cNvPr>
          <p:cNvGrpSpPr>
            <a:grpSpLocks noChangeAspect="1"/>
          </p:cNvGrpSpPr>
          <p:nvPr/>
        </p:nvGrpSpPr>
        <p:grpSpPr>
          <a:xfrm>
            <a:off x="8371606" y="3183819"/>
            <a:ext cx="1095831" cy="2971908"/>
            <a:chOff x="8808547" y="3643581"/>
            <a:chExt cx="687917" cy="186564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91FB49D-57AF-24A4-2D75-748FFA1E55E8}"/>
                </a:ext>
              </a:extLst>
            </p:cNvPr>
            <p:cNvGrpSpPr/>
            <p:nvPr/>
          </p:nvGrpSpPr>
          <p:grpSpPr>
            <a:xfrm>
              <a:off x="8808547" y="3643581"/>
              <a:ext cx="687917" cy="1865640"/>
              <a:chOff x="8808547" y="3643581"/>
              <a:chExt cx="687917" cy="186564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9709132-2844-C114-2684-B9E69CA610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8547" y="5062604"/>
                <a:ext cx="311150" cy="44661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0C11D68-CE08-D1B3-0CC1-19B7ABFF71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8547" y="3833979"/>
                <a:ext cx="260350" cy="12286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C0EC1A3-BA5A-ADDD-9547-2E7627245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68897" y="3643581"/>
                <a:ext cx="256117" cy="1903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7F13CA7-F591-6C72-967C-7767C1680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5014" y="3643581"/>
                <a:ext cx="17145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FA184D5-8344-AB7E-CA0C-A2C1F0EB5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6464" y="3643581"/>
                <a:ext cx="0" cy="18656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ABDDE1-0EE9-D998-2577-71803AAB2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697" y="5499311"/>
              <a:ext cx="36899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95A8D76-977A-A0E6-B514-7E012F0E4ED4}"/>
              </a:ext>
            </a:extLst>
          </p:cNvPr>
          <p:cNvCxnSpPr>
            <a:cxnSpLocks/>
          </p:cNvCxnSpPr>
          <p:nvPr/>
        </p:nvCxnSpPr>
        <p:spPr>
          <a:xfrm>
            <a:off x="8792637" y="3492453"/>
            <a:ext cx="6624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A71493B-C06A-02D2-29BB-BA38F4639F2F}"/>
              </a:ext>
            </a:extLst>
          </p:cNvPr>
          <p:cNvSpPr txBox="1"/>
          <p:nvPr/>
        </p:nvSpPr>
        <p:spPr>
          <a:xfrm>
            <a:off x="9466821" y="597106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r_0, c_0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E14292F-B4C4-D94F-7914-EF40EE9D4458}"/>
              </a:ext>
            </a:extLst>
          </p:cNvPr>
          <p:cNvSpPr txBox="1"/>
          <p:nvPr/>
        </p:nvSpPr>
        <p:spPr>
          <a:xfrm>
            <a:off x="9478716" y="561448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r_1, c_1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9F8797E-F210-39A1-0ABE-4EA961B2D645}"/>
              </a:ext>
            </a:extLst>
          </p:cNvPr>
          <p:cNvSpPr txBox="1"/>
          <p:nvPr/>
        </p:nvSpPr>
        <p:spPr>
          <a:xfrm>
            <a:off x="9466821" y="527391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r_2, c_2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441EFBD-F856-2DA3-DFCC-44A4DDA7E126}"/>
              </a:ext>
            </a:extLst>
          </p:cNvPr>
          <p:cNvSpPr txBox="1"/>
          <p:nvPr/>
        </p:nvSpPr>
        <p:spPr>
          <a:xfrm>
            <a:off x="9455060" y="492534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r_3, c_3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52340E-C356-0F62-B492-AC43FE85A8AB}"/>
              </a:ext>
            </a:extLst>
          </p:cNvPr>
          <p:cNvSpPr txBox="1"/>
          <p:nvPr/>
        </p:nvSpPr>
        <p:spPr>
          <a:xfrm>
            <a:off x="9466821" y="327546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r_n-1, c_n-1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3C2A80-9641-F392-2005-73426F12F719}"/>
              </a:ext>
            </a:extLst>
          </p:cNvPr>
          <p:cNvSpPr txBox="1"/>
          <p:nvPr/>
        </p:nvSpPr>
        <p:spPr>
          <a:xfrm>
            <a:off x="9453101" y="293875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r_n</a:t>
            </a:r>
            <a:r>
              <a:rPr lang="en-GB" dirty="0"/>
              <a:t>, </a:t>
            </a:r>
            <a:r>
              <a:rPr lang="en-GB" dirty="0" err="1"/>
              <a:t>c_n</a:t>
            </a:r>
            <a:endParaRPr lang="en-GB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C3F691A-42FE-4138-7DDA-72C0DF562790}"/>
              </a:ext>
            </a:extLst>
          </p:cNvPr>
          <p:cNvCxnSpPr>
            <a:cxnSpLocks/>
          </p:cNvCxnSpPr>
          <p:nvPr/>
        </p:nvCxnSpPr>
        <p:spPr>
          <a:xfrm>
            <a:off x="9123848" y="5799152"/>
            <a:ext cx="96959" cy="34078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1D3E28-831C-9B90-FE70-BF0CCD43AC4B}"/>
              </a:ext>
            </a:extLst>
          </p:cNvPr>
          <p:cNvCxnSpPr>
            <a:cxnSpLocks/>
          </p:cNvCxnSpPr>
          <p:nvPr/>
        </p:nvCxnSpPr>
        <p:spPr>
          <a:xfrm>
            <a:off x="8998574" y="5458581"/>
            <a:ext cx="125274" cy="3405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4F3300F-508E-E1BF-52D3-489B0CB2BE4B}"/>
              </a:ext>
            </a:extLst>
          </p:cNvPr>
          <p:cNvCxnSpPr>
            <a:cxnSpLocks/>
          </p:cNvCxnSpPr>
          <p:nvPr/>
        </p:nvCxnSpPr>
        <p:spPr>
          <a:xfrm flipH="1">
            <a:off x="8987974" y="5110008"/>
            <a:ext cx="35476" cy="34857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3E201DB-34D7-3B83-3B3D-62FE7A84F158}"/>
              </a:ext>
            </a:extLst>
          </p:cNvPr>
          <p:cNvCxnSpPr>
            <a:cxnSpLocks/>
          </p:cNvCxnSpPr>
          <p:nvPr/>
        </p:nvCxnSpPr>
        <p:spPr>
          <a:xfrm flipH="1">
            <a:off x="9289507" y="3183819"/>
            <a:ext cx="38540" cy="30329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9308B16-F4D8-610F-D5C1-4D42F2811CFE}"/>
              </a:ext>
            </a:extLst>
          </p:cNvPr>
          <p:cNvSpPr>
            <a:spLocks noChangeAspect="1"/>
          </p:cNvSpPr>
          <p:nvPr/>
        </p:nvSpPr>
        <p:spPr>
          <a:xfrm>
            <a:off x="8919213" y="5952773"/>
            <a:ext cx="36000" cy="36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4FA2BE4-6B2F-95A4-55BB-700E146C3320}"/>
              </a:ext>
            </a:extLst>
          </p:cNvPr>
          <p:cNvSpPr>
            <a:spLocks noChangeAspect="1"/>
          </p:cNvSpPr>
          <p:nvPr/>
        </p:nvSpPr>
        <p:spPr>
          <a:xfrm>
            <a:off x="9289507" y="5616189"/>
            <a:ext cx="36000" cy="36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241E003-827C-5C25-93F2-014363B24F80}"/>
              </a:ext>
            </a:extLst>
          </p:cNvPr>
          <p:cNvSpPr>
            <a:spLocks noChangeAspect="1"/>
          </p:cNvSpPr>
          <p:nvPr/>
        </p:nvSpPr>
        <p:spPr>
          <a:xfrm>
            <a:off x="8981080" y="5255380"/>
            <a:ext cx="36000" cy="36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2B9F7BE-5D8E-AF99-6C29-07AEFED75BAD}"/>
              </a:ext>
            </a:extLst>
          </p:cNvPr>
          <p:cNvSpPr>
            <a:spLocks noChangeAspect="1"/>
          </p:cNvSpPr>
          <p:nvPr/>
        </p:nvSpPr>
        <p:spPr>
          <a:xfrm>
            <a:off x="9294264" y="3310922"/>
            <a:ext cx="36000" cy="36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5F7E854-7408-6EE6-C8DD-CD4655C06DD9}"/>
              </a:ext>
            </a:extLst>
          </p:cNvPr>
          <p:cNvCxnSpPr/>
          <p:nvPr/>
        </p:nvCxnSpPr>
        <p:spPr>
          <a:xfrm flipH="1">
            <a:off x="8442036" y="6139941"/>
            <a:ext cx="778771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248820D-8FA4-226A-5B5A-9A1F9157CE42}"/>
              </a:ext>
            </a:extLst>
          </p:cNvPr>
          <p:cNvCxnSpPr>
            <a:cxnSpLocks/>
          </p:cNvCxnSpPr>
          <p:nvPr/>
        </p:nvCxnSpPr>
        <p:spPr>
          <a:xfrm flipH="1">
            <a:off x="8225009" y="5799152"/>
            <a:ext cx="91854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A613AE5-2C74-2FC7-A802-B361B47653CB}"/>
              </a:ext>
            </a:extLst>
          </p:cNvPr>
          <p:cNvCxnSpPr>
            <a:cxnSpLocks/>
          </p:cNvCxnSpPr>
          <p:nvPr/>
        </p:nvCxnSpPr>
        <p:spPr>
          <a:xfrm flipH="1">
            <a:off x="8080034" y="5458581"/>
            <a:ext cx="91854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F692E6F-247F-423A-CDB3-A126FD90A185}"/>
              </a:ext>
            </a:extLst>
          </p:cNvPr>
          <p:cNvCxnSpPr>
            <a:cxnSpLocks/>
          </p:cNvCxnSpPr>
          <p:nvPr/>
        </p:nvCxnSpPr>
        <p:spPr>
          <a:xfrm flipH="1">
            <a:off x="8111267" y="5131406"/>
            <a:ext cx="91854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68C965E-F814-AD98-A0E4-028F87C273F4}"/>
              </a:ext>
            </a:extLst>
          </p:cNvPr>
          <p:cNvCxnSpPr>
            <a:cxnSpLocks/>
          </p:cNvCxnSpPr>
          <p:nvPr/>
        </p:nvCxnSpPr>
        <p:spPr>
          <a:xfrm flipH="1">
            <a:off x="8378328" y="3479319"/>
            <a:ext cx="91854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BFDB8B3-0822-2612-C47D-B03E1BF491E5}"/>
              </a:ext>
            </a:extLst>
          </p:cNvPr>
          <p:cNvCxnSpPr>
            <a:cxnSpLocks/>
          </p:cNvCxnSpPr>
          <p:nvPr/>
        </p:nvCxnSpPr>
        <p:spPr>
          <a:xfrm flipH="1">
            <a:off x="8430326" y="3183819"/>
            <a:ext cx="91854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0BBFCE-6FCE-2BFA-23D2-451343AC671C}"/>
              </a:ext>
            </a:extLst>
          </p:cNvPr>
          <p:cNvCxnSpPr>
            <a:cxnSpLocks/>
          </p:cNvCxnSpPr>
          <p:nvPr/>
        </p:nvCxnSpPr>
        <p:spPr>
          <a:xfrm flipH="1">
            <a:off x="7685137" y="6139723"/>
            <a:ext cx="776801" cy="409589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971B6C-6B57-BCDA-7447-A12E769A0C8D}"/>
              </a:ext>
            </a:extLst>
          </p:cNvPr>
          <p:cNvCxnSpPr>
            <a:cxnSpLocks/>
          </p:cNvCxnSpPr>
          <p:nvPr/>
        </p:nvCxnSpPr>
        <p:spPr>
          <a:xfrm flipH="1">
            <a:off x="7457055" y="5799152"/>
            <a:ext cx="776801" cy="409589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C20C3EC-E1EB-4DEF-3E64-8A13AE1573A4}"/>
              </a:ext>
            </a:extLst>
          </p:cNvPr>
          <p:cNvCxnSpPr>
            <a:cxnSpLocks/>
          </p:cNvCxnSpPr>
          <p:nvPr/>
        </p:nvCxnSpPr>
        <p:spPr>
          <a:xfrm flipH="1">
            <a:off x="7324893" y="5458468"/>
            <a:ext cx="776801" cy="409589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4CF9CB7-98AC-1D33-DBDB-EC5BA7CBD512}"/>
              </a:ext>
            </a:extLst>
          </p:cNvPr>
          <p:cNvCxnSpPr>
            <a:cxnSpLocks/>
          </p:cNvCxnSpPr>
          <p:nvPr/>
        </p:nvCxnSpPr>
        <p:spPr>
          <a:xfrm flipH="1">
            <a:off x="7338216" y="5131406"/>
            <a:ext cx="776801" cy="409589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0BD5243-4EC8-0194-9E06-B05DB9FC19FF}"/>
              </a:ext>
            </a:extLst>
          </p:cNvPr>
          <p:cNvCxnSpPr>
            <a:cxnSpLocks/>
          </p:cNvCxnSpPr>
          <p:nvPr/>
        </p:nvCxnSpPr>
        <p:spPr>
          <a:xfrm flipH="1">
            <a:off x="7613967" y="3477323"/>
            <a:ext cx="776801" cy="409589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C2D49C5-9B13-60F3-9925-A35011FC3EB1}"/>
              </a:ext>
            </a:extLst>
          </p:cNvPr>
          <p:cNvCxnSpPr>
            <a:cxnSpLocks/>
          </p:cNvCxnSpPr>
          <p:nvPr/>
        </p:nvCxnSpPr>
        <p:spPr>
          <a:xfrm flipH="1">
            <a:off x="7661542" y="3175882"/>
            <a:ext cx="776801" cy="409589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39F8672-D492-AD59-904E-F565CA371335}"/>
              </a:ext>
            </a:extLst>
          </p:cNvPr>
          <p:cNvCxnSpPr>
            <a:cxnSpLocks/>
          </p:cNvCxnSpPr>
          <p:nvPr/>
        </p:nvCxnSpPr>
        <p:spPr>
          <a:xfrm>
            <a:off x="9220807" y="6139723"/>
            <a:ext cx="2460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959E42D-06FE-8CA6-461D-819CC39B288E}"/>
              </a:ext>
            </a:extLst>
          </p:cNvPr>
          <p:cNvCxnSpPr>
            <a:cxnSpLocks/>
          </p:cNvCxnSpPr>
          <p:nvPr/>
        </p:nvCxnSpPr>
        <p:spPr>
          <a:xfrm>
            <a:off x="9325507" y="3175882"/>
            <a:ext cx="141314" cy="547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755A387-EB65-135A-7231-4D6BFF12FCB6}"/>
              </a:ext>
            </a:extLst>
          </p:cNvPr>
          <p:cNvSpPr txBox="1"/>
          <p:nvPr/>
        </p:nvSpPr>
        <p:spPr>
          <a:xfrm>
            <a:off x="10441875" y="578639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_0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05E5463-C2A2-D1A6-1D74-40013094C535}"/>
              </a:ext>
            </a:extLst>
          </p:cNvPr>
          <p:cNvSpPr txBox="1"/>
          <p:nvPr/>
        </p:nvSpPr>
        <p:spPr>
          <a:xfrm>
            <a:off x="10506528" y="30907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_n-1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2D480F2-B231-A9E4-14A0-2EAB94700302}"/>
              </a:ext>
            </a:extLst>
          </p:cNvPr>
          <p:cNvSpPr txBox="1"/>
          <p:nvPr/>
        </p:nvSpPr>
        <p:spPr>
          <a:xfrm>
            <a:off x="10428048" y="51314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_2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409101-2275-55D8-93ED-E203E98D8026}"/>
              </a:ext>
            </a:extLst>
          </p:cNvPr>
          <p:cNvSpPr txBox="1"/>
          <p:nvPr/>
        </p:nvSpPr>
        <p:spPr>
          <a:xfrm>
            <a:off x="10453019" y="54442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_1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17A558C-D83B-D815-DC20-5EBE0AEA7AF3}"/>
              </a:ext>
            </a:extLst>
          </p:cNvPr>
          <p:cNvSpPr txBox="1"/>
          <p:nvPr/>
        </p:nvSpPr>
        <p:spPr>
          <a:xfrm>
            <a:off x="7941918" y="633114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0-</a:t>
            </a:r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_0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54D262E-A342-FC0E-FB20-7EBA92CBC53E}"/>
              </a:ext>
            </a:extLst>
          </p:cNvPr>
          <p:cNvSpPr txBox="1"/>
          <p:nvPr/>
        </p:nvSpPr>
        <p:spPr>
          <a:xfrm>
            <a:off x="6860235" y="615572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_0-</a:t>
            </a:r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_1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68EB5F1-CFB5-4639-D261-97CE64734334}"/>
              </a:ext>
            </a:extLst>
          </p:cNvPr>
          <p:cNvSpPr txBox="1"/>
          <p:nvPr/>
        </p:nvSpPr>
        <p:spPr>
          <a:xfrm>
            <a:off x="6427626" y="569939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_1-</a:t>
            </a:r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_2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F89B629-69D6-AFF6-BB27-96FFA91E0B0A}"/>
              </a:ext>
            </a:extLst>
          </p:cNvPr>
          <p:cNvSpPr txBox="1"/>
          <p:nvPr/>
        </p:nvSpPr>
        <p:spPr>
          <a:xfrm>
            <a:off x="6360046" y="529508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_2-</a:t>
            </a:r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_3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FD540AC-B58B-E76B-EF46-8535324EA044}"/>
              </a:ext>
            </a:extLst>
          </p:cNvPr>
          <p:cNvSpPr txBox="1"/>
          <p:nvPr/>
        </p:nvSpPr>
        <p:spPr>
          <a:xfrm>
            <a:off x="6878361" y="3847299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_n-1-</a:t>
            </a:r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_n-2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B627D0-DDEB-BC4F-AFAC-7D57ED1A6459}"/>
              </a:ext>
            </a:extLst>
          </p:cNvPr>
          <p:cNvSpPr txBox="1"/>
          <p:nvPr/>
        </p:nvSpPr>
        <p:spPr>
          <a:xfrm>
            <a:off x="6974722" y="319633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_n-1-0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5" name="Slide Number Placeholder 154">
            <a:extLst>
              <a:ext uri="{FF2B5EF4-FFF2-40B4-BE49-F238E27FC236}">
                <a16:creationId xmlns:a16="http://schemas.microsoft.com/office/drawing/2014/main" id="{53BA9B4B-898E-5C80-B865-12387B32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6</a:t>
            </a:fld>
            <a:endParaRPr lang="de-DE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5E7C542-C85A-6089-8CA9-BA94A2BAB126}"/>
              </a:ext>
            </a:extLst>
          </p:cNvPr>
          <p:cNvSpPr>
            <a:spLocks noChangeAspect="1"/>
          </p:cNvSpPr>
          <p:nvPr/>
        </p:nvSpPr>
        <p:spPr>
          <a:xfrm>
            <a:off x="9804730" y="4095673"/>
            <a:ext cx="36000" cy="36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BDD922F-D236-E923-8053-ADB2900517BF}"/>
              </a:ext>
            </a:extLst>
          </p:cNvPr>
          <p:cNvSpPr txBox="1"/>
          <p:nvPr/>
        </p:nvSpPr>
        <p:spPr>
          <a:xfrm>
            <a:off x="9791326" y="3912691"/>
            <a:ext cx="229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: control point, can be </a:t>
            </a:r>
          </a:p>
          <a:p>
            <a:r>
              <a:rPr lang="en-GB" dirty="0"/>
              <a:t>anywhere</a:t>
            </a:r>
          </a:p>
        </p:txBody>
      </p:sp>
    </p:spTree>
    <p:extLst>
      <p:ext uri="{BB962C8B-B14F-4D97-AF65-F5344CB8AC3E}">
        <p14:creationId xmlns:p14="http://schemas.microsoft.com/office/powerpoint/2010/main" val="259109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94F2-EB4E-61F1-607F-4AD35D72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user – calculating induction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9600-33A6-A6E8-02A4-C848DDF5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dirty="0"/>
              <a:t>Create instance of </a:t>
            </a:r>
            <a:r>
              <a:rPr lang="en-GB" dirty="0" err="1"/>
              <a:t>VortexSystem</a:t>
            </a:r>
            <a:r>
              <a:rPr lang="en-GB" dirty="0"/>
              <a:t>()</a:t>
            </a:r>
          </a:p>
          <a:p>
            <a:pPr marL="514350" indent="-514350">
              <a:buAutoNum type="arabicPeriod"/>
            </a:pPr>
            <a:r>
              <a:rPr lang="en-GB" dirty="0" err="1"/>
              <a:t>set_rotor</a:t>
            </a:r>
            <a:r>
              <a:rPr lang="en-GB" dirty="0"/>
              <a:t>(</a:t>
            </a:r>
            <a:r>
              <a:rPr lang="en-GB" i="1" dirty="0"/>
              <a:t>params1</a:t>
            </a:r>
            <a:r>
              <a:rPr lang="en-GB" dirty="0"/>
              <a:t>): set the rotor properties</a:t>
            </a:r>
          </a:p>
          <a:p>
            <a:pPr marL="514350" indent="-514350">
              <a:buAutoNum type="arabicPeriod"/>
            </a:pPr>
            <a:r>
              <a:rPr lang="en-GB" dirty="0" err="1"/>
              <a:t>set_wake</a:t>
            </a:r>
            <a:r>
              <a:rPr lang="en-GB" dirty="0"/>
              <a:t>(</a:t>
            </a:r>
            <a:r>
              <a:rPr lang="en-GB" i="1" dirty="0"/>
              <a:t>params2</a:t>
            </a:r>
            <a:r>
              <a:rPr lang="en-GB" dirty="0"/>
              <a:t>): set the wake properties</a:t>
            </a:r>
          </a:p>
          <a:p>
            <a:pPr marL="514350" indent="-514350">
              <a:buAutoNum type="arabicPeriod"/>
            </a:pPr>
            <a:r>
              <a:rPr lang="en-GB" dirty="0"/>
              <a:t>rotor(): calculates the coordinates of the vortex system</a:t>
            </a:r>
          </a:p>
          <a:p>
            <a:pPr marL="514350" indent="-514350">
              <a:buAutoNum type="arabicPeriod"/>
            </a:pPr>
            <a:r>
              <a:rPr lang="en-GB" dirty="0" err="1"/>
              <a:t>set_control_points</a:t>
            </a:r>
            <a:r>
              <a:rPr lang="en-GB" dirty="0"/>
              <a:t>(</a:t>
            </a:r>
            <a:r>
              <a:rPr lang="en-GB" i="1" dirty="0"/>
              <a:t>params3</a:t>
            </a:r>
            <a:r>
              <a:rPr lang="en-GB" dirty="0"/>
              <a:t>): set the control points</a:t>
            </a:r>
          </a:p>
          <a:p>
            <a:pPr marL="514350" indent="-514350">
              <a:buAutoNum type="arabicPeriod"/>
            </a:pPr>
            <a:r>
              <a:rPr lang="en-GB" dirty="0" err="1"/>
              <a:t>tu</a:t>
            </a:r>
            <a:r>
              <a:rPr lang="en-GB" dirty="0"/>
              <a:t>, tv, </a:t>
            </a:r>
            <a:r>
              <a:rPr lang="en-GB" dirty="0" err="1"/>
              <a:t>tw</a:t>
            </a:r>
            <a:r>
              <a:rPr lang="en-GB" dirty="0"/>
              <a:t> = </a:t>
            </a:r>
            <a:r>
              <a:rPr lang="en-GB" dirty="0" err="1"/>
              <a:t>trailing_induction_matrices</a:t>
            </a:r>
            <a:r>
              <a:rPr lang="en-GB" dirty="0"/>
              <a:t>(): get induction matrices from the trailing vortices for the three velocity components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 err="1"/>
              <a:t>bu</a:t>
            </a:r>
            <a:r>
              <a:rPr lang="en-GB" dirty="0"/>
              <a:t>, </a:t>
            </a:r>
            <a:r>
              <a:rPr lang="en-GB" dirty="0" err="1"/>
              <a:t>bv</a:t>
            </a:r>
            <a:r>
              <a:rPr lang="en-GB" dirty="0"/>
              <a:t>, </a:t>
            </a:r>
            <a:r>
              <a:rPr lang="en-GB" dirty="0" err="1"/>
              <a:t>bw</a:t>
            </a:r>
            <a:r>
              <a:rPr lang="en-GB" dirty="0"/>
              <a:t> = </a:t>
            </a:r>
            <a:r>
              <a:rPr lang="en-GB" dirty="0" err="1"/>
              <a:t>bound_induction_matrices</a:t>
            </a:r>
            <a:r>
              <a:rPr lang="en-GB" dirty="0"/>
              <a:t>() : get induction matrices from the bound vortices for the three velocity components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Do calculations with the bound and trailing circulations.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5B8A-B577-D7CC-CEEA-9BDB2F9D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16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C859-7FD3-007D-D2F0-CCFA637B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coder – idea of calculating the vortex system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A5ECC-331A-A9E6-723E-5BB5C92D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Same procedure for bound and trailing vortices. </a:t>
            </a:r>
          </a:p>
          <a:p>
            <a:pPr marL="0" indent="0">
              <a:buNone/>
            </a:pPr>
            <a:r>
              <a:rPr lang="en-GB" dirty="0"/>
              <a:t>First, the coordinates of the vortex filaments of the vortex system have to be calculated. There are 3 levels of the vortex systems:</a:t>
            </a:r>
          </a:p>
          <a:p>
            <a:pPr>
              <a:buFontTx/>
              <a:buChar char="-"/>
            </a:pPr>
            <a:r>
              <a:rPr lang="en-GB" dirty="0"/>
              <a:t>“</a:t>
            </a:r>
            <a:r>
              <a:rPr lang="en-GB" dirty="0" err="1"/>
              <a:t>element_wise</a:t>
            </a:r>
            <a:r>
              <a:rPr lang="en-GB" dirty="0"/>
              <a:t>”: dictionary for which the keys are the radial positions and their values are their respective vortex’ coordinates</a:t>
            </a:r>
          </a:p>
          <a:p>
            <a:pPr>
              <a:buFontTx/>
              <a:buChar char="-"/>
            </a:pPr>
            <a:r>
              <a:rPr lang="en-GB" dirty="0"/>
              <a:t>“blade”: same points as “</a:t>
            </a:r>
            <a:r>
              <a:rPr lang="en-GB" dirty="0" err="1"/>
              <a:t>element_wise</a:t>
            </a:r>
            <a:r>
              <a:rPr lang="en-GB" dirty="0"/>
              <a:t>” but all coordinates are in one large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  <a:p>
            <a:pPr>
              <a:buFontTx/>
              <a:buChar char="-"/>
            </a:pPr>
            <a:r>
              <a:rPr lang="en-GB" dirty="0"/>
              <a:t>“rotor”: a list of the array “blade” and rotations of “blade”</a:t>
            </a:r>
          </a:p>
          <a:p>
            <a:pPr marL="0" indent="0">
              <a:buNone/>
            </a:pPr>
            <a:r>
              <a:rPr lang="en-GB" dirty="0"/>
              <a:t>The calculations are performed in the order “</a:t>
            </a:r>
            <a:r>
              <a:rPr lang="en-GB" dirty="0" err="1"/>
              <a:t>element_wise</a:t>
            </a:r>
            <a:r>
              <a:rPr lang="en-GB" dirty="0"/>
              <a:t>” -&gt; “blade”</a:t>
            </a:r>
          </a:p>
          <a:p>
            <a:pPr marL="0" indent="0">
              <a:buNone/>
            </a:pPr>
            <a:r>
              <a:rPr lang="en-GB" dirty="0"/>
              <a:t>-&gt; “rotor”.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5F5DE-BD72-D149-4FD9-5D21EC1F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13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5CAA-BFE8-AFD7-5637-D03F6BDB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coder – flowchart of calculating the vortex system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B6AB-AEFE-AD49-5984-13DCCE4E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no prior calculations have been done, the following happens (remember that trailing and bound have the same workflow):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718C9-14B7-6708-B8F9-B514A910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724D-8C6F-42B5-AA71-1C7F80E824C8}" type="slidenum">
              <a:rPr lang="de-DE" smtClean="0"/>
              <a:t>9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9C1FD-A492-7AD4-8EFD-FDD3A29B0BD8}"/>
              </a:ext>
            </a:extLst>
          </p:cNvPr>
          <p:cNvSpPr/>
          <p:nvPr/>
        </p:nvSpPr>
        <p:spPr>
          <a:xfrm>
            <a:off x="886692" y="4001294"/>
            <a:ext cx="154247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rotor()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58B72-6309-8513-C1E8-A7E36BBDB764}"/>
              </a:ext>
            </a:extLst>
          </p:cNvPr>
          <p:cNvSpPr/>
          <p:nvPr/>
        </p:nvSpPr>
        <p:spPr>
          <a:xfrm>
            <a:off x="213592" y="4243748"/>
            <a:ext cx="639618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4CA4D-AC6E-C5CE-A2EB-379260BE5FDE}"/>
              </a:ext>
            </a:extLst>
          </p:cNvPr>
          <p:cNvSpPr/>
          <p:nvPr/>
        </p:nvSpPr>
        <p:spPr>
          <a:xfrm>
            <a:off x="1307360" y="5444120"/>
            <a:ext cx="15921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rotor_bound</a:t>
            </a:r>
            <a:r>
              <a:rPr lang="en-GB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AB74B-A53F-EB92-3119-1038BAEB32C5}"/>
              </a:ext>
            </a:extLst>
          </p:cNvPr>
          <p:cNvSpPr/>
          <p:nvPr/>
        </p:nvSpPr>
        <p:spPr>
          <a:xfrm>
            <a:off x="2910609" y="2963791"/>
            <a:ext cx="159211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rotor_trailing</a:t>
            </a:r>
            <a:r>
              <a:rPr lang="en-GB" dirty="0"/>
              <a:t>()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3454FF-FB81-3589-4F93-822EA199D690}"/>
              </a:ext>
            </a:extLst>
          </p:cNvPr>
          <p:cNvSpPr/>
          <p:nvPr/>
        </p:nvSpPr>
        <p:spPr>
          <a:xfrm rot="18907890">
            <a:off x="2428488" y="3877327"/>
            <a:ext cx="639618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0B76CEF-C053-EA39-4EC8-6DC240DF8C03}"/>
              </a:ext>
            </a:extLst>
          </p:cNvPr>
          <p:cNvSpPr/>
          <p:nvPr/>
        </p:nvSpPr>
        <p:spPr>
          <a:xfrm rot="4341018" flipV="1">
            <a:off x="1536030" y="4965161"/>
            <a:ext cx="639618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29A9D-C0F6-6DBA-EABD-49354901DAAC}"/>
              </a:ext>
            </a:extLst>
          </p:cNvPr>
          <p:cNvSpPr/>
          <p:nvPr/>
        </p:nvSpPr>
        <p:spPr>
          <a:xfrm>
            <a:off x="5175824" y="2974260"/>
            <a:ext cx="20481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_</a:t>
            </a:r>
            <a:r>
              <a:rPr lang="en-GB" dirty="0" err="1"/>
              <a:t>rotate_combined</a:t>
            </a:r>
            <a:r>
              <a:rPr lang="en-GB" dirty="0"/>
              <a:t>()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D9CE32-1827-0407-FF58-A41FB2521083}"/>
              </a:ext>
            </a:extLst>
          </p:cNvPr>
          <p:cNvSpPr/>
          <p:nvPr/>
        </p:nvSpPr>
        <p:spPr>
          <a:xfrm>
            <a:off x="4528711" y="3033135"/>
            <a:ext cx="639618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CE3B64-1AC2-C3C7-6C00-EB79E2472365}"/>
              </a:ext>
            </a:extLst>
          </p:cNvPr>
          <p:cNvSpPr/>
          <p:nvPr/>
        </p:nvSpPr>
        <p:spPr>
          <a:xfrm>
            <a:off x="7897090" y="2960406"/>
            <a:ext cx="161635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blade_trailing</a:t>
            </a:r>
            <a:r>
              <a:rPr lang="en-GB" dirty="0"/>
              <a:t>()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79EA31-B52D-0788-A93C-B4B013F6BA40}"/>
              </a:ext>
            </a:extLst>
          </p:cNvPr>
          <p:cNvSpPr/>
          <p:nvPr/>
        </p:nvSpPr>
        <p:spPr>
          <a:xfrm>
            <a:off x="7249977" y="3019281"/>
            <a:ext cx="639618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D08C04-EA1B-58E6-9D08-45A1AF67422F}"/>
              </a:ext>
            </a:extLst>
          </p:cNvPr>
          <p:cNvSpPr/>
          <p:nvPr/>
        </p:nvSpPr>
        <p:spPr>
          <a:xfrm>
            <a:off x="10217720" y="2974260"/>
            <a:ext cx="17168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_</a:t>
            </a:r>
            <a:r>
              <a:rPr lang="en-GB" dirty="0" err="1"/>
              <a:t>combine_elementwise</a:t>
            </a:r>
            <a:r>
              <a:rPr lang="en-GB" dirty="0"/>
              <a:t>()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318C2F0-4E35-99C8-3456-24EB661DC63B}"/>
              </a:ext>
            </a:extLst>
          </p:cNvPr>
          <p:cNvSpPr/>
          <p:nvPr/>
        </p:nvSpPr>
        <p:spPr>
          <a:xfrm>
            <a:off x="9570607" y="3033135"/>
            <a:ext cx="639618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C98F494-ADB9-7E2E-CC76-4A9686C0D89B}"/>
              </a:ext>
            </a:extLst>
          </p:cNvPr>
          <p:cNvSpPr/>
          <p:nvPr/>
        </p:nvSpPr>
        <p:spPr>
          <a:xfrm rot="-10800000">
            <a:off x="622155" y="5702695"/>
            <a:ext cx="639618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A1D723-0E62-F584-6021-EF18C5CD2150}"/>
              </a:ext>
            </a:extLst>
          </p:cNvPr>
          <p:cNvGrpSpPr/>
          <p:nvPr/>
        </p:nvGrpSpPr>
        <p:grpSpPr>
          <a:xfrm rot="5400000">
            <a:off x="349766" y="5619414"/>
            <a:ext cx="36000" cy="308348"/>
            <a:chOff x="9023450" y="4126025"/>
            <a:chExt cx="36000" cy="30834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78D2B49-9921-5F70-4B0C-4924F7450D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3450" y="439837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B05CA5-060C-82E3-9792-7ACBD0C5E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3450" y="425319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90702B-A4A0-F017-5055-A3CB8D424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3450" y="412602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80AD217-C3A1-C4B0-05BD-FAC09DF57468}"/>
              </a:ext>
            </a:extLst>
          </p:cNvPr>
          <p:cNvSpPr/>
          <p:nvPr/>
        </p:nvSpPr>
        <p:spPr>
          <a:xfrm rot="5400000">
            <a:off x="11106144" y="3861594"/>
            <a:ext cx="639618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A9DE7A-AA3B-1487-5CFD-AF5A82225277}"/>
              </a:ext>
            </a:extLst>
          </p:cNvPr>
          <p:cNvSpPr/>
          <p:nvPr/>
        </p:nvSpPr>
        <p:spPr>
          <a:xfrm>
            <a:off x="10217718" y="4251325"/>
            <a:ext cx="17168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_</a:t>
            </a:r>
            <a:r>
              <a:rPr lang="en-GB" dirty="0" err="1"/>
              <a:t>blade_trailing_elementwise</a:t>
            </a:r>
            <a:r>
              <a:rPr lang="en-GB" dirty="0"/>
              <a:t>()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FD5F77A-4462-3237-04E0-5F63C58941FC}"/>
              </a:ext>
            </a:extLst>
          </p:cNvPr>
          <p:cNvSpPr/>
          <p:nvPr/>
        </p:nvSpPr>
        <p:spPr>
          <a:xfrm rot="-5400000">
            <a:off x="10389755" y="3859724"/>
            <a:ext cx="639618" cy="12469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3C85F30-2005-EDCF-82E0-12EE5512B4A5}"/>
              </a:ext>
            </a:extLst>
          </p:cNvPr>
          <p:cNvSpPr/>
          <p:nvPr/>
        </p:nvSpPr>
        <p:spPr>
          <a:xfrm rot="-10800000">
            <a:off x="4502725" y="3271763"/>
            <a:ext cx="639618" cy="12469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993C26-B677-6123-E056-BBCF5AD63E45}"/>
              </a:ext>
            </a:extLst>
          </p:cNvPr>
          <p:cNvSpPr/>
          <p:nvPr/>
        </p:nvSpPr>
        <p:spPr>
          <a:xfrm rot="-10800000">
            <a:off x="7223991" y="3257909"/>
            <a:ext cx="639618" cy="12469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E087216-A617-24AC-D1C1-8907F93F9267}"/>
              </a:ext>
            </a:extLst>
          </p:cNvPr>
          <p:cNvSpPr/>
          <p:nvPr/>
        </p:nvSpPr>
        <p:spPr>
          <a:xfrm rot="-10800000">
            <a:off x="9544621" y="3271763"/>
            <a:ext cx="639618" cy="12469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65BBC71-A72C-35BB-48E4-619E2EF2E573}"/>
              </a:ext>
            </a:extLst>
          </p:cNvPr>
          <p:cNvSpPr/>
          <p:nvPr/>
        </p:nvSpPr>
        <p:spPr>
          <a:xfrm>
            <a:off x="3934298" y="4193002"/>
            <a:ext cx="636664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E5B90-FFFA-4A8A-4008-D60EDB320C0B}"/>
              </a:ext>
            </a:extLst>
          </p:cNvPr>
          <p:cNvSpPr txBox="1"/>
          <p:nvPr/>
        </p:nvSpPr>
        <p:spPr>
          <a:xfrm>
            <a:off x="4573916" y="4073574"/>
            <a:ext cx="14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calls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61E74F2-7DB6-0E01-48CD-A42CE2A007FA}"/>
              </a:ext>
            </a:extLst>
          </p:cNvPr>
          <p:cNvSpPr/>
          <p:nvPr/>
        </p:nvSpPr>
        <p:spPr>
          <a:xfrm>
            <a:off x="3934298" y="4534748"/>
            <a:ext cx="636664" cy="12469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D058F4-1948-2B4E-9F1A-5B95D80AF6DB}"/>
              </a:ext>
            </a:extLst>
          </p:cNvPr>
          <p:cNvSpPr txBox="1"/>
          <p:nvPr/>
        </p:nvSpPr>
        <p:spPr>
          <a:xfrm>
            <a:off x="4573916" y="4434370"/>
            <a:ext cx="30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Flow of calculated coordinates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796ADF-A02E-DFFC-A3CF-8AB899AA5419}"/>
              </a:ext>
            </a:extLst>
          </p:cNvPr>
          <p:cNvSpPr txBox="1"/>
          <p:nvPr/>
        </p:nvSpPr>
        <p:spPr>
          <a:xfrm>
            <a:off x="3855450" y="4952767"/>
            <a:ext cx="7437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</a:t>
            </a:r>
            <a:r>
              <a:rPr lang="en-GB" dirty="0" err="1"/>
              <a:t>blade_trailing</a:t>
            </a:r>
            <a:r>
              <a:rPr lang="en-GB" dirty="0"/>
              <a:t>() has been called before, then _</a:t>
            </a:r>
            <a:r>
              <a:rPr lang="en-GB" dirty="0" err="1"/>
              <a:t>combine_elementwise</a:t>
            </a:r>
            <a:r>
              <a:rPr lang="en-GB" dirty="0"/>
              <a:t>() and</a:t>
            </a:r>
          </a:p>
          <a:p>
            <a:r>
              <a:rPr lang="en-GB" dirty="0"/>
              <a:t>_</a:t>
            </a:r>
            <a:r>
              <a:rPr lang="en-GB" dirty="0" err="1"/>
              <a:t>blade_trailing_elementwise</a:t>
            </a:r>
            <a:r>
              <a:rPr lang="en-GB" dirty="0"/>
              <a:t>() are not called. Likewise, if </a:t>
            </a:r>
            <a:r>
              <a:rPr lang="en-GB" dirty="0" err="1"/>
              <a:t>rotor_trailing</a:t>
            </a:r>
            <a:r>
              <a:rPr lang="en-GB" dirty="0"/>
              <a:t>() has </a:t>
            </a:r>
          </a:p>
          <a:p>
            <a:r>
              <a:rPr lang="en-GB" dirty="0"/>
              <a:t>been called before then _</a:t>
            </a:r>
            <a:r>
              <a:rPr lang="en-GB" dirty="0" err="1"/>
              <a:t>rotate_combined</a:t>
            </a:r>
            <a:r>
              <a:rPr lang="en-GB" dirty="0"/>
              <a:t>() is not called again.</a:t>
            </a:r>
          </a:p>
          <a:p>
            <a:r>
              <a:rPr lang="en-GB" dirty="0"/>
              <a:t>blade() can also be called by the user to only calculate the vortex system for a</a:t>
            </a:r>
          </a:p>
          <a:p>
            <a:r>
              <a:rPr lang="en-GB" dirty="0"/>
              <a:t>blade, not for the whole rotor. The flowchart then omits </a:t>
            </a:r>
            <a:r>
              <a:rPr lang="en-GB" dirty="0" err="1"/>
              <a:t>rotor_trailing</a:t>
            </a:r>
            <a:r>
              <a:rPr lang="en-GB" dirty="0"/>
              <a:t>() and </a:t>
            </a:r>
          </a:p>
          <a:p>
            <a:r>
              <a:rPr lang="en-GB" dirty="0"/>
              <a:t>_</a:t>
            </a:r>
            <a:r>
              <a:rPr lang="en-GB" dirty="0" err="1"/>
              <a:t>rotate_combined</a:t>
            </a:r>
            <a:r>
              <a:rPr lang="en-GB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1795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For the user – general idea</vt:lpstr>
      <vt:lpstr>For the user – important to know</vt:lpstr>
      <vt:lpstr>For the user - inputs</vt:lpstr>
      <vt:lpstr>PowerPoint Presentation</vt:lpstr>
      <vt:lpstr>For the user – calculating induction matrices</vt:lpstr>
      <vt:lpstr>For the coder – idea of calculating the vortex system coordinates</vt:lpstr>
      <vt:lpstr>For the coder – flowchart of calculating the vortex system coordinates</vt:lpstr>
      <vt:lpstr>For the coder – idea of calculating the induction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Erik Lohmann</dc:creator>
  <cp:lastModifiedBy>TU-Pseudonym 4360997984966261</cp:lastModifiedBy>
  <cp:revision>34</cp:revision>
  <dcterms:created xsi:type="dcterms:W3CDTF">2023-05-08T14:07:54Z</dcterms:created>
  <dcterms:modified xsi:type="dcterms:W3CDTF">2023-05-08T18:58:28Z</dcterms:modified>
</cp:coreProperties>
</file>