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0" d="100"/>
          <a:sy n="70" d="100"/>
        </p:scale>
        <p:origin x="33" y="6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8T15:41:55.838"/>
    </inkml:context>
    <inkml:brush xml:id="br0">
      <inkml:brushProperty name="width" value="0.05292" units="cm"/>
      <inkml:brushProperty name="height" value="0.05292" units="cm"/>
      <inkml:brushProperty name="ignorePressure" value="1"/>
    </inkml:brush>
  </inkml:definitions>
  <inkml:trace contextRef="#ctx0" brushRef="#br0">6542 1,'0'2881</inkml:trace>
  <inkml:trace contextRef="#ctx0" brushRef="#br0" timeOffset="1">6542 2882,'6540'0</inkml:trace>
  <inkml:trace contextRef="#ctx0" brushRef="#br0" timeOffset="2">6542 2882,'0'2880</inkml:trace>
  <inkml:trace contextRef="#ctx0" brushRef="#br0" timeOffset="3">6542 2882,'-6541'0</inkml:trace>
  <inkml:trace contextRef="#ctx0" brushRef="#br0" timeOffset="4">1 5762,'132'-58</inkml:trace>
  <inkml:trace contextRef="#ctx0" brushRef="#br0" timeOffset="5">265 5646,'132'-59</inkml:trace>
  <inkml:trace contextRef="#ctx0" brushRef="#br0" timeOffset="6">530 5529,'132'-58</inkml:trace>
  <inkml:trace contextRef="#ctx0" brushRef="#br0" timeOffset="7">794 5413,'131'-58</inkml:trace>
  <inkml:trace contextRef="#ctx0" brushRef="#br0" timeOffset="8">1058 5296,'132'-58</inkml:trace>
  <inkml:trace contextRef="#ctx0" brushRef="#br0" timeOffset="9">1322 5180,'132'-58</inkml:trace>
  <inkml:trace contextRef="#ctx0" brushRef="#br0" timeOffset="10">1587 5064,'132'-59</inkml:trace>
  <inkml:trace contextRef="#ctx0" brushRef="#br0" timeOffset="11">1851 4947,'132'-58</inkml:trace>
  <inkml:trace contextRef="#ctx0" brushRef="#br0" timeOffset="12">2115 4831,'132'-58</inkml:trace>
  <inkml:trace contextRef="#ctx0" brushRef="#br0" timeOffset="13">2379 4714,'132'-58</inkml:trace>
  <inkml:trace contextRef="#ctx0" brushRef="#br0" timeOffset="14">2643 4598,'133'-58</inkml:trace>
  <inkml:trace contextRef="#ctx0" brushRef="#br0" timeOffset="15">2908 4482,'132'-58</inkml:trace>
  <inkml:trace contextRef="#ctx0" brushRef="#br0" timeOffset="16">3172 4365,'132'-58</inkml:trace>
  <inkml:trace contextRef="#ctx0" brushRef="#br0" timeOffset="17">3436 4249,'132'-58</inkml:trace>
  <inkml:trace contextRef="#ctx0" brushRef="#br0" timeOffset="18">3700 4133,'132'-59</inkml:trace>
  <inkml:trace contextRef="#ctx0" brushRef="#br0" timeOffset="19">3965 4016,'132'-58</inkml:trace>
  <inkml:trace contextRef="#ctx0" brushRef="#br0" timeOffset="20">4229 3900,'132'-58</inkml:trace>
  <inkml:trace contextRef="#ctx0" brushRef="#br0" timeOffset="21">4494 3783,'132'-58</inkml:trace>
  <inkml:trace contextRef="#ctx0" brushRef="#br0" timeOffset="22">4758 3667,'131'-59</inkml:trace>
  <inkml:trace contextRef="#ctx0" brushRef="#br0" timeOffset="23">5022 3551,'132'-58</inkml:trace>
  <inkml:trace contextRef="#ctx0" brushRef="#br0" timeOffset="24">5286 3434,'132'-58</inkml:trace>
  <inkml:trace contextRef="#ctx0" brushRef="#br0" timeOffset="25">5550 3318,'133'-58</inkml:trace>
  <inkml:trace contextRef="#ctx0" brushRef="#br0" timeOffset="26">5815 3202,'132'-59</inkml:trace>
  <inkml:trace contextRef="#ctx0" brushRef="#br0" timeOffset="27">6079 3085,'132'-58</inkml:trace>
  <inkml:trace contextRef="#ctx0" brushRef="#br0" timeOffset="28">6343 2968,'132'-57</inkml:trace>
  <inkml:trace contextRef="#ctx0" brushRef="#br0" timeOffset="29">6607 2852,'133'-58</inkml:trace>
  <inkml:trace contextRef="#ctx0" brushRef="#br0" timeOffset="30">6872 2736,'132'-59</inkml:trace>
  <inkml:trace contextRef="#ctx0" brushRef="#br0" timeOffset="31">7136 2620,'132'-58</inkml:trace>
  <inkml:trace contextRef="#ctx0" brushRef="#br0" timeOffset="32">7400 2503,'132'-58</inkml:trace>
  <inkml:trace contextRef="#ctx0" brushRef="#br0" timeOffset="33">7664 2387,'132'-58</inkml:trace>
  <inkml:trace contextRef="#ctx0" brushRef="#br0" timeOffset="34">7929 2271,'132'-59</inkml:trace>
  <inkml:trace contextRef="#ctx0" brushRef="#br0" timeOffset="35">8193 2154,'132'-58</inkml:trace>
  <inkml:trace contextRef="#ctx0" brushRef="#br0" timeOffset="36">8458 2037,'132'-57</inkml:trace>
  <inkml:trace contextRef="#ctx0" brushRef="#br0" timeOffset="37">8721 1921,'132'-58</inkml:trace>
  <inkml:trace contextRef="#ctx0" brushRef="#br0" timeOffset="38">8986 1805,'132'-59</inkml:trace>
  <inkml:trace contextRef="#ctx0" brushRef="#br0" timeOffset="39">9250 1689,'132'-59</inkml:trace>
  <inkml:trace contextRef="#ctx0" brushRef="#br0" timeOffset="40">9515 1572,'132'-58</inkml:trace>
  <inkml:trace contextRef="#ctx0" brushRef="#br0" timeOffset="41">9779 1456,'132'-58</inkml:trace>
  <inkml:trace contextRef="#ctx0" brushRef="#br0" timeOffset="42">10043 1340,'132'-59</inkml:trace>
  <inkml:trace contextRef="#ctx0" brushRef="#br0" timeOffset="43">10307 1223,'132'-58</inkml:trace>
  <inkml:trace contextRef="#ctx0" brushRef="#br0" timeOffset="44">10571 1106,'133'-57</inkml:trace>
  <inkml:trace contextRef="#ctx0" brushRef="#br0" timeOffset="45">10836 990,'132'-58</inkml:trace>
  <inkml:trace contextRef="#ctx0" brushRef="#br0" timeOffset="46">11100 874,'132'-59</inkml:trace>
  <inkml:trace contextRef="#ctx0" brushRef="#br0" timeOffset="47">11364 758,'132'-59</inkml:trace>
  <inkml:trace contextRef="#ctx0" brushRef="#br0" timeOffset="48">11628 641,'132'-58</inkml:trace>
  <inkml:trace contextRef="#ctx0" brushRef="#br0" timeOffset="49">11893 524,'132'-57</inkml:trace>
  <inkml:trace contextRef="#ctx0" brushRef="#br0" timeOffset="50">12157 409,'132'-59</inkml:trace>
  <inkml:trace contextRef="#ctx0" brushRef="#br0" timeOffset="51">12422 292,'132'-58</inkml:trace>
  <inkml:trace contextRef="#ctx0" brushRef="#br0" timeOffset="52">12685 175,'132'-57</inkml:trace>
  <inkml:trace contextRef="#ctx0" brushRef="#br0" timeOffset="53">12950 59,'132'-58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AE981-B47C-B6E3-4329-35EFB97493A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8D7DEE7-E083-9FBC-EB57-D443659AF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27D50E3-309A-19CA-F9C8-E8D1577ED417}"/>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D8280439-1C8B-9C68-810C-6FA23A13516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BDC8AAD-14E8-8F5D-4CAD-85B0713A4DBF}"/>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256638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28E7A-FDE4-2A0E-F3A1-E474A37CA58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D29B85F-810F-5F90-5E7E-95CCF5A03C4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594CEA4-953C-09D0-EA8E-1CA1E5D9D70C}"/>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7536F47C-BF18-0AC8-CB12-FFE347587B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145F089-81C0-A124-041A-6C138FF92EC7}"/>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211594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A4579AC-F736-CE96-E109-DD40D78E949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DA6F3B4-351F-F09E-E371-AE2F4278F89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A8A6202-D1AD-425E-F4F2-D93B6B4679E8}"/>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E308DAE4-4971-83D3-B1E1-F79B9A2020F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8B2516-78E1-F26D-7FFE-EE7D968DE212}"/>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15430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2CA91B-754F-551A-24FF-50FA395B238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5F71B94-757C-DBFF-BE3E-A2647ADBA76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F00D699-29D8-E1B1-CC54-5996436A2AEE}"/>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5AF0382B-CF1E-40C9-9828-017D9B0654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06B8E2-6E8A-100D-CC51-9E94EAA9D3B6}"/>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63153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BE32AE-861D-08DF-23C4-879BE0528C3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AE8668C-15A6-4297-FD0B-3A9CE77EC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9020447-4A04-A9AF-74FB-16161C17AF53}"/>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EA989D4C-2CEF-365A-5586-22BAEB5BA8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0A7C81-4EC7-7E0A-5FC7-B3C0CB39992A}"/>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358413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9A0CC-C338-ABC0-5BA1-8D41ECB5AB4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2FC5DC9-5385-BF0B-282A-F08E14FC6E4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09260E3-7629-6458-0D6F-5C38FE75954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6A20FA-3A84-5C5F-C5E9-A4678B9AC0A3}"/>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6" name="Fußzeilenplatzhalter 5">
            <a:extLst>
              <a:ext uri="{FF2B5EF4-FFF2-40B4-BE49-F238E27FC236}">
                <a16:creationId xmlns:a16="http://schemas.microsoft.com/office/drawing/2014/main" id="{AFB16FE6-AE19-0C35-4A62-69687DA52B9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95EB221-2A15-328D-7707-F67B9802A048}"/>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120995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0766C-1004-A853-E46A-2EAE93593B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3772E12-E389-FCB6-7F40-B6AA92A01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DB6EAE3-61BD-9142-BD9D-1DA411B93F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DB16DA6-FE44-845F-FEC6-3B5BECFBA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03A3573-2F7A-28FD-389A-ECBE9D0ED44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F84DF14-D718-F7E0-532F-F18E15D59F91}"/>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8" name="Fußzeilenplatzhalter 7">
            <a:extLst>
              <a:ext uri="{FF2B5EF4-FFF2-40B4-BE49-F238E27FC236}">
                <a16:creationId xmlns:a16="http://schemas.microsoft.com/office/drawing/2014/main" id="{9946BFAA-ABFA-E28E-A44D-AC05C448A1F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3638F00-A7D4-494F-8D26-0A8BB52A2E0C}"/>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7689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3E64A0-EE3C-9C5F-9220-0DE5DCCBCDA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96EF079-BF1F-6046-EF9C-B57D2D1E211C}"/>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4" name="Fußzeilenplatzhalter 3">
            <a:extLst>
              <a:ext uri="{FF2B5EF4-FFF2-40B4-BE49-F238E27FC236}">
                <a16:creationId xmlns:a16="http://schemas.microsoft.com/office/drawing/2014/main" id="{51E02D7E-A80C-9319-367B-79B71E0AB38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A6F0F71-EC1B-9E7A-76E3-870ECDBFE822}"/>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293416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1CFE63-8776-5126-D210-9FA355D7053F}"/>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3" name="Fußzeilenplatzhalter 2">
            <a:extLst>
              <a:ext uri="{FF2B5EF4-FFF2-40B4-BE49-F238E27FC236}">
                <a16:creationId xmlns:a16="http://schemas.microsoft.com/office/drawing/2014/main" id="{90C0331A-F91E-14A2-7ECA-AFE363C871D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FFA3D83-0998-9465-6B77-B473A4FFF795}"/>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283218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8C0DB-D2B9-3FAC-517C-81EDED3A3A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7CBF084-E400-CA79-8193-407F85981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27C7265-39D0-D7AF-927B-924BEBF48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36E110-C616-4734-35A8-170ED036F80A}"/>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6" name="Fußzeilenplatzhalter 5">
            <a:extLst>
              <a:ext uri="{FF2B5EF4-FFF2-40B4-BE49-F238E27FC236}">
                <a16:creationId xmlns:a16="http://schemas.microsoft.com/office/drawing/2014/main" id="{59395D50-B02D-BA65-A930-FC705BD0338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D01615D-DDF8-7862-29F4-9B300AE9263A}"/>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55897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1527B3-F0A2-1591-5883-20F0673836F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686C1E5-C1C3-E2F7-A32B-6957E2B3A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976D39-E4A1-7D05-4BEF-33BFD5512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FCD3D51-7C15-FCB7-C384-B2F1A4D6CA45}"/>
              </a:ext>
            </a:extLst>
          </p:cNvPr>
          <p:cNvSpPr>
            <a:spLocks noGrp="1"/>
          </p:cNvSpPr>
          <p:nvPr>
            <p:ph type="dt" sz="half" idx="10"/>
          </p:nvPr>
        </p:nvSpPr>
        <p:spPr/>
        <p:txBody>
          <a:bodyPr/>
          <a:lstStyle/>
          <a:p>
            <a:fld id="{1301BC3E-2FFC-4F11-8FB1-A9311866F469}" type="datetimeFigureOut">
              <a:rPr lang="de-DE" smtClean="0"/>
              <a:t>08.05.2023</a:t>
            </a:fld>
            <a:endParaRPr lang="de-DE"/>
          </a:p>
        </p:txBody>
      </p:sp>
      <p:sp>
        <p:nvSpPr>
          <p:cNvPr id="6" name="Fußzeilenplatzhalter 5">
            <a:extLst>
              <a:ext uri="{FF2B5EF4-FFF2-40B4-BE49-F238E27FC236}">
                <a16:creationId xmlns:a16="http://schemas.microsoft.com/office/drawing/2014/main" id="{51DE17A6-673C-159A-F785-625C1698D48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08BF303-C7B9-4381-B44D-1F45BEF67EAA}"/>
              </a:ext>
            </a:extLst>
          </p:cNvPr>
          <p:cNvSpPr>
            <a:spLocks noGrp="1"/>
          </p:cNvSpPr>
          <p:nvPr>
            <p:ph type="sldNum" sz="quarter" idx="12"/>
          </p:nvPr>
        </p:nvSpPr>
        <p:spPr/>
        <p:txBody>
          <a:bodyPr/>
          <a:lstStyle/>
          <a:p>
            <a:fld id="{978F724D-8C6F-42B5-AA71-1C7F80E824C8}" type="slidenum">
              <a:rPr lang="de-DE" smtClean="0"/>
              <a:t>‹Nr.›</a:t>
            </a:fld>
            <a:endParaRPr lang="de-DE"/>
          </a:p>
        </p:txBody>
      </p:sp>
    </p:spTree>
    <p:extLst>
      <p:ext uri="{BB962C8B-B14F-4D97-AF65-F5344CB8AC3E}">
        <p14:creationId xmlns:p14="http://schemas.microsoft.com/office/powerpoint/2010/main" val="51149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23066D-7BD2-DE96-7351-E8C94242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6C26BEE-03A0-A094-38E1-F2411B208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ABDB12-C568-0B21-2EAF-C21D5611E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1BC3E-2FFC-4F11-8FB1-A9311866F469}" type="datetimeFigureOut">
              <a:rPr lang="de-DE" smtClean="0"/>
              <a:t>08.05.2023</a:t>
            </a:fld>
            <a:endParaRPr lang="de-DE"/>
          </a:p>
        </p:txBody>
      </p:sp>
      <p:sp>
        <p:nvSpPr>
          <p:cNvPr id="5" name="Fußzeilenplatzhalter 4">
            <a:extLst>
              <a:ext uri="{FF2B5EF4-FFF2-40B4-BE49-F238E27FC236}">
                <a16:creationId xmlns:a16="http://schemas.microsoft.com/office/drawing/2014/main" id="{C0066EA1-EA5E-8FC1-7247-F4E127630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E2D415F-0485-AC31-E9AF-E64B56E66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F724D-8C6F-42B5-AA71-1C7F80E824C8}" type="slidenum">
              <a:rPr lang="de-DE" smtClean="0"/>
              <a:t>‹Nr.›</a:t>
            </a:fld>
            <a:endParaRPr lang="de-DE"/>
          </a:p>
        </p:txBody>
      </p:sp>
    </p:spTree>
    <p:extLst>
      <p:ext uri="{BB962C8B-B14F-4D97-AF65-F5344CB8AC3E}">
        <p14:creationId xmlns:p14="http://schemas.microsoft.com/office/powerpoint/2010/main" val="114890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5EBC6E44-7744-E51E-2BC0-1E2D2112541C}"/>
              </a:ext>
            </a:extLst>
          </p:cNvPr>
          <p:cNvSpPr txBox="1"/>
          <p:nvPr/>
        </p:nvSpPr>
        <p:spPr>
          <a:xfrm>
            <a:off x="1001684" y="170412"/>
            <a:ext cx="10178934" cy="132873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a:solidFill>
                  <a:schemeClr val="tx1"/>
                </a:solidFill>
                <a:latin typeface="+mj-lt"/>
                <a:ea typeface="+mj-ea"/>
                <a:cs typeface="+mj-cs"/>
              </a:rPr>
              <a:t>Class VortexSystem</a:t>
            </a:r>
          </a:p>
        </p:txBody>
      </p:sp>
      <p:pic>
        <p:nvPicPr>
          <p:cNvPr id="10" name="Grafik 9">
            <a:extLst>
              <a:ext uri="{FF2B5EF4-FFF2-40B4-BE49-F238E27FC236}">
                <a16:creationId xmlns:a16="http://schemas.microsoft.com/office/drawing/2014/main" id="{4E08EBE7-F8EC-0E6F-A562-3A40440700F3}"/>
              </a:ext>
            </a:extLst>
          </p:cNvPr>
          <p:cNvPicPr>
            <a:picLocks noChangeAspect="1"/>
          </p:cNvPicPr>
          <p:nvPr/>
        </p:nvPicPr>
        <p:blipFill>
          <a:blip r:embed="rId2"/>
          <a:stretch>
            <a:fillRect/>
          </a:stretch>
        </p:blipFill>
        <p:spPr>
          <a:xfrm>
            <a:off x="6803904" y="1959793"/>
            <a:ext cx="4263788" cy="3600000"/>
          </a:xfrm>
          <a:prstGeom prst="rect">
            <a:avLst/>
          </a:prstGeom>
        </p:spPr>
      </p:pic>
      <p:pic>
        <p:nvPicPr>
          <p:cNvPr id="12" name="Grafik 11">
            <a:extLst>
              <a:ext uri="{FF2B5EF4-FFF2-40B4-BE49-F238E27FC236}">
                <a16:creationId xmlns:a16="http://schemas.microsoft.com/office/drawing/2014/main" id="{5C03B9C1-7C24-AAAB-B974-572DF4B0B42F}"/>
              </a:ext>
            </a:extLst>
          </p:cNvPr>
          <p:cNvPicPr>
            <a:picLocks noChangeAspect="1"/>
          </p:cNvPicPr>
          <p:nvPr/>
        </p:nvPicPr>
        <p:blipFill>
          <a:blip r:embed="rId3"/>
          <a:stretch>
            <a:fillRect/>
          </a:stretch>
        </p:blipFill>
        <p:spPr>
          <a:xfrm>
            <a:off x="1124308" y="2014384"/>
            <a:ext cx="4382207" cy="3600000"/>
          </a:xfrm>
          <a:prstGeom prst="rect">
            <a:avLst/>
          </a:prstGeom>
        </p:spPr>
      </p:pic>
    </p:spTree>
    <p:extLst>
      <p:ext uri="{BB962C8B-B14F-4D97-AF65-F5344CB8AC3E}">
        <p14:creationId xmlns:p14="http://schemas.microsoft.com/office/powerpoint/2010/main" val="81358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0FAEDAF-673D-D9E9-881B-97D5788D4401}"/>
              </a:ext>
            </a:extLst>
          </p:cNvPr>
          <p:cNvSpPr txBox="1"/>
          <p:nvPr/>
        </p:nvSpPr>
        <p:spPr>
          <a:xfrm>
            <a:off x="320722" y="1084997"/>
            <a:ext cx="6298442" cy="3970318"/>
          </a:xfrm>
          <a:prstGeom prst="rect">
            <a:avLst/>
          </a:prstGeom>
          <a:noFill/>
        </p:spPr>
        <p:txBody>
          <a:bodyPr wrap="square" rtlCol="0">
            <a:spAutoFit/>
          </a:bodyPr>
          <a:lstStyle/>
          <a:p>
            <a:r>
              <a:rPr lang="en-GB" b="1" dirty="0"/>
              <a:t>What is meant with “vortex system”?</a:t>
            </a:r>
          </a:p>
          <a:p>
            <a:r>
              <a:rPr lang="en-GB" dirty="0"/>
              <a:t>All vortices related to a blade or rotor, namely trailing and bound vortices.</a:t>
            </a:r>
          </a:p>
          <a:p>
            <a:endParaRPr lang="en-GB" dirty="0"/>
          </a:p>
          <a:p>
            <a:r>
              <a:rPr lang="en-GB" b="1" dirty="0"/>
              <a:t>What </a:t>
            </a:r>
            <a:r>
              <a:rPr lang="en-GB" b="1" dirty="0" err="1"/>
              <a:t>VortexSystem</a:t>
            </a:r>
            <a:r>
              <a:rPr lang="en-GB" b="1" dirty="0"/>
              <a:t> is based on:</a:t>
            </a:r>
          </a:p>
          <a:p>
            <a:pPr marL="285750" indent="-285750">
              <a:buFontTx/>
              <a:buChar char="-"/>
            </a:pPr>
            <a:r>
              <a:rPr lang="en-GB" dirty="0"/>
              <a:t>A vortex system of separated trailing and bound vortices (not one horseshoe vortex per blade element)</a:t>
            </a:r>
          </a:p>
          <a:p>
            <a:pPr marL="285750" indent="-285750">
              <a:buFontTx/>
              <a:buChar char="-"/>
            </a:pPr>
            <a:r>
              <a:rPr lang="en-GB" dirty="0"/>
              <a:t>Control points</a:t>
            </a:r>
          </a:p>
          <a:p>
            <a:pPr marL="285750" indent="-285750">
              <a:buFontTx/>
              <a:buChar char="-"/>
            </a:pPr>
            <a:endParaRPr lang="en-GB" dirty="0"/>
          </a:p>
          <a:p>
            <a:r>
              <a:rPr lang="en-GB" b="1" dirty="0"/>
              <a:t>What </a:t>
            </a:r>
            <a:r>
              <a:rPr lang="en-GB" b="1" dirty="0" err="1"/>
              <a:t>VortexSystem</a:t>
            </a:r>
            <a:r>
              <a:rPr lang="en-GB" b="1" dirty="0"/>
              <a:t> can do:</a:t>
            </a:r>
          </a:p>
          <a:p>
            <a:pPr marL="285750" indent="-285750">
              <a:buFontTx/>
              <a:buChar char="-"/>
            </a:pPr>
            <a:r>
              <a:rPr lang="en-GB" dirty="0"/>
              <a:t>Calculate the coordinates of all vortices </a:t>
            </a:r>
          </a:p>
          <a:p>
            <a:pPr marL="285750" indent="-285750">
              <a:buFontTx/>
              <a:buChar char="-"/>
            </a:pPr>
            <a:r>
              <a:rPr lang="en-GB" dirty="0"/>
              <a:t>Visualise the vortex system</a:t>
            </a:r>
          </a:p>
          <a:p>
            <a:pPr marL="285750" indent="-285750">
              <a:buFontTx/>
              <a:buChar char="-"/>
            </a:pPr>
            <a:r>
              <a:rPr lang="en-GB" dirty="0"/>
              <a:t>Calculate factors which, when multiplied with circulation values, yield the induced velocities at the control points</a:t>
            </a:r>
          </a:p>
        </p:txBody>
      </p:sp>
      <p:sp>
        <p:nvSpPr>
          <p:cNvPr id="6" name="Textfeld 5">
            <a:extLst>
              <a:ext uri="{FF2B5EF4-FFF2-40B4-BE49-F238E27FC236}">
                <a16:creationId xmlns:a16="http://schemas.microsoft.com/office/drawing/2014/main" id="{55059658-C396-4F9A-6948-E0A34A277B69}"/>
              </a:ext>
            </a:extLst>
          </p:cNvPr>
          <p:cNvSpPr txBox="1"/>
          <p:nvPr/>
        </p:nvSpPr>
        <p:spPr>
          <a:xfrm>
            <a:off x="8427493" y="3022979"/>
            <a:ext cx="3052823" cy="369332"/>
          </a:xfrm>
          <a:prstGeom prst="rect">
            <a:avLst/>
          </a:prstGeom>
          <a:noFill/>
        </p:spPr>
        <p:txBody>
          <a:bodyPr wrap="none" rtlCol="0">
            <a:spAutoFit/>
          </a:bodyPr>
          <a:lstStyle/>
          <a:p>
            <a:r>
              <a:rPr lang="en-GB" dirty="0"/>
              <a:t>Insert picture of wing use here</a:t>
            </a:r>
            <a:endParaRPr lang="de-DE" dirty="0"/>
          </a:p>
        </p:txBody>
      </p:sp>
    </p:spTree>
    <p:extLst>
      <p:ext uri="{BB962C8B-B14F-4D97-AF65-F5344CB8AC3E}">
        <p14:creationId xmlns:p14="http://schemas.microsoft.com/office/powerpoint/2010/main" val="116516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EA7F1-7BE9-7967-E258-F36A5E86DFA7}"/>
              </a:ext>
            </a:extLst>
          </p:cNvPr>
          <p:cNvSpPr>
            <a:spLocks noGrp="1"/>
          </p:cNvSpPr>
          <p:nvPr>
            <p:ph type="title"/>
          </p:nvPr>
        </p:nvSpPr>
        <p:spPr/>
        <p:txBody>
          <a:bodyPr/>
          <a:lstStyle/>
          <a:p>
            <a:r>
              <a:rPr lang="en-GB" dirty="0"/>
              <a:t>For the user – general idea</a:t>
            </a:r>
            <a:endParaRPr lang="de-DE" dirty="0"/>
          </a:p>
        </p:txBody>
      </p:sp>
      <p:sp>
        <p:nvSpPr>
          <p:cNvPr id="3" name="Inhaltsplatzhalter 2">
            <a:extLst>
              <a:ext uri="{FF2B5EF4-FFF2-40B4-BE49-F238E27FC236}">
                <a16:creationId xmlns:a16="http://schemas.microsoft.com/office/drawing/2014/main" id="{BEA745B6-1308-829B-250A-5C01076FE595}"/>
              </a:ext>
            </a:extLst>
          </p:cNvPr>
          <p:cNvSpPr>
            <a:spLocks noGrp="1"/>
          </p:cNvSpPr>
          <p:nvPr>
            <p:ph idx="1"/>
          </p:nvPr>
        </p:nvSpPr>
        <p:spPr/>
        <p:txBody>
          <a:bodyPr/>
          <a:lstStyle/>
          <a:p>
            <a:pPr marL="0" indent="0">
              <a:buNone/>
            </a:pPr>
            <a:r>
              <a:rPr lang="en-GB" b="1" dirty="0"/>
              <a:t>Blade representation:</a:t>
            </a:r>
            <a:br>
              <a:rPr lang="de-DE" dirty="0"/>
            </a:br>
            <a:r>
              <a:rPr lang="de-DE" dirty="0" err="1"/>
              <a:t>VortexSystem</a:t>
            </a:r>
            <a:r>
              <a:rPr lang="de-DE" dirty="0"/>
              <a:t> </a:t>
            </a:r>
            <a:r>
              <a:rPr lang="de-DE" dirty="0" err="1"/>
              <a:t>sees</a:t>
            </a:r>
            <a:r>
              <a:rPr lang="de-DE" dirty="0"/>
              <a:t> </a:t>
            </a:r>
            <a:r>
              <a:rPr lang="de-DE" dirty="0" err="1"/>
              <a:t>the</a:t>
            </a:r>
            <a:r>
              <a:rPr lang="de-DE" dirty="0"/>
              <a:t> blade </a:t>
            </a:r>
            <a:r>
              <a:rPr lang="de-DE" dirty="0" err="1"/>
              <a:t>as</a:t>
            </a:r>
            <a:r>
              <a:rPr lang="de-DE" dirty="0"/>
              <a:t> a </a:t>
            </a:r>
            <a:r>
              <a:rPr lang="de-DE" dirty="0" err="1"/>
              <a:t>collection</a:t>
            </a:r>
            <a:r>
              <a:rPr lang="de-DE" dirty="0"/>
              <a:t> </a:t>
            </a:r>
            <a:r>
              <a:rPr lang="de-DE" dirty="0" err="1"/>
              <a:t>of</a:t>
            </a:r>
            <a:r>
              <a:rPr lang="de-DE" dirty="0"/>
              <a:t> blade </a:t>
            </a:r>
            <a:r>
              <a:rPr lang="de-DE" dirty="0" err="1"/>
              <a:t>elements</a:t>
            </a:r>
            <a:r>
              <a:rPr lang="de-DE" dirty="0"/>
              <a:t>. Every </a:t>
            </a:r>
            <a:r>
              <a:rPr lang="de-DE" dirty="0" err="1"/>
              <a:t>element</a:t>
            </a:r>
            <a:r>
              <a:rPr lang="de-DE" dirty="0"/>
              <a:t> </a:t>
            </a:r>
            <a:r>
              <a:rPr lang="de-DE" dirty="0" err="1"/>
              <a:t>has</a:t>
            </a:r>
            <a:r>
              <a:rPr lang="de-DE" dirty="0"/>
              <a:t> a </a:t>
            </a:r>
            <a:r>
              <a:rPr lang="de-DE" dirty="0" err="1"/>
              <a:t>bound</a:t>
            </a:r>
            <a:r>
              <a:rPr lang="de-DE" dirty="0"/>
              <a:t> vortex </a:t>
            </a:r>
            <a:r>
              <a:rPr lang="de-DE" dirty="0" err="1"/>
              <a:t>with</a:t>
            </a:r>
            <a:r>
              <a:rPr lang="de-DE" dirty="0"/>
              <a:t> a </a:t>
            </a:r>
            <a:r>
              <a:rPr lang="de-DE" dirty="0" err="1"/>
              <a:t>constant</a:t>
            </a:r>
            <a:r>
              <a:rPr lang="de-DE" dirty="0"/>
              <a:t> </a:t>
            </a:r>
            <a:r>
              <a:rPr lang="de-DE" dirty="0" err="1"/>
              <a:t>circulation</a:t>
            </a:r>
            <a:r>
              <a:rPr lang="de-DE" dirty="0"/>
              <a:t>. The </a:t>
            </a:r>
            <a:r>
              <a:rPr lang="de-DE" dirty="0" err="1"/>
              <a:t>difference</a:t>
            </a:r>
            <a:r>
              <a:rPr lang="de-DE" dirty="0"/>
              <a:t> in </a:t>
            </a:r>
            <a:r>
              <a:rPr lang="de-DE" dirty="0" err="1"/>
              <a:t>bound</a:t>
            </a:r>
            <a:r>
              <a:rPr lang="de-DE" dirty="0"/>
              <a:t> </a:t>
            </a:r>
            <a:r>
              <a:rPr lang="de-DE" dirty="0" err="1"/>
              <a:t>circulation</a:t>
            </a:r>
            <a:r>
              <a:rPr lang="de-DE" dirty="0"/>
              <a:t> </a:t>
            </a:r>
            <a:r>
              <a:rPr lang="de-DE" dirty="0" err="1"/>
              <a:t>from</a:t>
            </a:r>
            <a:r>
              <a:rPr lang="de-DE" dirty="0"/>
              <a:t> </a:t>
            </a:r>
            <a:r>
              <a:rPr lang="de-DE" dirty="0" err="1"/>
              <a:t>element</a:t>
            </a:r>
            <a:r>
              <a:rPr lang="de-DE" dirty="0"/>
              <a:t> </a:t>
            </a:r>
            <a:r>
              <a:rPr lang="de-DE" dirty="0" err="1"/>
              <a:t>to</a:t>
            </a:r>
            <a:r>
              <a:rPr lang="de-DE" dirty="0"/>
              <a:t> </a:t>
            </a:r>
            <a:r>
              <a:rPr lang="de-DE" dirty="0" err="1"/>
              <a:t>element</a:t>
            </a:r>
            <a:r>
              <a:rPr lang="de-DE" dirty="0"/>
              <a:t> </a:t>
            </a:r>
            <a:r>
              <a:rPr lang="de-DE" dirty="0" err="1"/>
              <a:t>is</a:t>
            </a:r>
            <a:r>
              <a:rPr lang="de-DE" dirty="0"/>
              <a:t> </a:t>
            </a:r>
            <a:r>
              <a:rPr lang="de-DE" dirty="0" err="1"/>
              <a:t>shed</a:t>
            </a:r>
            <a:r>
              <a:rPr lang="de-DE" dirty="0"/>
              <a:t> </a:t>
            </a:r>
            <a:r>
              <a:rPr lang="de-DE" dirty="0" err="1"/>
              <a:t>as</a:t>
            </a:r>
            <a:r>
              <a:rPr lang="de-DE" dirty="0"/>
              <a:t> a </a:t>
            </a:r>
            <a:r>
              <a:rPr lang="de-DE" dirty="0" err="1"/>
              <a:t>trailing</a:t>
            </a:r>
            <a:r>
              <a:rPr lang="de-DE" dirty="0"/>
              <a:t> vortex. </a:t>
            </a:r>
            <a:r>
              <a:rPr lang="de-DE" dirty="0" err="1"/>
              <a:t>Each</a:t>
            </a:r>
            <a:r>
              <a:rPr lang="de-DE" dirty="0"/>
              <a:t> </a:t>
            </a:r>
            <a:r>
              <a:rPr lang="de-DE" dirty="0" err="1"/>
              <a:t>trailing</a:t>
            </a:r>
            <a:r>
              <a:rPr lang="de-DE" dirty="0"/>
              <a:t> vortex </a:t>
            </a:r>
            <a:r>
              <a:rPr lang="de-DE" dirty="0" err="1"/>
              <a:t>has</a:t>
            </a:r>
            <a:r>
              <a:rPr lang="de-DE" dirty="0"/>
              <a:t> a </a:t>
            </a:r>
            <a:r>
              <a:rPr lang="de-DE" dirty="0" err="1"/>
              <a:t>constant</a:t>
            </a:r>
            <a:r>
              <a:rPr lang="de-DE" dirty="0"/>
              <a:t> </a:t>
            </a:r>
            <a:r>
              <a:rPr lang="de-DE" dirty="0" err="1"/>
              <a:t>circulation</a:t>
            </a:r>
            <a:r>
              <a:rPr lang="de-DE" dirty="0"/>
              <a:t> </a:t>
            </a:r>
            <a:r>
              <a:rPr lang="de-DE" dirty="0" err="1"/>
              <a:t>along</a:t>
            </a:r>
            <a:r>
              <a:rPr lang="de-DE" dirty="0"/>
              <a:t> ist </a:t>
            </a:r>
            <a:r>
              <a:rPr lang="de-DE" dirty="0" err="1"/>
              <a:t>length</a:t>
            </a:r>
            <a:r>
              <a:rPr lang="de-DE" dirty="0"/>
              <a:t>.</a:t>
            </a:r>
          </a:p>
          <a:p>
            <a:pPr marL="0" indent="0">
              <a:buNone/>
            </a:pPr>
            <a:r>
              <a:rPr lang="en-GB" b="1" dirty="0"/>
              <a:t>Needed from the user:</a:t>
            </a:r>
            <a:br>
              <a:rPr lang="en-GB" b="1" dirty="0"/>
            </a:br>
            <a:r>
              <a:rPr lang="en-GB" dirty="0"/>
              <a:t>The circulation values for each bound vortex. From those, the circulation for the trailing vortices can be calculated. Additionally, control points have to be given for which the induced velocities will be calculated.</a:t>
            </a:r>
            <a:endParaRPr lang="en-GB" b="1" dirty="0"/>
          </a:p>
        </p:txBody>
      </p:sp>
    </p:spTree>
    <p:extLst>
      <p:ext uri="{BB962C8B-B14F-4D97-AF65-F5344CB8AC3E}">
        <p14:creationId xmlns:p14="http://schemas.microsoft.com/office/powerpoint/2010/main" val="77143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D4BA3-E3D9-8176-0274-0FBA68A0A9BD}"/>
              </a:ext>
            </a:extLst>
          </p:cNvPr>
          <p:cNvSpPr>
            <a:spLocks noGrp="1"/>
          </p:cNvSpPr>
          <p:nvPr>
            <p:ph type="title"/>
          </p:nvPr>
        </p:nvSpPr>
        <p:spPr/>
        <p:txBody>
          <a:bodyPr/>
          <a:lstStyle/>
          <a:p>
            <a:r>
              <a:rPr lang="en-GB" dirty="0"/>
              <a:t>For the user – important to know</a:t>
            </a:r>
            <a:endParaRPr lang="de-DE" dirty="0"/>
          </a:p>
        </p:txBody>
      </p:sp>
      <p:sp>
        <p:nvSpPr>
          <p:cNvPr id="3" name="Inhaltsplatzhalter 2">
            <a:extLst>
              <a:ext uri="{FF2B5EF4-FFF2-40B4-BE49-F238E27FC236}">
                <a16:creationId xmlns:a16="http://schemas.microsoft.com/office/drawing/2014/main" id="{381AE1A7-EFE7-914C-CB36-869A3933AB63}"/>
              </a:ext>
            </a:extLst>
          </p:cNvPr>
          <p:cNvSpPr>
            <a:spLocks noGrp="1"/>
          </p:cNvSpPr>
          <p:nvPr>
            <p:ph idx="1"/>
          </p:nvPr>
        </p:nvSpPr>
        <p:spPr/>
        <p:txBody>
          <a:bodyPr>
            <a:normAutofit/>
          </a:bodyPr>
          <a:lstStyle/>
          <a:p>
            <a:pPr marL="0" indent="0">
              <a:buNone/>
            </a:pPr>
            <a:r>
              <a:rPr lang="en-GB" b="1" dirty="0"/>
              <a:t>Coordinate system (see slide 6 for a visualisation):</a:t>
            </a:r>
            <a:br>
              <a:rPr lang="de-DE" b="1" dirty="0"/>
            </a:br>
            <a:r>
              <a:rPr lang="de-DE" dirty="0"/>
              <a:t>The </a:t>
            </a:r>
            <a:r>
              <a:rPr lang="de-DE" dirty="0" err="1"/>
              <a:t>right</a:t>
            </a:r>
            <a:r>
              <a:rPr lang="de-DE" dirty="0"/>
              <a:t> </a:t>
            </a:r>
            <a:r>
              <a:rPr lang="de-DE" dirty="0" err="1"/>
              <a:t>hand</a:t>
            </a:r>
            <a:r>
              <a:rPr lang="de-DE" dirty="0"/>
              <a:t> </a:t>
            </a:r>
            <a:r>
              <a:rPr lang="de-DE" dirty="0" err="1"/>
              <a:t>rule</a:t>
            </a:r>
            <a:r>
              <a:rPr lang="de-DE" dirty="0"/>
              <a:t> </a:t>
            </a:r>
            <a:r>
              <a:rPr lang="de-DE" dirty="0" err="1"/>
              <a:t>is</a:t>
            </a:r>
            <a:r>
              <a:rPr lang="de-DE" dirty="0"/>
              <a:t> </a:t>
            </a:r>
            <a:r>
              <a:rPr lang="de-DE" dirty="0" err="1"/>
              <a:t>followed</a:t>
            </a:r>
            <a:r>
              <a:rPr lang="de-DE" dirty="0"/>
              <a:t>. The </a:t>
            </a:r>
            <a:r>
              <a:rPr lang="de-DE" dirty="0" err="1"/>
              <a:t>origin</a:t>
            </a:r>
            <a:r>
              <a:rPr lang="de-DE" dirty="0"/>
              <a:t> lies in </a:t>
            </a:r>
            <a:r>
              <a:rPr lang="de-DE" dirty="0" err="1"/>
              <a:t>the</a:t>
            </a:r>
            <a:r>
              <a:rPr lang="de-DE" dirty="0"/>
              <a:t> </a:t>
            </a:r>
            <a:r>
              <a:rPr lang="de-DE" dirty="0" err="1"/>
              <a:t>axis</a:t>
            </a:r>
            <a:r>
              <a:rPr lang="de-DE" dirty="0"/>
              <a:t> </a:t>
            </a:r>
            <a:r>
              <a:rPr lang="de-DE" dirty="0" err="1"/>
              <a:t>of</a:t>
            </a:r>
            <a:r>
              <a:rPr lang="de-DE" dirty="0"/>
              <a:t> </a:t>
            </a:r>
            <a:r>
              <a:rPr lang="de-DE" dirty="0" err="1"/>
              <a:t>rotation</a:t>
            </a:r>
            <a:r>
              <a:rPr lang="de-DE" dirty="0"/>
              <a:t> </a:t>
            </a:r>
            <a:r>
              <a:rPr lang="de-DE" dirty="0" err="1"/>
              <a:t>of</a:t>
            </a:r>
            <a:r>
              <a:rPr lang="de-DE" dirty="0"/>
              <a:t> </a:t>
            </a:r>
            <a:r>
              <a:rPr lang="de-DE" dirty="0" err="1"/>
              <a:t>the</a:t>
            </a:r>
            <a:r>
              <a:rPr lang="de-DE" dirty="0"/>
              <a:t> </a:t>
            </a:r>
            <a:r>
              <a:rPr lang="de-DE" dirty="0" err="1"/>
              <a:t>rotor</a:t>
            </a:r>
            <a:r>
              <a:rPr lang="de-DE" dirty="0"/>
              <a:t>. The </a:t>
            </a:r>
            <a:r>
              <a:rPr lang="de-DE" dirty="0" err="1"/>
              <a:t>first</a:t>
            </a:r>
            <a:r>
              <a:rPr lang="de-DE" dirty="0"/>
              <a:t> </a:t>
            </a:r>
            <a:r>
              <a:rPr lang="de-DE" dirty="0" err="1"/>
              <a:t>axis</a:t>
            </a:r>
            <a:r>
              <a:rPr lang="de-DE" dirty="0"/>
              <a:t> </a:t>
            </a:r>
            <a:r>
              <a:rPr lang="de-DE" dirty="0" err="1"/>
              <a:t>points</a:t>
            </a:r>
            <a:r>
              <a:rPr lang="de-DE" dirty="0"/>
              <a:t> </a:t>
            </a:r>
            <a:r>
              <a:rPr lang="de-DE" dirty="0" err="1"/>
              <a:t>downstream</a:t>
            </a:r>
            <a:r>
              <a:rPr lang="de-DE" dirty="0"/>
              <a:t> </a:t>
            </a:r>
            <a:r>
              <a:rPr lang="de-DE" dirty="0" err="1"/>
              <a:t>along</a:t>
            </a:r>
            <a:r>
              <a:rPr lang="de-DE" dirty="0"/>
              <a:t> </a:t>
            </a:r>
            <a:r>
              <a:rPr lang="de-DE" dirty="0" err="1"/>
              <a:t>the</a:t>
            </a:r>
            <a:r>
              <a:rPr lang="de-DE" dirty="0"/>
              <a:t> </a:t>
            </a:r>
            <a:r>
              <a:rPr lang="de-DE" dirty="0" err="1"/>
              <a:t>axis</a:t>
            </a:r>
            <a:r>
              <a:rPr lang="de-DE" dirty="0"/>
              <a:t> </a:t>
            </a:r>
            <a:r>
              <a:rPr lang="de-DE" dirty="0" err="1"/>
              <a:t>of</a:t>
            </a:r>
            <a:r>
              <a:rPr lang="de-DE" dirty="0"/>
              <a:t> </a:t>
            </a:r>
            <a:r>
              <a:rPr lang="de-DE" dirty="0" err="1"/>
              <a:t>rotation</a:t>
            </a:r>
            <a:r>
              <a:rPr lang="de-DE" dirty="0"/>
              <a:t>. The </a:t>
            </a:r>
            <a:r>
              <a:rPr lang="de-DE" dirty="0" err="1"/>
              <a:t>second</a:t>
            </a:r>
            <a:r>
              <a:rPr lang="de-DE" dirty="0"/>
              <a:t> </a:t>
            </a:r>
            <a:r>
              <a:rPr lang="de-DE" dirty="0" err="1"/>
              <a:t>axis</a:t>
            </a:r>
            <a:r>
              <a:rPr lang="de-DE" dirty="0"/>
              <a:t> </a:t>
            </a:r>
            <a:r>
              <a:rPr lang="de-DE" dirty="0" err="1"/>
              <a:t>points</a:t>
            </a:r>
            <a:r>
              <a:rPr lang="de-DE" dirty="0"/>
              <a:t> </a:t>
            </a:r>
            <a:r>
              <a:rPr lang="de-DE" dirty="0" err="1"/>
              <a:t>to</a:t>
            </a:r>
            <a:r>
              <a:rPr lang="de-DE" dirty="0"/>
              <a:t> </a:t>
            </a:r>
            <a:r>
              <a:rPr lang="de-DE" dirty="0" err="1"/>
              <a:t>the</a:t>
            </a:r>
            <a:r>
              <a:rPr lang="de-DE" dirty="0"/>
              <a:t> </a:t>
            </a:r>
            <a:r>
              <a:rPr lang="de-DE" dirty="0" err="1"/>
              <a:t>left</a:t>
            </a:r>
            <a:r>
              <a:rPr lang="de-DE" dirty="0"/>
              <a:t> </a:t>
            </a:r>
            <a:r>
              <a:rPr lang="de-DE" dirty="0" err="1"/>
              <a:t>looking</a:t>
            </a:r>
            <a:r>
              <a:rPr lang="de-DE" dirty="0"/>
              <a:t> </a:t>
            </a:r>
            <a:r>
              <a:rPr lang="de-DE" dirty="0" err="1"/>
              <a:t>downstream</a:t>
            </a:r>
            <a:r>
              <a:rPr lang="de-DE" dirty="0"/>
              <a:t> at </a:t>
            </a:r>
            <a:r>
              <a:rPr lang="de-DE" dirty="0" err="1"/>
              <a:t>the</a:t>
            </a:r>
            <a:r>
              <a:rPr lang="de-DE" dirty="0"/>
              <a:t> </a:t>
            </a:r>
            <a:r>
              <a:rPr lang="de-DE" dirty="0" err="1"/>
              <a:t>rotor</a:t>
            </a:r>
            <a:r>
              <a:rPr lang="de-DE" dirty="0"/>
              <a:t>. The </a:t>
            </a:r>
            <a:r>
              <a:rPr lang="de-DE" dirty="0" err="1"/>
              <a:t>third</a:t>
            </a:r>
            <a:r>
              <a:rPr lang="de-DE" dirty="0"/>
              <a:t> </a:t>
            </a:r>
            <a:r>
              <a:rPr lang="de-DE" dirty="0" err="1"/>
              <a:t>axis</a:t>
            </a:r>
            <a:r>
              <a:rPr lang="de-DE" dirty="0"/>
              <a:t> </a:t>
            </a:r>
            <a:r>
              <a:rPr lang="de-DE" dirty="0" err="1"/>
              <a:t>points</a:t>
            </a:r>
            <a:r>
              <a:rPr lang="de-DE" dirty="0"/>
              <a:t> </a:t>
            </a:r>
            <a:r>
              <a:rPr lang="de-DE" dirty="0" err="1"/>
              <a:t>upwards</a:t>
            </a:r>
            <a:r>
              <a:rPr lang="de-DE" dirty="0"/>
              <a:t> (parallel </a:t>
            </a:r>
            <a:r>
              <a:rPr lang="de-DE" dirty="0" err="1"/>
              <a:t>to</a:t>
            </a:r>
            <a:r>
              <a:rPr lang="de-DE" dirty="0"/>
              <a:t> </a:t>
            </a:r>
            <a:r>
              <a:rPr lang="de-DE" dirty="0" err="1"/>
              <a:t>the</a:t>
            </a:r>
            <a:r>
              <a:rPr lang="de-DE" dirty="0"/>
              <a:t> </a:t>
            </a:r>
            <a:r>
              <a:rPr lang="de-DE" dirty="0" err="1"/>
              <a:t>tower</a:t>
            </a:r>
            <a:r>
              <a:rPr lang="de-DE" dirty="0"/>
              <a:t>). These </a:t>
            </a:r>
            <a:r>
              <a:rPr lang="de-DE" dirty="0" err="1"/>
              <a:t>descriptions</a:t>
            </a:r>
            <a:r>
              <a:rPr lang="de-DE" dirty="0"/>
              <a:t> </a:t>
            </a:r>
            <a:r>
              <a:rPr lang="de-DE" dirty="0" err="1"/>
              <a:t>are</a:t>
            </a:r>
            <a:r>
              <a:rPr lang="de-DE" dirty="0"/>
              <a:t> not valid </a:t>
            </a:r>
            <a:r>
              <a:rPr lang="de-DE" dirty="0" err="1"/>
              <a:t>for</a:t>
            </a:r>
            <a:r>
              <a:rPr lang="de-DE" dirty="0"/>
              <a:t> </a:t>
            </a:r>
            <a:r>
              <a:rPr lang="de-DE" dirty="0" err="1"/>
              <a:t>tilted</a:t>
            </a:r>
            <a:r>
              <a:rPr lang="de-DE" dirty="0"/>
              <a:t> </a:t>
            </a:r>
            <a:r>
              <a:rPr lang="de-DE" dirty="0" err="1"/>
              <a:t>shaft</a:t>
            </a:r>
            <a:r>
              <a:rPr lang="de-DE" dirty="0"/>
              <a:t> </a:t>
            </a:r>
            <a:r>
              <a:rPr lang="de-DE" dirty="0" err="1"/>
              <a:t>turbines</a:t>
            </a:r>
            <a:r>
              <a:rPr lang="de-DE" dirty="0"/>
              <a:t>. </a:t>
            </a:r>
            <a:r>
              <a:rPr lang="de-DE" dirty="0" err="1"/>
              <a:t>Anlges</a:t>
            </a:r>
            <a:r>
              <a:rPr lang="de-DE" dirty="0"/>
              <a:t> follow </a:t>
            </a:r>
            <a:r>
              <a:rPr lang="de-DE" dirty="0" err="1"/>
              <a:t>the</a:t>
            </a:r>
            <a:r>
              <a:rPr lang="de-DE" dirty="0"/>
              <a:t> </a:t>
            </a:r>
            <a:r>
              <a:rPr lang="de-DE" dirty="0" err="1"/>
              <a:t>right</a:t>
            </a:r>
            <a:r>
              <a:rPr lang="de-DE" dirty="0"/>
              <a:t> </a:t>
            </a:r>
            <a:r>
              <a:rPr lang="de-DE" dirty="0" err="1"/>
              <a:t>hand</a:t>
            </a:r>
            <a:r>
              <a:rPr lang="de-DE" dirty="0"/>
              <a:t> </a:t>
            </a:r>
            <a:r>
              <a:rPr lang="de-DE" dirty="0" err="1"/>
              <a:t>rule</a:t>
            </a:r>
            <a:r>
              <a:rPr lang="de-DE" dirty="0"/>
              <a:t>.</a:t>
            </a:r>
          </a:p>
          <a:p>
            <a:pPr marL="0" indent="0">
              <a:buNone/>
            </a:pPr>
            <a:br>
              <a:rPr lang="de-DE" dirty="0"/>
            </a:br>
            <a:r>
              <a:rPr lang="de-DE" dirty="0" err="1"/>
              <a:t>It</a:t>
            </a:r>
            <a:r>
              <a:rPr lang="de-DE" dirty="0"/>
              <a:t> </a:t>
            </a:r>
            <a:r>
              <a:rPr lang="de-DE" dirty="0" err="1"/>
              <a:t>is</a:t>
            </a:r>
            <a:r>
              <a:rPr lang="de-DE" dirty="0"/>
              <a:t> </a:t>
            </a:r>
            <a:r>
              <a:rPr lang="de-DE" dirty="0" err="1"/>
              <a:t>assumed</a:t>
            </a:r>
            <a:r>
              <a:rPr lang="de-DE" dirty="0"/>
              <a:t> </a:t>
            </a:r>
            <a:r>
              <a:rPr lang="de-DE" dirty="0" err="1"/>
              <a:t>that</a:t>
            </a:r>
            <a:r>
              <a:rPr lang="de-DE" dirty="0"/>
              <a:t> </a:t>
            </a:r>
            <a:r>
              <a:rPr lang="de-DE" dirty="0" err="1"/>
              <a:t>the</a:t>
            </a:r>
            <a:r>
              <a:rPr lang="de-DE" dirty="0"/>
              <a:t> </a:t>
            </a:r>
            <a:r>
              <a:rPr lang="de-DE" dirty="0" err="1"/>
              <a:t>blade‘s</a:t>
            </a:r>
            <a:r>
              <a:rPr lang="de-DE" dirty="0"/>
              <a:t> </a:t>
            </a:r>
            <a:r>
              <a:rPr lang="de-DE" dirty="0" err="1"/>
              <a:t>leading</a:t>
            </a:r>
            <a:r>
              <a:rPr lang="de-DE" dirty="0"/>
              <a:t> </a:t>
            </a:r>
            <a:r>
              <a:rPr lang="de-DE" dirty="0" err="1"/>
              <a:t>edge</a:t>
            </a:r>
            <a:r>
              <a:rPr lang="de-DE" dirty="0"/>
              <a:t> lies on </a:t>
            </a:r>
            <a:r>
              <a:rPr lang="de-DE" dirty="0" err="1"/>
              <a:t>the</a:t>
            </a:r>
            <a:r>
              <a:rPr lang="de-DE" dirty="0"/>
              <a:t> </a:t>
            </a:r>
            <a:r>
              <a:rPr lang="de-DE" dirty="0" err="1"/>
              <a:t>first</a:t>
            </a:r>
            <a:r>
              <a:rPr lang="de-DE" dirty="0"/>
              <a:t> </a:t>
            </a:r>
            <a:r>
              <a:rPr lang="de-DE" dirty="0" err="1"/>
              <a:t>axis</a:t>
            </a:r>
            <a:r>
              <a:rPr lang="de-DE" dirty="0"/>
              <a:t>, </a:t>
            </a:r>
            <a:r>
              <a:rPr lang="de-DE" dirty="0" err="1"/>
              <a:t>which</a:t>
            </a:r>
            <a:r>
              <a:rPr lang="de-DE" dirty="0"/>
              <a:t> </a:t>
            </a:r>
            <a:r>
              <a:rPr lang="de-DE" dirty="0" err="1"/>
              <a:t>means</a:t>
            </a:r>
            <a:r>
              <a:rPr lang="de-DE" dirty="0"/>
              <a:t> </a:t>
            </a:r>
            <a:r>
              <a:rPr lang="de-DE" dirty="0" err="1"/>
              <a:t>that</a:t>
            </a:r>
            <a:r>
              <a:rPr lang="de-DE" dirty="0"/>
              <a:t> </a:t>
            </a:r>
            <a:r>
              <a:rPr lang="de-DE" dirty="0" err="1"/>
              <a:t>the</a:t>
            </a:r>
            <a:r>
              <a:rPr lang="de-DE" dirty="0"/>
              <a:t> </a:t>
            </a:r>
            <a:r>
              <a:rPr lang="de-DE" dirty="0" err="1"/>
              <a:t>leading</a:t>
            </a:r>
            <a:r>
              <a:rPr lang="de-DE" dirty="0"/>
              <a:t> </a:t>
            </a:r>
            <a:r>
              <a:rPr lang="de-DE" dirty="0" err="1"/>
              <a:t>edge</a:t>
            </a:r>
            <a:r>
              <a:rPr lang="de-DE" dirty="0"/>
              <a:t> </a:t>
            </a:r>
            <a:r>
              <a:rPr lang="de-DE" dirty="0" err="1"/>
              <a:t>points</a:t>
            </a:r>
            <a:r>
              <a:rPr lang="de-DE" dirty="0"/>
              <a:t> </a:t>
            </a:r>
            <a:r>
              <a:rPr lang="de-DE" dirty="0" err="1"/>
              <a:t>directly</a:t>
            </a:r>
            <a:r>
              <a:rPr lang="de-DE" dirty="0"/>
              <a:t> </a:t>
            </a:r>
            <a:r>
              <a:rPr lang="de-DE" dirty="0" err="1"/>
              <a:t>into</a:t>
            </a:r>
            <a:r>
              <a:rPr lang="de-DE" dirty="0"/>
              <a:t> </a:t>
            </a:r>
            <a:r>
              <a:rPr lang="de-DE" dirty="0" err="1"/>
              <a:t>the</a:t>
            </a:r>
            <a:r>
              <a:rPr lang="de-DE" dirty="0"/>
              <a:t> </a:t>
            </a:r>
            <a:r>
              <a:rPr lang="de-DE" dirty="0" err="1"/>
              <a:t>axis</a:t>
            </a:r>
            <a:r>
              <a:rPr lang="de-DE" dirty="0"/>
              <a:t> </a:t>
            </a:r>
            <a:r>
              <a:rPr lang="de-DE" dirty="0" err="1"/>
              <a:t>of</a:t>
            </a:r>
            <a:r>
              <a:rPr lang="de-DE" dirty="0"/>
              <a:t> </a:t>
            </a:r>
            <a:r>
              <a:rPr lang="de-DE" dirty="0" err="1"/>
              <a:t>rotation</a:t>
            </a:r>
            <a:r>
              <a:rPr lang="de-DE" dirty="0"/>
              <a:t>.</a:t>
            </a:r>
          </a:p>
          <a:p>
            <a:pPr marL="0" indent="0">
              <a:buNone/>
            </a:pPr>
            <a:endParaRPr lang="de-DE" b="1" dirty="0"/>
          </a:p>
          <a:p>
            <a:pPr marL="0" indent="0">
              <a:buNone/>
            </a:pPr>
            <a:endParaRPr lang="en-GB" dirty="0"/>
          </a:p>
        </p:txBody>
      </p:sp>
    </p:spTree>
    <p:extLst>
      <p:ext uri="{BB962C8B-B14F-4D97-AF65-F5344CB8AC3E}">
        <p14:creationId xmlns:p14="http://schemas.microsoft.com/office/powerpoint/2010/main" val="105468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F3130B-BFF0-EF46-8814-ECC656A810D9}"/>
              </a:ext>
            </a:extLst>
          </p:cNvPr>
          <p:cNvSpPr>
            <a:spLocks noGrp="1"/>
          </p:cNvSpPr>
          <p:nvPr>
            <p:ph type="title"/>
          </p:nvPr>
        </p:nvSpPr>
        <p:spPr/>
        <p:txBody>
          <a:bodyPr/>
          <a:lstStyle/>
          <a:p>
            <a:r>
              <a:rPr lang="en-GB" dirty="0"/>
              <a:t>For the user - inputs</a:t>
            </a:r>
            <a:endParaRPr lang="de-DE" dirty="0"/>
          </a:p>
        </p:txBody>
      </p:sp>
      <p:graphicFrame>
        <p:nvGraphicFramePr>
          <p:cNvPr id="4" name="Tabelle 4">
            <a:extLst>
              <a:ext uri="{FF2B5EF4-FFF2-40B4-BE49-F238E27FC236}">
                <a16:creationId xmlns:a16="http://schemas.microsoft.com/office/drawing/2014/main" id="{E033E4C0-68B6-7BDE-49B6-AA87C875988D}"/>
              </a:ext>
            </a:extLst>
          </p:cNvPr>
          <p:cNvGraphicFramePr>
            <a:graphicFrameLocks noGrp="1"/>
          </p:cNvGraphicFramePr>
          <p:nvPr>
            <p:ph idx="1"/>
            <p:extLst>
              <p:ext uri="{D42A27DB-BD31-4B8C-83A1-F6EECF244321}">
                <p14:modId xmlns:p14="http://schemas.microsoft.com/office/powerpoint/2010/main" val="919521163"/>
              </p:ext>
            </p:extLst>
          </p:nvPr>
        </p:nvGraphicFramePr>
        <p:xfrm>
          <a:off x="776785" y="1347953"/>
          <a:ext cx="10515600" cy="5054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914243169"/>
                    </a:ext>
                  </a:extLst>
                </a:gridCol>
                <a:gridCol w="3505200">
                  <a:extLst>
                    <a:ext uri="{9D8B030D-6E8A-4147-A177-3AD203B41FA5}">
                      <a16:colId xmlns:a16="http://schemas.microsoft.com/office/drawing/2014/main" val="1894170121"/>
                    </a:ext>
                  </a:extLst>
                </a:gridCol>
                <a:gridCol w="3505200">
                  <a:extLst>
                    <a:ext uri="{9D8B030D-6E8A-4147-A177-3AD203B41FA5}">
                      <a16:colId xmlns:a16="http://schemas.microsoft.com/office/drawing/2014/main" val="2108055805"/>
                    </a:ext>
                  </a:extLst>
                </a:gridCol>
              </a:tblGrid>
              <a:tr h="370840">
                <a:tc>
                  <a:txBody>
                    <a:bodyPr/>
                    <a:lstStyle/>
                    <a:p>
                      <a:r>
                        <a:rPr lang="en-GB" dirty="0"/>
                        <a:t>Function</a:t>
                      </a:r>
                      <a:endParaRPr lang="de-DE" dirty="0"/>
                    </a:p>
                  </a:txBody>
                  <a:tcPr/>
                </a:tc>
                <a:tc>
                  <a:txBody>
                    <a:bodyPr/>
                    <a:lstStyle/>
                    <a:p>
                      <a:r>
                        <a:rPr lang="en-GB" dirty="0"/>
                        <a:t>Parameter</a:t>
                      </a:r>
                      <a:endParaRPr lang="de-DE" dirty="0"/>
                    </a:p>
                  </a:txBody>
                  <a:tcPr/>
                </a:tc>
                <a:tc>
                  <a:txBody>
                    <a:bodyPr/>
                    <a:lstStyle/>
                    <a:p>
                      <a:r>
                        <a:rPr lang="en-GB" dirty="0"/>
                        <a:t>Description</a:t>
                      </a:r>
                      <a:endParaRPr lang="de-DE" dirty="0"/>
                    </a:p>
                  </a:txBody>
                  <a:tcPr/>
                </a:tc>
                <a:extLst>
                  <a:ext uri="{0D108BD9-81ED-4DB2-BD59-A6C34878D82A}">
                    <a16:rowId xmlns:a16="http://schemas.microsoft.com/office/drawing/2014/main" val="2390977510"/>
                  </a:ext>
                </a:extLst>
              </a:tr>
              <a:tr h="370840">
                <a:tc rowSpan="5">
                  <a:txBody>
                    <a:bodyPr/>
                    <a:lstStyle/>
                    <a:p>
                      <a:r>
                        <a:rPr lang="en-GB" dirty="0" err="1"/>
                        <a:t>set_blade</a:t>
                      </a:r>
                      <a:r>
                        <a:rPr lang="en-GB" dirty="0"/>
                        <a:t>()</a:t>
                      </a:r>
                      <a:endParaRPr lang="de-DE" dirty="0"/>
                    </a:p>
                  </a:txBody>
                  <a:tcPr/>
                </a:tc>
                <a:tc>
                  <a:txBody>
                    <a:bodyPr/>
                    <a:lstStyle/>
                    <a:p>
                      <a:r>
                        <a:rPr lang="en-GB" dirty="0" err="1"/>
                        <a:t>r_elements</a:t>
                      </a:r>
                      <a:endParaRPr lang="de-DE" dirty="0"/>
                    </a:p>
                  </a:txBody>
                  <a:tcPr/>
                </a:tc>
                <a:tc>
                  <a:txBody>
                    <a:bodyPr/>
                    <a:lstStyle/>
                    <a:p>
                      <a:r>
                        <a:rPr lang="en-GB" dirty="0"/>
                        <a:t>Radial positions separating the blade elements.</a:t>
                      </a:r>
                      <a:endParaRPr lang="de-DE" dirty="0"/>
                    </a:p>
                  </a:txBody>
                  <a:tcPr/>
                </a:tc>
                <a:extLst>
                  <a:ext uri="{0D108BD9-81ED-4DB2-BD59-A6C34878D82A}">
                    <a16:rowId xmlns:a16="http://schemas.microsoft.com/office/drawing/2014/main" val="380860978"/>
                  </a:ext>
                </a:extLst>
              </a:tr>
              <a:tr h="370840">
                <a:tc vMerge="1">
                  <a:txBody>
                    <a:bodyPr/>
                    <a:lstStyle/>
                    <a:p>
                      <a:endParaRPr lang="de-DE" dirty="0"/>
                    </a:p>
                  </a:txBody>
                  <a:tcPr/>
                </a:tc>
                <a:tc>
                  <a:txBody>
                    <a:bodyPr/>
                    <a:lstStyle/>
                    <a:p>
                      <a:r>
                        <a:rPr lang="en-GB" dirty="0" err="1"/>
                        <a:t>c_elements</a:t>
                      </a:r>
                      <a:endParaRPr lang="en-GB" dirty="0"/>
                    </a:p>
                  </a:txBody>
                  <a:tcPr/>
                </a:tc>
                <a:tc>
                  <a:txBody>
                    <a:bodyPr/>
                    <a:lstStyle/>
                    <a:p>
                      <a:r>
                        <a:rPr lang="en-GB" dirty="0"/>
                        <a:t>Chord at </a:t>
                      </a:r>
                      <a:r>
                        <a:rPr lang="en-GB" dirty="0" err="1"/>
                        <a:t>r_elements</a:t>
                      </a:r>
                      <a:endParaRPr lang="de-DE" dirty="0"/>
                    </a:p>
                  </a:txBody>
                  <a:tcPr/>
                </a:tc>
                <a:extLst>
                  <a:ext uri="{0D108BD9-81ED-4DB2-BD59-A6C34878D82A}">
                    <a16:rowId xmlns:a16="http://schemas.microsoft.com/office/drawing/2014/main" val="21496871"/>
                  </a:ext>
                </a:extLst>
              </a:tr>
              <a:tr h="370840">
                <a:tc vMerge="1">
                  <a:txBody>
                    <a:bodyPr/>
                    <a:lstStyle/>
                    <a:p>
                      <a:endParaRPr lang="de-DE" dirty="0"/>
                    </a:p>
                  </a:txBody>
                  <a:tcPr/>
                </a:tc>
                <a:tc>
                  <a:txBody>
                    <a:bodyPr/>
                    <a:lstStyle/>
                    <a:p>
                      <a:r>
                        <a:rPr lang="en-GB" dirty="0" err="1"/>
                        <a:t>blade_rotation</a:t>
                      </a:r>
                      <a:endParaRPr lang="de-DE" dirty="0"/>
                    </a:p>
                  </a:txBody>
                  <a:tcPr/>
                </a:tc>
                <a:tc>
                  <a:txBody>
                    <a:bodyPr/>
                    <a:lstStyle/>
                    <a:p>
                      <a:r>
                        <a:rPr lang="en-GB" dirty="0"/>
                        <a:t>Rotational position of the blade with respect to the freestream </a:t>
                      </a:r>
                      <a:endParaRPr lang="de-DE" dirty="0"/>
                    </a:p>
                  </a:txBody>
                  <a:tcPr/>
                </a:tc>
                <a:extLst>
                  <a:ext uri="{0D108BD9-81ED-4DB2-BD59-A6C34878D82A}">
                    <a16:rowId xmlns:a16="http://schemas.microsoft.com/office/drawing/2014/main" val="2519363306"/>
                  </a:ext>
                </a:extLst>
              </a:tr>
              <a:tr h="370840">
                <a:tc vMerge="1">
                  <a:txBody>
                    <a:bodyPr/>
                    <a:lstStyle/>
                    <a:p>
                      <a:endParaRPr lang="de-DE" dirty="0"/>
                    </a:p>
                  </a:txBody>
                  <a:tcPr/>
                </a:tc>
                <a:tc>
                  <a:txBody>
                    <a:bodyPr/>
                    <a:lstStyle/>
                    <a:p>
                      <a:r>
                        <a:rPr lang="en-GB" dirty="0" err="1"/>
                        <a:t>rotor_rotation_speed</a:t>
                      </a:r>
                      <a:endParaRPr lang="de-DE" dirty="0"/>
                    </a:p>
                  </a:txBody>
                  <a:tcPr/>
                </a:tc>
                <a:tc>
                  <a:txBody>
                    <a:bodyPr/>
                    <a:lstStyle/>
                    <a:p>
                      <a:r>
                        <a:rPr lang="en-GB" dirty="0"/>
                        <a:t>Rotational speed of the rotor</a:t>
                      </a:r>
                      <a:endParaRPr lang="de-DE" dirty="0"/>
                    </a:p>
                  </a:txBody>
                  <a:tcPr/>
                </a:tc>
                <a:extLst>
                  <a:ext uri="{0D108BD9-81ED-4DB2-BD59-A6C34878D82A}">
                    <a16:rowId xmlns:a16="http://schemas.microsoft.com/office/drawing/2014/main" val="1836330391"/>
                  </a:ext>
                </a:extLst>
              </a:tr>
              <a:tr h="370840">
                <a:tc vMerge="1">
                  <a:txBody>
                    <a:bodyPr/>
                    <a:lstStyle/>
                    <a:p>
                      <a:endParaRPr lang="de-DE" dirty="0"/>
                    </a:p>
                  </a:txBody>
                  <a:tcPr/>
                </a:tc>
                <a:tc>
                  <a:txBody>
                    <a:bodyPr/>
                    <a:lstStyle/>
                    <a:p>
                      <a:r>
                        <a:rPr lang="en-GB" dirty="0" err="1"/>
                        <a:t>n_blades</a:t>
                      </a:r>
                      <a:endParaRPr lang="de-DE" dirty="0"/>
                    </a:p>
                  </a:txBody>
                  <a:tcPr/>
                </a:tc>
                <a:tc>
                  <a:txBody>
                    <a:bodyPr/>
                    <a:lstStyle/>
                    <a:p>
                      <a:r>
                        <a:rPr lang="en-GB" dirty="0"/>
                        <a:t>Number of blades of the rotor</a:t>
                      </a:r>
                      <a:endParaRPr lang="de-DE" dirty="0"/>
                    </a:p>
                  </a:txBody>
                  <a:tcPr/>
                </a:tc>
                <a:extLst>
                  <a:ext uri="{0D108BD9-81ED-4DB2-BD59-A6C34878D82A}">
                    <a16:rowId xmlns:a16="http://schemas.microsoft.com/office/drawing/2014/main" val="3092409710"/>
                  </a:ext>
                </a:extLst>
              </a:tr>
              <a:tr h="370840">
                <a:tc rowSpan="3">
                  <a:txBody>
                    <a:bodyPr/>
                    <a:lstStyle/>
                    <a:p>
                      <a:r>
                        <a:rPr lang="en-GB" dirty="0" err="1"/>
                        <a:t>set_wake</a:t>
                      </a:r>
                      <a:r>
                        <a:rPr lang="en-GB" dirty="0"/>
                        <a:t>()</a:t>
                      </a:r>
                      <a:endParaRPr lang="de-DE" dirty="0"/>
                    </a:p>
                  </a:txBody>
                  <a:tcPr/>
                </a:tc>
                <a:tc>
                  <a:txBody>
                    <a:bodyPr/>
                    <a:lstStyle/>
                    <a:p>
                      <a:r>
                        <a:rPr lang="en-GB" dirty="0" err="1"/>
                        <a:t>wake_speed</a:t>
                      </a:r>
                      <a:endParaRPr lang="de-DE" dirty="0"/>
                    </a:p>
                  </a:txBody>
                  <a:tcPr/>
                </a:tc>
                <a:tc>
                  <a:txBody>
                    <a:bodyPr/>
                    <a:lstStyle/>
                    <a:p>
                      <a:r>
                        <a:rPr lang="en-GB" dirty="0"/>
                        <a:t>Speed at which the wake is </a:t>
                      </a:r>
                      <a:r>
                        <a:rPr lang="en-GB" dirty="0" err="1"/>
                        <a:t>convected</a:t>
                      </a:r>
                      <a:endParaRPr lang="de-DE" dirty="0"/>
                    </a:p>
                  </a:txBody>
                  <a:tcPr/>
                </a:tc>
                <a:extLst>
                  <a:ext uri="{0D108BD9-81ED-4DB2-BD59-A6C34878D82A}">
                    <a16:rowId xmlns:a16="http://schemas.microsoft.com/office/drawing/2014/main" val="3463238342"/>
                  </a:ext>
                </a:extLst>
              </a:tr>
              <a:tr h="370840">
                <a:tc vMerge="1">
                  <a:txBody>
                    <a:bodyPr/>
                    <a:lstStyle/>
                    <a:p>
                      <a:endParaRPr lang="de-DE" dirty="0"/>
                    </a:p>
                  </a:txBody>
                  <a:tcPr/>
                </a:tc>
                <a:tc>
                  <a:txBody>
                    <a:bodyPr/>
                    <a:lstStyle/>
                    <a:p>
                      <a:r>
                        <a:rPr lang="en-GB" dirty="0" err="1"/>
                        <a:t>wake_length</a:t>
                      </a:r>
                      <a:endParaRPr lang="de-DE" dirty="0"/>
                    </a:p>
                  </a:txBody>
                  <a:tcPr/>
                </a:tc>
                <a:tc>
                  <a:txBody>
                    <a:bodyPr/>
                    <a:lstStyle/>
                    <a:p>
                      <a:r>
                        <a:rPr lang="en-GB" dirty="0"/>
                        <a:t>Length of the wake</a:t>
                      </a:r>
                      <a:endParaRPr lang="de-DE" dirty="0"/>
                    </a:p>
                  </a:txBody>
                  <a:tcPr/>
                </a:tc>
                <a:extLst>
                  <a:ext uri="{0D108BD9-81ED-4DB2-BD59-A6C34878D82A}">
                    <a16:rowId xmlns:a16="http://schemas.microsoft.com/office/drawing/2014/main" val="3646235613"/>
                  </a:ext>
                </a:extLst>
              </a:tr>
              <a:tr h="370840">
                <a:tc vMerge="1">
                  <a:txBody>
                    <a:bodyPr/>
                    <a:lstStyle/>
                    <a:p>
                      <a:endParaRPr lang="de-DE" dirty="0"/>
                    </a:p>
                  </a:txBody>
                  <a:tcPr/>
                </a:tc>
                <a:tc>
                  <a:txBody>
                    <a:bodyPr/>
                    <a:lstStyle/>
                    <a:p>
                      <a:r>
                        <a:rPr lang="en-GB" dirty="0"/>
                        <a:t>resolution</a:t>
                      </a:r>
                      <a:endParaRPr lang="de-DE" dirty="0"/>
                    </a:p>
                  </a:txBody>
                  <a:tcPr/>
                </a:tc>
                <a:tc>
                  <a:txBody>
                    <a:bodyPr/>
                    <a:lstStyle/>
                    <a:p>
                      <a:r>
                        <a:rPr lang="en-GB" dirty="0"/>
                        <a:t>Number of elements per trailing vortex</a:t>
                      </a:r>
                      <a:endParaRPr lang="de-DE" dirty="0"/>
                    </a:p>
                  </a:txBody>
                  <a:tcPr/>
                </a:tc>
                <a:extLst>
                  <a:ext uri="{0D108BD9-81ED-4DB2-BD59-A6C34878D82A}">
                    <a16:rowId xmlns:a16="http://schemas.microsoft.com/office/drawing/2014/main" val="2595953806"/>
                  </a:ext>
                </a:extLst>
              </a:tr>
              <a:tr h="370840">
                <a:tc>
                  <a:txBody>
                    <a:bodyPr/>
                    <a:lstStyle/>
                    <a:p>
                      <a:r>
                        <a:rPr lang="en-GB" dirty="0" err="1"/>
                        <a:t>set_control_points</a:t>
                      </a:r>
                      <a:r>
                        <a:rPr lang="en-GB" dirty="0"/>
                        <a:t>()</a:t>
                      </a:r>
                      <a:endParaRPr lang="de-DE" dirty="0"/>
                    </a:p>
                  </a:txBody>
                  <a:tcPr/>
                </a:tc>
                <a:tc>
                  <a:txBody>
                    <a:bodyPr/>
                    <a:lstStyle/>
                    <a:p>
                      <a:r>
                        <a:rPr lang="en-GB" dirty="0" err="1"/>
                        <a:t>x_control_points</a:t>
                      </a:r>
                      <a:r>
                        <a:rPr lang="en-GB" dirty="0"/>
                        <a:t> (and y and z)</a:t>
                      </a:r>
                      <a:endParaRPr lang="de-DE" dirty="0"/>
                    </a:p>
                  </a:txBody>
                  <a:tcPr/>
                </a:tc>
                <a:tc>
                  <a:txBody>
                    <a:bodyPr/>
                    <a:lstStyle/>
                    <a:p>
                      <a:r>
                        <a:rPr lang="en-GB" dirty="0"/>
                        <a:t>Set coordinates of coordinates along axis 1 (x), 2 (y) and 3 (z)</a:t>
                      </a:r>
                      <a:endParaRPr lang="de-DE" dirty="0"/>
                    </a:p>
                  </a:txBody>
                  <a:tcPr/>
                </a:tc>
                <a:extLst>
                  <a:ext uri="{0D108BD9-81ED-4DB2-BD59-A6C34878D82A}">
                    <a16:rowId xmlns:a16="http://schemas.microsoft.com/office/drawing/2014/main" val="545201711"/>
                  </a:ext>
                </a:extLst>
              </a:tr>
            </a:tbl>
          </a:graphicData>
        </a:graphic>
      </p:graphicFrame>
    </p:spTree>
    <p:extLst>
      <p:ext uri="{BB962C8B-B14F-4D97-AF65-F5344CB8AC3E}">
        <p14:creationId xmlns:p14="http://schemas.microsoft.com/office/powerpoint/2010/main" val="252716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Freihand 3">
                <a:extLst>
                  <a:ext uri="{FF2B5EF4-FFF2-40B4-BE49-F238E27FC236}">
                    <a16:creationId xmlns:a16="http://schemas.microsoft.com/office/drawing/2014/main" id="{EC7802FD-0DDB-3CEF-207D-DCDEC0887329}"/>
                  </a:ext>
                </a:extLst>
              </p14:cNvPr>
              <p14:cNvContentPartPr/>
              <p14:nvPr/>
            </p14:nvContentPartPr>
            <p14:xfrm>
              <a:off x="518023" y="675944"/>
              <a:ext cx="4709503" cy="2074080"/>
            </p14:xfrm>
          </p:contentPart>
        </mc:Choice>
        <mc:Fallback>
          <p:pic>
            <p:nvPicPr>
              <p:cNvPr id="4" name="Freihand 3">
                <a:extLst>
                  <a:ext uri="{FF2B5EF4-FFF2-40B4-BE49-F238E27FC236}">
                    <a16:creationId xmlns:a16="http://schemas.microsoft.com/office/drawing/2014/main" id="{EC7802FD-0DDB-3CEF-207D-DCDEC0887329}"/>
                  </a:ext>
                </a:extLst>
              </p:cNvPr>
              <p:cNvPicPr/>
              <p:nvPr/>
            </p:nvPicPr>
            <p:blipFill>
              <a:blip r:embed="rId3"/>
              <a:stretch>
                <a:fillRect/>
              </a:stretch>
            </p:blipFill>
            <p:spPr>
              <a:xfrm>
                <a:off x="508663" y="666585"/>
                <a:ext cx="4728223" cy="2092798"/>
              </a:xfrm>
              <a:prstGeom prst="rect">
                <a:avLst/>
              </a:prstGeom>
            </p:spPr>
          </p:pic>
        </mc:Fallback>
      </mc:AlternateContent>
      <p:sp>
        <p:nvSpPr>
          <p:cNvPr id="5" name="Textfeld 4">
            <a:extLst>
              <a:ext uri="{FF2B5EF4-FFF2-40B4-BE49-F238E27FC236}">
                <a16:creationId xmlns:a16="http://schemas.microsoft.com/office/drawing/2014/main" id="{6C502D24-B0F7-7762-5099-CEBE0EB0A5D6}"/>
              </a:ext>
            </a:extLst>
          </p:cNvPr>
          <p:cNvSpPr txBox="1"/>
          <p:nvPr/>
        </p:nvSpPr>
        <p:spPr>
          <a:xfrm>
            <a:off x="5326657" y="491278"/>
            <a:ext cx="301686" cy="369332"/>
          </a:xfrm>
          <a:prstGeom prst="rect">
            <a:avLst/>
          </a:prstGeom>
          <a:noFill/>
        </p:spPr>
        <p:txBody>
          <a:bodyPr wrap="none" rtlCol="0">
            <a:spAutoFit/>
          </a:bodyPr>
          <a:lstStyle/>
          <a:p>
            <a:r>
              <a:rPr lang="en-GB" dirty="0"/>
              <a:t>1</a:t>
            </a:r>
            <a:endParaRPr lang="de-DE" dirty="0"/>
          </a:p>
        </p:txBody>
      </p:sp>
      <p:sp>
        <p:nvSpPr>
          <p:cNvPr id="7" name="Textfeld 6">
            <a:extLst>
              <a:ext uri="{FF2B5EF4-FFF2-40B4-BE49-F238E27FC236}">
                <a16:creationId xmlns:a16="http://schemas.microsoft.com/office/drawing/2014/main" id="{A2E668E8-D9CB-31C8-D58C-351FB8F015EF}"/>
              </a:ext>
            </a:extLst>
          </p:cNvPr>
          <p:cNvSpPr txBox="1"/>
          <p:nvPr/>
        </p:nvSpPr>
        <p:spPr>
          <a:xfrm>
            <a:off x="309177" y="1712983"/>
            <a:ext cx="301686" cy="369332"/>
          </a:xfrm>
          <a:prstGeom prst="rect">
            <a:avLst/>
          </a:prstGeom>
          <a:noFill/>
        </p:spPr>
        <p:txBody>
          <a:bodyPr wrap="none" rtlCol="0">
            <a:spAutoFit/>
          </a:bodyPr>
          <a:lstStyle/>
          <a:p>
            <a:r>
              <a:rPr lang="en-GB" dirty="0"/>
              <a:t>2</a:t>
            </a:r>
            <a:endParaRPr lang="de-DE" dirty="0"/>
          </a:p>
        </p:txBody>
      </p:sp>
      <p:sp>
        <p:nvSpPr>
          <p:cNvPr id="8" name="Textfeld 7">
            <a:extLst>
              <a:ext uri="{FF2B5EF4-FFF2-40B4-BE49-F238E27FC236}">
                <a16:creationId xmlns:a16="http://schemas.microsoft.com/office/drawing/2014/main" id="{7D34FC80-BD21-8009-99DC-9CF9DE90B867}"/>
              </a:ext>
            </a:extLst>
          </p:cNvPr>
          <p:cNvSpPr txBox="1"/>
          <p:nvPr/>
        </p:nvSpPr>
        <p:spPr>
          <a:xfrm>
            <a:off x="2467421" y="354801"/>
            <a:ext cx="301686" cy="369332"/>
          </a:xfrm>
          <a:prstGeom prst="rect">
            <a:avLst/>
          </a:prstGeom>
          <a:noFill/>
        </p:spPr>
        <p:txBody>
          <a:bodyPr wrap="none" rtlCol="0">
            <a:spAutoFit/>
          </a:bodyPr>
          <a:lstStyle/>
          <a:p>
            <a:r>
              <a:rPr lang="en-GB" dirty="0"/>
              <a:t>3</a:t>
            </a:r>
            <a:endParaRPr lang="de-DE" dirty="0"/>
          </a:p>
        </p:txBody>
      </p:sp>
      <p:sp>
        <p:nvSpPr>
          <p:cNvPr id="9" name="Gleichschenkliges Dreieck 8">
            <a:extLst>
              <a:ext uri="{FF2B5EF4-FFF2-40B4-BE49-F238E27FC236}">
                <a16:creationId xmlns:a16="http://schemas.microsoft.com/office/drawing/2014/main" id="{3A78AD0C-E883-21E7-832C-89384FDF3076}"/>
              </a:ext>
            </a:extLst>
          </p:cNvPr>
          <p:cNvSpPr/>
          <p:nvPr/>
        </p:nvSpPr>
        <p:spPr>
          <a:xfrm>
            <a:off x="2825007" y="539467"/>
            <a:ext cx="95535" cy="23201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leichschenkliges Dreieck 9">
            <a:extLst>
              <a:ext uri="{FF2B5EF4-FFF2-40B4-BE49-F238E27FC236}">
                <a16:creationId xmlns:a16="http://schemas.microsoft.com/office/drawing/2014/main" id="{A11DEB5C-1550-D784-4D20-E7CC5E992865}"/>
              </a:ext>
            </a:extLst>
          </p:cNvPr>
          <p:cNvSpPr/>
          <p:nvPr/>
        </p:nvSpPr>
        <p:spPr>
          <a:xfrm rot="16200000">
            <a:off x="470256" y="1596977"/>
            <a:ext cx="95535" cy="23201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Gleichschenkliges Dreieck 10">
            <a:extLst>
              <a:ext uri="{FF2B5EF4-FFF2-40B4-BE49-F238E27FC236}">
                <a16:creationId xmlns:a16="http://schemas.microsoft.com/office/drawing/2014/main" id="{D943B728-A78C-2C01-F346-980A165435C2}"/>
              </a:ext>
            </a:extLst>
          </p:cNvPr>
          <p:cNvSpPr/>
          <p:nvPr/>
        </p:nvSpPr>
        <p:spPr>
          <a:xfrm rot="3781175">
            <a:off x="5207995" y="528670"/>
            <a:ext cx="95535" cy="23201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85B1F965-4415-1E8C-7F19-616CB0AF402A}"/>
              </a:ext>
            </a:extLst>
          </p:cNvPr>
          <p:cNvSpPr/>
          <p:nvPr/>
        </p:nvSpPr>
        <p:spPr>
          <a:xfrm>
            <a:off x="2342177" y="884283"/>
            <a:ext cx="1061193" cy="1705590"/>
          </a:xfrm>
          <a:prstGeom prst="ellipse">
            <a:avLst/>
          </a:prstGeom>
          <a:solidFill>
            <a:schemeClr val="accent5">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a:extLst>
              <a:ext uri="{FF2B5EF4-FFF2-40B4-BE49-F238E27FC236}">
                <a16:creationId xmlns:a16="http://schemas.microsoft.com/office/drawing/2014/main" id="{E5BD043D-7F40-39A7-1A46-45AF9B86F8A9}"/>
              </a:ext>
            </a:extLst>
          </p:cNvPr>
          <p:cNvCxnSpPr>
            <a:cxnSpLocks/>
          </p:cNvCxnSpPr>
          <p:nvPr/>
        </p:nvCxnSpPr>
        <p:spPr>
          <a:xfrm flipV="1">
            <a:off x="901249" y="1843583"/>
            <a:ext cx="1057702" cy="4774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F83A10D6-219D-6737-B8C2-83A812909A1E}"/>
              </a:ext>
            </a:extLst>
          </p:cNvPr>
          <p:cNvSpPr txBox="1"/>
          <p:nvPr/>
        </p:nvSpPr>
        <p:spPr>
          <a:xfrm>
            <a:off x="3275463" y="724133"/>
            <a:ext cx="659604" cy="369332"/>
          </a:xfrm>
          <a:prstGeom prst="rect">
            <a:avLst/>
          </a:prstGeom>
          <a:noFill/>
        </p:spPr>
        <p:txBody>
          <a:bodyPr wrap="none" rtlCol="0">
            <a:spAutoFit/>
          </a:bodyPr>
          <a:lstStyle/>
          <a:p>
            <a:r>
              <a:rPr lang="en-GB" dirty="0"/>
              <a:t>rotor</a:t>
            </a:r>
            <a:endParaRPr lang="de-DE" dirty="0"/>
          </a:p>
        </p:txBody>
      </p:sp>
      <p:sp>
        <p:nvSpPr>
          <p:cNvPr id="18" name="Textfeld 17">
            <a:extLst>
              <a:ext uri="{FF2B5EF4-FFF2-40B4-BE49-F238E27FC236}">
                <a16:creationId xmlns:a16="http://schemas.microsoft.com/office/drawing/2014/main" id="{990C75F9-C7A3-0060-0654-18628ABBFB96}"/>
              </a:ext>
            </a:extLst>
          </p:cNvPr>
          <p:cNvSpPr txBox="1"/>
          <p:nvPr/>
        </p:nvSpPr>
        <p:spPr>
          <a:xfrm>
            <a:off x="340984" y="2220541"/>
            <a:ext cx="767518" cy="369332"/>
          </a:xfrm>
          <a:prstGeom prst="rect">
            <a:avLst/>
          </a:prstGeom>
          <a:noFill/>
        </p:spPr>
        <p:txBody>
          <a:bodyPr wrap="none" rtlCol="0">
            <a:spAutoFit/>
          </a:bodyPr>
          <a:lstStyle/>
          <a:p>
            <a:r>
              <a:rPr lang="en-GB" dirty="0"/>
              <a:t>inflow</a:t>
            </a:r>
            <a:endParaRPr lang="de-DE" dirty="0"/>
          </a:p>
        </p:txBody>
      </p:sp>
    </p:spTree>
    <p:extLst>
      <p:ext uri="{BB962C8B-B14F-4D97-AF65-F5344CB8AC3E}">
        <p14:creationId xmlns:p14="http://schemas.microsoft.com/office/powerpoint/2010/main" val="25910950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Breitbild</PresentationFormat>
  <Paragraphs>49</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PowerPoint-Präsentation</vt:lpstr>
      <vt:lpstr>PowerPoint-Präsentation</vt:lpstr>
      <vt:lpstr>For the user – general idea</vt:lpstr>
      <vt:lpstr>For the user – important to know</vt:lpstr>
      <vt:lpstr>For the user - inputs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 Erik Lohmann</dc:creator>
  <cp:lastModifiedBy>Jonas Erik Lohmann</cp:lastModifiedBy>
  <cp:revision>4</cp:revision>
  <dcterms:created xsi:type="dcterms:W3CDTF">2023-05-08T14:07:54Z</dcterms:created>
  <dcterms:modified xsi:type="dcterms:W3CDTF">2023-05-08T17:24:29Z</dcterms:modified>
</cp:coreProperties>
</file>