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87" r:id="rId4"/>
    <p:sldId id="283" r:id="rId5"/>
    <p:sldId id="288" r:id="rId6"/>
    <p:sldId id="289" r:id="rId7"/>
    <p:sldId id="290" r:id="rId8"/>
    <p:sldId id="291" r:id="rId9"/>
    <p:sldId id="292" r:id="rId10"/>
    <p:sldId id="284" r:id="rId11"/>
    <p:sldId id="293" r:id="rId12"/>
    <p:sldId id="285" r:id="rId13"/>
  </p:sldIdLst>
  <p:sldSz cx="9144000" cy="5143500" type="screen16x9"/>
  <p:notesSz cx="6858000" cy="9144000"/>
  <p:embeddedFontLst>
    <p:embeddedFont>
      <p:font typeface="Batang" panose="02030600000101010101" pitchFamily="18" charset="-127"/>
      <p:regular r:id="rId15"/>
    </p:embeddedFont>
    <p:embeddedFont>
      <p:font typeface="Titillium Web ExtraLight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631A0-15CB-4556-BCAD-DAC4EF36B019}" v="1262" dt="2018-05-05T14:33:40.456"/>
  </p1510:revLst>
</p1510:revInfo>
</file>

<file path=ppt/tableStyles.xml><?xml version="1.0" encoding="utf-8"?>
<a:tblStyleLst xmlns:a="http://schemas.openxmlformats.org/drawingml/2006/main" def="{7AF5BB33-9AE1-4E9F-B9AF-7DC9CC512DA1}">
  <a:tblStyle styleId="{7AF5BB33-9AE1-4E9F-B9AF-7DC9CC512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Deep Learning &amp; Energy </a:t>
            </a:r>
            <a:r>
              <a:rPr lang="da-DK" dirty="0" err="1"/>
              <a:t>prices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46BE077-31B7-44F2-B2C2-C5E9040E1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10</a:t>
            </a:fld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220EE62-8D6C-4F50-8B3C-B04848269300}"/>
              </a:ext>
            </a:extLst>
          </p:cNvPr>
          <p:cNvSpPr/>
          <p:nvPr/>
        </p:nvSpPr>
        <p:spPr>
          <a:xfrm rot="10800000" flipV="1">
            <a:off x="268940" y="236517"/>
            <a:ext cx="2191388" cy="67456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Temperature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AC8D0CB-A19A-473E-B3CF-38B1C6C534A2}"/>
              </a:ext>
            </a:extLst>
          </p:cNvPr>
          <p:cNvSpPr/>
          <p:nvPr/>
        </p:nvSpPr>
        <p:spPr>
          <a:xfrm rot="10800000" flipV="1">
            <a:off x="242458" y="1063314"/>
            <a:ext cx="2244351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Size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of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each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state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(population)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B5EC817-DD7E-4586-8208-CAB980A12127}"/>
              </a:ext>
            </a:extLst>
          </p:cNvPr>
          <p:cNvSpPr/>
          <p:nvPr/>
        </p:nvSpPr>
        <p:spPr>
          <a:xfrm>
            <a:off x="268936" y="1889342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GDP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78D2788-2D16-4289-A82D-FEF4CEAABCC9}"/>
              </a:ext>
            </a:extLst>
          </p:cNvPr>
          <p:cNvSpPr/>
          <p:nvPr/>
        </p:nvSpPr>
        <p:spPr>
          <a:xfrm>
            <a:off x="268935" y="2710360"/>
            <a:ext cx="2244353" cy="67455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prices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EBC418C-5DD2-468D-B922-7A241F3316AC}"/>
              </a:ext>
            </a:extLst>
          </p:cNvPr>
          <p:cNvSpPr/>
          <p:nvPr/>
        </p:nvSpPr>
        <p:spPr>
          <a:xfrm rot="10800000" flipV="1">
            <a:off x="268935" y="3531379"/>
            <a:ext cx="2244353" cy="6101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Amount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of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sold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23F977D-2E12-4954-B101-1D2B05C7E46F}"/>
              </a:ext>
            </a:extLst>
          </p:cNvPr>
          <p:cNvSpPr/>
          <p:nvPr/>
        </p:nvSpPr>
        <p:spPr>
          <a:xfrm rot="10800000" flipV="1">
            <a:off x="268935" y="4287993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Longtitude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/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latitude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0B954353-255F-45EA-B0AE-F31189E529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60690" y="588875"/>
            <a:ext cx="1361732" cy="1728927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7822543-5C29-4B35-B7F7-E7E41579ADC8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>
            <a:off x="2486809" y="1400593"/>
            <a:ext cx="1335613" cy="917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6791127C-F8E6-4DB9-B3EA-538C8C82C8F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08140" y="2317802"/>
            <a:ext cx="1314282" cy="9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DDEB464C-361A-4A9B-B420-7669BD1FE84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22287" y="2317802"/>
            <a:ext cx="1300135" cy="77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28EF549-0202-4C64-9F2D-036AB91B648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29110" y="2317802"/>
            <a:ext cx="1293312" cy="162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7FE6EB54-49B1-4F75-AF67-4C3F056EFF1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0243" y="2317802"/>
            <a:ext cx="1342179" cy="2380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lede 15">
            <a:extLst>
              <a:ext uri="{FF2B5EF4-FFF2-40B4-BE49-F238E27FC236}">
                <a16:creationId xmlns:a16="http://schemas.microsoft.com/office/drawing/2014/main" id="{39F15F77-98EE-49E2-85EE-6673B1254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22" y="1313502"/>
            <a:ext cx="2093288" cy="2008600"/>
          </a:xfrm>
          <a:prstGeom prst="rect">
            <a:avLst/>
          </a:prstGeom>
        </p:spPr>
      </p:pic>
      <p:sp>
        <p:nvSpPr>
          <p:cNvPr id="30" name="Rektangel 29">
            <a:extLst>
              <a:ext uri="{FF2B5EF4-FFF2-40B4-BE49-F238E27FC236}">
                <a16:creationId xmlns:a16="http://schemas.microsoft.com/office/drawing/2014/main" id="{A614FD62-F161-45D7-BC04-FBB7B72B48F6}"/>
              </a:ext>
            </a:extLst>
          </p:cNvPr>
          <p:cNvSpPr/>
          <p:nvPr/>
        </p:nvSpPr>
        <p:spPr>
          <a:xfrm>
            <a:off x="3513039" y="875902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Deep Learning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algorithm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(Python Script)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60D03CFB-0D36-4025-AD4A-63529BD1024F}"/>
              </a:ext>
            </a:extLst>
          </p:cNvPr>
          <p:cNvSpPr/>
          <p:nvPr/>
        </p:nvSpPr>
        <p:spPr>
          <a:xfrm>
            <a:off x="6050053" y="2113308"/>
            <a:ext cx="699403" cy="428719"/>
          </a:xfrm>
          <a:prstGeom prst="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38976016-2DAE-4CBD-9ACD-80B0407184A4}"/>
              </a:ext>
            </a:extLst>
          </p:cNvPr>
          <p:cNvSpPr/>
          <p:nvPr/>
        </p:nvSpPr>
        <p:spPr>
          <a:xfrm>
            <a:off x="6872040" y="1811005"/>
            <a:ext cx="1993235" cy="103332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What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will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happen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to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prices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next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month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?</a:t>
            </a:r>
          </a:p>
        </p:txBody>
      </p:sp>
      <p:sp>
        <p:nvSpPr>
          <p:cNvPr id="42" name="Rektangel: afrundede hjørner 41">
            <a:extLst>
              <a:ext uri="{FF2B5EF4-FFF2-40B4-BE49-F238E27FC236}">
                <a16:creationId xmlns:a16="http://schemas.microsoft.com/office/drawing/2014/main" id="{1F795C1D-D0DD-4147-B6E2-BAE8732F4C39}"/>
              </a:ext>
            </a:extLst>
          </p:cNvPr>
          <p:cNvSpPr/>
          <p:nvPr/>
        </p:nvSpPr>
        <p:spPr>
          <a:xfrm>
            <a:off x="5771489" y="3656546"/>
            <a:ext cx="3218329" cy="130600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Data from 1990-2013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covering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48 American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states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(Hawaii and Alaska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excluded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)</a:t>
            </a:r>
          </a:p>
          <a:p>
            <a:pPr algn="ctr"/>
            <a:endParaRPr lang="da-DK" sz="16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Approx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. 17.000 observations</a:t>
            </a: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C6D3AE75-3EE3-4288-98F7-5D3B199932EA}"/>
              </a:ext>
            </a:extLst>
          </p:cNvPr>
          <p:cNvSpPr/>
          <p:nvPr/>
        </p:nvSpPr>
        <p:spPr>
          <a:xfrm rot="10800000" flipV="1">
            <a:off x="2719798" y="4309548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Variance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,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skewness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and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kurtosis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1A60BC7C-85EB-4528-8E0D-997D30E917F1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3792092" y="2325204"/>
            <a:ext cx="49882" cy="1984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F20E-CC20-4B8E-AB25-7FA450C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Benchmarking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0001D4-6A91-4780-BBBC-A21762009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11</a:t>
            </a:fld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ADA39FE-69C5-41EC-B1C5-75EB6C0D49D7}"/>
              </a:ext>
            </a:extLst>
          </p:cNvPr>
          <p:cNvSpPr txBox="1"/>
          <p:nvPr/>
        </p:nvSpPr>
        <p:spPr>
          <a:xfrm>
            <a:off x="6512596" y="1705161"/>
            <a:ext cx="226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Random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Forest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estimation</a:t>
            </a: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B49FCD2-7716-44EF-B0FE-EDB3EA20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02" y="2649381"/>
            <a:ext cx="2292970" cy="1527118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BBF82C1-2921-4080-8036-7A4F2B960F40}"/>
              </a:ext>
            </a:extLst>
          </p:cNvPr>
          <p:cNvSpPr txBox="1"/>
          <p:nvPr/>
        </p:nvSpPr>
        <p:spPr>
          <a:xfrm>
            <a:off x="3899723" y="974957"/>
            <a:ext cx="22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Linear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regression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914E4E1A-BC7A-48A1-9DD2-540A9409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53" y="1476231"/>
            <a:ext cx="2394518" cy="1582776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0DA21608-69D2-4C21-AD19-73F356CDAF4F}"/>
              </a:ext>
            </a:extLst>
          </p:cNvPr>
          <p:cNvSpPr txBox="1"/>
          <p:nvPr/>
        </p:nvSpPr>
        <p:spPr>
          <a:xfrm>
            <a:off x="522984" y="1428162"/>
            <a:ext cx="226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Price of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previous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month</a:t>
            </a: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D40E26BA-4AD4-4DB2-8050-323BE3FB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47" y="2074493"/>
            <a:ext cx="1420219" cy="1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96A8F48-BE27-4E09-862E-D9A9D1CD8D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12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4239CA-41E5-4166-B226-201A1E54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66693B9-0D6E-4A09-96D2-0F17DC455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90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336F-E753-49B0-B2AF-FDF1FFC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24D5295E-C1FF-4C85-8C58-5DA5A77E8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2</a:t>
            </a:fld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50164F1-8E5E-4C61-B9CC-B797F2C467EE}"/>
              </a:ext>
            </a:extLst>
          </p:cNvPr>
          <p:cNvSpPr txBox="1"/>
          <p:nvPr/>
        </p:nvSpPr>
        <p:spPr>
          <a:xfrm>
            <a:off x="526273" y="1355154"/>
            <a:ext cx="77954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How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well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does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deep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learning model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predict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electricity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prices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compared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to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other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Is it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possible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to set up 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successful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model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based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on data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scraped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from public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sources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97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5C58D-3259-4F6B-8665-D263940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design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3B4471-4F21-47E7-B7C0-8BEB96F74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EF2A49-CD8B-4EEE-9D01-5E4C364A1D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70A0F9-5D42-4F5A-82BD-964C92C683A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53B51B-A04C-4667-A66A-50B2EBEA8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8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108C-DEAF-49B5-AD39-B22AD618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Deep Learning?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57566F-6AAA-46FF-BEEF-43ABFE5505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4875" y="1144800"/>
            <a:ext cx="3730800" cy="2853900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it </a:t>
            </a:r>
            <a:r>
              <a:rPr lang="da-DK" dirty="0" err="1"/>
              <a:t>does</a:t>
            </a:r>
            <a:endParaRPr lang="da-DK" dirty="0"/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Finds </a:t>
            </a:r>
            <a:r>
              <a:rPr lang="da-DK" dirty="0" err="1"/>
              <a:t>hidden</a:t>
            </a:r>
            <a:r>
              <a:rPr lang="da-DK" dirty="0"/>
              <a:t> patterns in large datasets</a:t>
            </a:r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Flexible </a:t>
            </a:r>
            <a:r>
              <a:rPr lang="da-DK" dirty="0" err="1"/>
              <a:t>functional</a:t>
            </a:r>
            <a:r>
              <a:rPr lang="da-DK" dirty="0"/>
              <a:t> form (</a:t>
            </a:r>
            <a:r>
              <a:rPr lang="da-DK" dirty="0" err="1"/>
              <a:t>unlike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regression)</a:t>
            </a:r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It is not </a:t>
            </a:r>
            <a:r>
              <a:rPr lang="da-DK" dirty="0" err="1"/>
              <a:t>well</a:t>
            </a:r>
            <a:r>
              <a:rPr lang="da-DK" dirty="0"/>
              <a:t> </a:t>
            </a:r>
            <a:r>
              <a:rPr lang="da-DK" dirty="0" err="1"/>
              <a:t>understood</a:t>
            </a:r>
            <a:r>
              <a:rPr lang="da-DK" dirty="0"/>
              <a:t>, </a:t>
            </a:r>
            <a:r>
              <a:rPr lang="da-DK" dirty="0" err="1"/>
              <a:t>why</a:t>
            </a:r>
            <a:r>
              <a:rPr lang="da-DK" dirty="0"/>
              <a:t> it is so </a:t>
            </a:r>
            <a:r>
              <a:rPr lang="da-DK" dirty="0" err="1"/>
              <a:t>successful</a:t>
            </a:r>
            <a:endParaRPr lang="da-DK" dirty="0"/>
          </a:p>
          <a:p>
            <a:r>
              <a:rPr lang="da-DK" dirty="0"/>
              <a:t>One </a:t>
            </a:r>
            <a:r>
              <a:rPr lang="da-DK" dirty="0" err="1"/>
              <a:t>disadvantage</a:t>
            </a:r>
            <a:endParaRPr lang="da-DK" dirty="0"/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No </a:t>
            </a:r>
            <a:r>
              <a:rPr lang="da-DK" dirty="0" err="1"/>
              <a:t>meaningful</a:t>
            </a:r>
            <a:r>
              <a:rPr lang="da-DK" dirty="0"/>
              <a:t> parameter </a:t>
            </a:r>
            <a:r>
              <a:rPr lang="da-DK" dirty="0" err="1"/>
              <a:t>estimates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E9F14E-1738-4487-A4F6-33B409368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4</a:t>
            </a:fld>
            <a:endParaRPr lang="da-DK"/>
          </a:p>
        </p:txBody>
      </p:sp>
      <p:pic>
        <p:nvPicPr>
          <p:cNvPr id="6" name="Pladsholder til indhold 7">
            <a:extLst>
              <a:ext uri="{FF2B5EF4-FFF2-40B4-BE49-F238E27FC236}">
                <a16:creationId xmlns:a16="http://schemas.microsoft.com/office/drawing/2014/main" id="{8C67457D-8765-4735-B850-C92C46CE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27" y="1280530"/>
            <a:ext cx="2364006" cy="157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09A6568-BBE2-40F8-932D-0881103B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8" y="1724315"/>
            <a:ext cx="2413064" cy="144244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CB68A54-E26F-4810-A3DF-F1AE1AC7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3" y="3319572"/>
            <a:ext cx="3118060" cy="1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C7579FAE-C639-41CF-930E-D221E2241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5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0CF930-3C2D-44BF-A05E-69019A0B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E2568F-E18F-4DC3-8757-E06A19ADC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Prices and sold </a:t>
            </a:r>
            <a:r>
              <a:rPr lang="da-DK" dirty="0" err="1"/>
              <a:t>amouts</a:t>
            </a:r>
            <a:r>
              <a:rPr lang="da-DK" dirty="0"/>
              <a:t>: ”The US Energy Information Administration”</a:t>
            </a:r>
          </a:p>
          <a:p>
            <a:r>
              <a:rPr lang="da-DK" dirty="0"/>
              <a:t>Population: </a:t>
            </a:r>
            <a:r>
              <a:rPr lang="da-DK" dirty="0" err="1"/>
              <a:t>Censusgov</a:t>
            </a:r>
            <a:endParaRPr lang="da-DK" dirty="0"/>
          </a:p>
          <a:p>
            <a:r>
              <a:rPr lang="da-DK" dirty="0"/>
              <a:t>GDP: Bea.gov</a:t>
            </a:r>
          </a:p>
          <a:p>
            <a:r>
              <a:rPr lang="da-DK" dirty="0" err="1"/>
              <a:t>Weather</a:t>
            </a:r>
            <a:r>
              <a:rPr lang="da-DK" dirty="0"/>
              <a:t>: ndcd.noaa.gov</a:t>
            </a:r>
          </a:p>
          <a:p>
            <a:r>
              <a:rPr lang="da-DK" dirty="0" err="1"/>
              <a:t>Longitudes</a:t>
            </a:r>
            <a:r>
              <a:rPr lang="da-DK" dirty="0"/>
              <a:t>/</a:t>
            </a:r>
            <a:r>
              <a:rPr lang="da-DK" dirty="0" err="1"/>
              <a:t>Latitudes</a:t>
            </a:r>
            <a:r>
              <a:rPr lang="da-DK" dirty="0"/>
              <a:t>: inkplant.com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68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8C55F-FA9F-451A-B637-BCB648D3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Construction of data set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26A8CF-1224-49F2-852D-3337ACDE9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Joining</a:t>
            </a:r>
            <a:r>
              <a:rPr lang="da-DK" dirty="0"/>
              <a:t> all data </a:t>
            </a:r>
            <a:r>
              <a:rPr lang="da-DK" dirty="0" err="1"/>
              <a:t>sources</a:t>
            </a:r>
            <a:r>
              <a:rPr lang="da-DK" dirty="0"/>
              <a:t> in </a:t>
            </a:r>
            <a:r>
              <a:rPr lang="da-DK" dirty="0" err="1"/>
              <a:t>one</a:t>
            </a:r>
            <a:r>
              <a:rPr lang="da-DK" dirty="0"/>
              <a:t> dataset</a:t>
            </a:r>
          </a:p>
          <a:p>
            <a:endParaRPr lang="da-DK" dirty="0"/>
          </a:p>
          <a:p>
            <a:r>
              <a:rPr lang="da-DK" dirty="0"/>
              <a:t>Computing </a:t>
            </a:r>
            <a:r>
              <a:rPr lang="da-DK" b="1" dirty="0" err="1"/>
              <a:t>variance</a:t>
            </a:r>
            <a:r>
              <a:rPr lang="da-DK" dirty="0"/>
              <a:t>, </a:t>
            </a:r>
            <a:r>
              <a:rPr lang="da-DK" b="1" dirty="0" err="1"/>
              <a:t>skewness</a:t>
            </a:r>
            <a:r>
              <a:rPr lang="da-DK" dirty="0"/>
              <a:t> and </a:t>
            </a:r>
            <a:r>
              <a:rPr lang="da-DK" b="1" dirty="0" err="1"/>
              <a:t>kurtosis</a:t>
            </a:r>
            <a:r>
              <a:rPr lang="da-DK" dirty="0"/>
              <a:t> as of sales and </a:t>
            </a:r>
            <a:r>
              <a:rPr lang="da-DK" dirty="0" err="1"/>
              <a:t>prices</a:t>
            </a:r>
            <a:r>
              <a:rPr lang="da-DK" dirty="0"/>
              <a:t> for a given </a:t>
            </a:r>
            <a:r>
              <a:rPr lang="da-DK" dirty="0" err="1"/>
              <a:t>period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CB39C42-F461-4074-B964-83C3674AB6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E29AC3-D8CE-4778-B897-392E0B6C3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6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37992E3-629D-4E81-BC2E-2EC92C79C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68" y="1223161"/>
            <a:ext cx="2968859" cy="28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2814-9E0B-44FA-B6B1-FF248CB2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Response</a:t>
            </a:r>
            <a:r>
              <a:rPr lang="da-DK" dirty="0"/>
              <a:t> variables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5E6900-E11F-4757-8CDF-091B0A968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AD5254C-2449-4BD5-B522-0AFC600254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D84C17-7870-46DB-A8C4-7ED66CEB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97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7ACB549-7F20-4B21-85BA-7AF70C01E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8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E9C92A-8F6B-4627-952E-F1A95A61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PCA of data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DF1922-7EC0-46EB-8BB8-CBB8DFE55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2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2FF4D-43B3-47A6-8446-36634B0D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basics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78B7A8-D4EF-4B9B-A408-0174007B5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Splitting the dataset in test and </a:t>
            </a:r>
            <a:r>
              <a:rPr lang="da-DK" dirty="0" err="1"/>
              <a:t>training</a:t>
            </a:r>
            <a:r>
              <a:rPr lang="da-DK" dirty="0"/>
              <a:t> </a:t>
            </a:r>
          </a:p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849FCFD-49DE-4077-9AD8-7428EB2BBF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a-DK" dirty="0" err="1"/>
              <a:t>Collecting</a:t>
            </a:r>
            <a:r>
              <a:rPr lang="da-DK" dirty="0"/>
              <a:t> more data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improve</a:t>
            </a:r>
            <a:r>
              <a:rPr lang="da-DK" dirty="0"/>
              <a:t> the model </a:t>
            </a:r>
            <a:r>
              <a:rPr lang="da-DK" dirty="0" err="1"/>
              <a:t>precision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67D3D2D-6CC7-4DD1-B104-3C723AEFF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9</a:t>
            </a:fld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9C8AEBB-592A-49E1-8D3C-9C08B95B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" y="2670240"/>
            <a:ext cx="3730678" cy="140166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8F11EEF-031D-4C1A-9E69-E904CFCA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75" y="2625069"/>
            <a:ext cx="2572161" cy="14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837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243</Words>
  <Application>Microsoft Office PowerPoint</Application>
  <PresentationFormat>Skærmshow (16:9)</PresentationFormat>
  <Paragraphs>58</Paragraphs>
  <Slides>12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Batang</vt:lpstr>
      <vt:lpstr>Titillium Web ExtraLight</vt:lpstr>
      <vt:lpstr>Arial</vt:lpstr>
      <vt:lpstr>Titillium Web</vt:lpstr>
      <vt:lpstr>Thaliard template</vt:lpstr>
      <vt:lpstr>Deep Learning &amp; Energy prices</vt:lpstr>
      <vt:lpstr>Motivation</vt:lpstr>
      <vt:lpstr>Project design</vt:lpstr>
      <vt:lpstr>What is Deep Learning?</vt:lpstr>
      <vt:lpstr>Data sources</vt:lpstr>
      <vt:lpstr>Construction of data set</vt:lpstr>
      <vt:lpstr>Response variables</vt:lpstr>
      <vt:lpstr>PCA of data</vt:lpstr>
      <vt:lpstr>Machine learning basics</vt:lpstr>
      <vt:lpstr>PowerPoint-præsentation</vt:lpstr>
      <vt:lpstr>Benchmarking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&amp; Energy prices</dc:title>
  <dc:creator>Jonas Philip Christensen</dc:creator>
  <cp:lastModifiedBy>Jonas Philip Christensen</cp:lastModifiedBy>
  <cp:revision>5</cp:revision>
  <dcterms:modified xsi:type="dcterms:W3CDTF">2018-05-05T14:33:40Z</dcterms:modified>
</cp:coreProperties>
</file>