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9DC3E6"/>
    <a:srgbClr val="B4C7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9" autoAdjust="0"/>
    <p:restoredTop sz="91886" autoAdjust="0"/>
  </p:normalViewPr>
  <p:slideViewPr>
    <p:cSldViewPr snapToGrid="0" snapToObjects="1">
      <p:cViewPr varScale="1">
        <p:scale>
          <a:sx n="95" d="100"/>
          <a:sy n="95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EC31-E01A-B44D-BE27-29344E718BA0}" type="datetimeFigureOut">
              <a:rPr lang="pt-PT" smtClean="0"/>
              <a:t>5/6/18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8B168-8207-7542-BDAD-8760D49B6C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44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8B168-8207-7542-BDAD-8760D49B6C9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15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1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9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9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8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69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4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2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A893-EED8-434C-8737-7E842A9EA5EE}" type="datetimeFigureOut">
              <a:rPr lang="pt-PT" smtClean="0"/>
              <a:t>5/6/18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A442-C347-3E42-9E4C-727D50ED4D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94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ontpa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54"/>
            <a:ext cx="12192000" cy="66518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0" y="6224016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75046" y="145535"/>
            <a:ext cx="478631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err="1" smtClean="0"/>
              <a:t>Energy</a:t>
            </a:r>
            <a:r>
              <a:rPr lang="pt-PT" sz="1600" dirty="0" smtClean="0"/>
              <a:t> </a:t>
            </a:r>
            <a:r>
              <a:rPr lang="pt-PT" sz="1600" dirty="0" err="1" smtClean="0"/>
              <a:t>Finance</a:t>
            </a:r>
            <a:endParaRPr lang="pt-PT" sz="1600" dirty="0"/>
          </a:p>
        </p:txBody>
      </p:sp>
      <p:sp>
        <p:nvSpPr>
          <p:cNvPr id="15" name="Retângulo 14"/>
          <p:cNvSpPr/>
          <p:nvPr/>
        </p:nvSpPr>
        <p:spPr>
          <a:xfrm>
            <a:off x="75046" y="6309744"/>
            <a:ext cx="1099584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/>
              <a:t>Jeppe </a:t>
            </a:r>
            <a:r>
              <a:rPr lang="pt-PT" sz="1600" dirty="0" err="1" smtClean="0"/>
              <a:t>Johanse</a:t>
            </a:r>
            <a:r>
              <a:rPr lang="pt-PT" sz="1600" dirty="0" err="1" smtClean="0"/>
              <a:t>n</a:t>
            </a:r>
            <a:r>
              <a:rPr lang="pt-PT" sz="1600" dirty="0" smtClean="0"/>
              <a:t> (32596) </a:t>
            </a:r>
            <a:r>
              <a:rPr lang="pt-PT" sz="1600" i="1" dirty="0" smtClean="0"/>
              <a:t> </a:t>
            </a:r>
            <a:r>
              <a:rPr lang="pt-PT" sz="1600" dirty="0" smtClean="0"/>
              <a:t>| Jonas </a:t>
            </a:r>
            <a:r>
              <a:rPr lang="pt-PT" sz="1600" dirty="0" err="1" smtClean="0"/>
              <a:t>Christensen</a:t>
            </a:r>
            <a:r>
              <a:rPr lang="pt-PT" sz="1600" dirty="0" smtClean="0"/>
              <a:t> (32704)</a:t>
            </a:r>
            <a:endParaRPr lang="pt-PT" sz="1600" dirty="0"/>
          </a:p>
        </p:txBody>
      </p:sp>
      <p:sp>
        <p:nvSpPr>
          <p:cNvPr id="8" name="Retângulo 7"/>
          <p:cNvSpPr/>
          <p:nvPr/>
        </p:nvSpPr>
        <p:spPr>
          <a:xfrm>
            <a:off x="2836259" y="4551431"/>
            <a:ext cx="7119557" cy="14493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Deep</a:t>
            </a:r>
            <a:r>
              <a:rPr lang="pt-PT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Learning</a:t>
            </a:r>
            <a:r>
              <a:rPr lang="pt-PT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&amp; </a:t>
            </a:r>
            <a:r>
              <a:rPr lang="pt-PT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Energy</a:t>
            </a:r>
            <a:r>
              <a:rPr lang="pt-PT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prices</a:t>
            </a:r>
            <a:endParaRPr lang="pt-PT" sz="36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pt-PT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Energy</a:t>
            </a:r>
            <a:r>
              <a:rPr lang="pt-PT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Finance</a:t>
            </a:r>
            <a:endParaRPr lang="pt-PT" sz="20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pt-PT" sz="20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May</a:t>
            </a:r>
            <a:r>
              <a:rPr lang="pt-PT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4809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1. </a:t>
            </a:r>
            <a:r>
              <a:rPr lang="pt-PT" sz="2400" dirty="0" err="1" smtClean="0"/>
              <a:t>Motivation</a:t>
            </a:r>
            <a:r>
              <a:rPr lang="pt-PT" sz="2400" dirty="0" smtClean="0"/>
              <a:t> &amp; </a:t>
            </a:r>
            <a:r>
              <a:rPr lang="pt-PT" sz="2400" dirty="0" err="1" smtClean="0"/>
              <a:t>Project</a:t>
            </a:r>
            <a:r>
              <a:rPr lang="pt-PT" sz="2400" dirty="0" smtClean="0"/>
              <a:t> </a:t>
            </a:r>
            <a:r>
              <a:rPr lang="pt-PT" sz="2400" dirty="0" err="1" smtClean="0"/>
              <a:t>Outline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tx1"/>
                </a:solidFill>
              </a:rPr>
              <a:t>1. </a:t>
            </a:r>
            <a:r>
              <a:rPr lang="pt-PT" sz="1100" dirty="0" err="1" smtClean="0">
                <a:solidFill>
                  <a:schemeClr val="tx1"/>
                </a:solidFill>
              </a:rPr>
              <a:t>Motivation</a:t>
            </a:r>
            <a:r>
              <a:rPr lang="pt-PT" sz="1100" dirty="0" smtClean="0">
                <a:solidFill>
                  <a:schemeClr val="tx1"/>
                </a:solidFill>
              </a:rPr>
              <a:t> &amp; </a:t>
            </a:r>
            <a:r>
              <a:rPr lang="pt-PT" sz="1100" dirty="0" err="1" smtClean="0">
                <a:solidFill>
                  <a:schemeClr val="tx1"/>
                </a:solidFill>
              </a:rPr>
              <a:t>Project</a:t>
            </a:r>
            <a:r>
              <a:rPr lang="pt-PT" sz="1100" dirty="0" smtClean="0">
                <a:solidFill>
                  <a:schemeClr val="tx1"/>
                </a:solidFill>
              </a:rPr>
              <a:t> </a:t>
            </a:r>
            <a:r>
              <a:rPr lang="pt-PT" sz="1100" dirty="0" err="1" smtClean="0">
                <a:solidFill>
                  <a:schemeClr val="tx1"/>
                </a:solidFill>
              </a:rPr>
              <a:t>Outline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1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2.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 Data &amp; Visualization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3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6. Results</a:t>
            </a:r>
            <a:endParaRPr lang="en-US" sz="11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3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noProof="0" dirty="0" smtClean="0">
                <a:solidFill>
                  <a:schemeClr val="bg1"/>
                </a:solidFill>
                <a:cs typeface="Arial" charset="0"/>
              </a:rPr>
              <a:t>5. 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4673" y="1737079"/>
            <a:ext cx="5643123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Motivation</a:t>
            </a:r>
            <a:endParaRPr lang="en-GB" sz="1400" dirty="0"/>
          </a:p>
        </p:txBody>
      </p:sp>
      <p:sp>
        <p:nvSpPr>
          <p:cNvPr id="27" name="Retângulo 26"/>
          <p:cNvSpPr/>
          <p:nvPr/>
        </p:nvSpPr>
        <p:spPr>
          <a:xfrm>
            <a:off x="6340673" y="1742409"/>
            <a:ext cx="5643123" cy="255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Project</a:t>
            </a:r>
            <a:r>
              <a:rPr lang="pt-PT" sz="1400" dirty="0" smtClean="0"/>
              <a:t> </a:t>
            </a:r>
            <a:r>
              <a:rPr lang="pt-PT" sz="1400" dirty="0" err="1" smtClean="0"/>
              <a:t>Outline</a:t>
            </a:r>
            <a:endParaRPr lang="pt-PT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648" y="2339474"/>
            <a:ext cx="5383433" cy="296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Good predictions is an competitive advantage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Energy prices are known to be very volatile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Modern prediction techniques have shown to be very powerful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Self-driving cars, content suggestions etc.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Highly nonlinear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Modern prediction techniques might be useful for energy price prediction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GB" dirty="0" smtClean="0"/>
          </a:p>
          <a:p>
            <a:pPr marL="742950" lvl="1" indent="-285750">
              <a:buFont typeface="Arial"/>
              <a:buChar char="•"/>
            </a:pP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388266" y="2326106"/>
            <a:ext cx="5643123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Collect different data sources on American states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Weather, GDP, longitude &amp; latitude etc.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Create a cross sectional data set with monthly observations.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Use deep learning to predict energy prices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Use relevant benchmarks to evaluate results</a:t>
            </a:r>
            <a:endParaRPr lang="en-GB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43008" y="855956"/>
            <a:ext cx="1076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Can energy prices be predicted using Deep Learning?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6717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2. Data &amp; </a:t>
            </a:r>
            <a:r>
              <a:rPr lang="pt-PT" sz="2400" dirty="0" err="1" smtClean="0"/>
              <a:t>Visualizations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1. </a:t>
            </a:r>
            <a:r>
              <a:rPr lang="pt-PT" sz="1100" dirty="0" err="1" smtClean="0">
                <a:solidFill>
                  <a:schemeClr val="bg1"/>
                </a:solidFill>
              </a:rPr>
              <a:t>Motivation</a:t>
            </a:r>
            <a:r>
              <a:rPr lang="pt-PT" sz="1100" dirty="0" smtClean="0">
                <a:solidFill>
                  <a:schemeClr val="bg1"/>
                </a:solidFill>
              </a:rPr>
              <a:t> &amp; </a:t>
            </a:r>
            <a:r>
              <a:rPr lang="pt-PT" sz="1100" dirty="0" err="1" smtClean="0">
                <a:solidFill>
                  <a:schemeClr val="bg1"/>
                </a:solidFill>
              </a:rPr>
              <a:t>Project</a:t>
            </a:r>
            <a:r>
              <a:rPr lang="pt-PT" sz="1100" dirty="0" smtClean="0">
                <a:solidFill>
                  <a:schemeClr val="bg1"/>
                </a:solidFill>
              </a:rPr>
              <a:t> </a:t>
            </a:r>
            <a:r>
              <a:rPr lang="pt-PT" sz="1100" dirty="0" err="1" smtClean="0">
                <a:solidFill>
                  <a:schemeClr val="bg1"/>
                </a:solidFill>
              </a:rPr>
              <a:t>Outline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30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Arial" charset="0"/>
              </a:rPr>
              <a:t>2.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cs typeface="Arial" charset="0"/>
              </a:rPr>
              <a:t> </a:t>
            </a:r>
            <a:r>
              <a:rPr lang="en-US" sz="1100" kern="0" noProof="0" dirty="0" smtClean="0">
                <a:cs typeface="Arial" charset="0"/>
              </a:rPr>
              <a:t>Data &amp; </a:t>
            </a:r>
            <a:r>
              <a:rPr lang="en-US" sz="1100" kern="0" noProof="0" dirty="0" err="1" smtClean="0">
                <a:cs typeface="Arial" charset="0"/>
              </a:rPr>
              <a:t>Visualizatio</a:t>
            </a:r>
            <a:r>
              <a:rPr lang="en-US" sz="1100" kern="0" dirty="0" smtClean="0">
                <a:cs typeface="Arial" charset="0"/>
              </a:rPr>
              <a:t>ns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31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3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6. Results</a:t>
            </a:r>
            <a:endParaRPr lang="en-US" sz="11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5. 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1619" y="946493"/>
            <a:ext cx="4458765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The</a:t>
            </a:r>
            <a:r>
              <a:rPr lang="pt-PT" sz="1400" dirty="0" smtClean="0"/>
              <a:t> data</a:t>
            </a:r>
            <a:endParaRPr lang="pt-PT" sz="1400" dirty="0"/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 rot="20525379">
            <a:off x="540849" y="3738524"/>
            <a:ext cx="304704" cy="256985"/>
          </a:xfrm>
          <a:custGeom>
            <a:avLst/>
            <a:gdLst>
              <a:gd name="T0" fmla="*/ 493146 w 241"/>
              <a:gd name="T1" fmla="*/ 95250 h 99"/>
              <a:gd name="T2" fmla="*/ 146353 w 241"/>
              <a:gd name="T3" fmla="*/ 92075 h 99"/>
              <a:gd name="T4" fmla="*/ 44542 w 241"/>
              <a:gd name="T5" fmla="*/ 0 h 99"/>
              <a:gd name="T6" fmla="*/ 0 w 241"/>
              <a:gd name="T7" fmla="*/ 3175 h 99"/>
              <a:gd name="T8" fmla="*/ 101811 w 241"/>
              <a:gd name="T9" fmla="*/ 196850 h 99"/>
              <a:gd name="T10" fmla="*/ 321340 w 241"/>
              <a:gd name="T11" fmla="*/ 203200 h 99"/>
              <a:gd name="T12" fmla="*/ 327703 w 241"/>
              <a:gd name="T13" fmla="*/ 314325 h 99"/>
              <a:gd name="T14" fmla="*/ 388153 w 241"/>
              <a:gd name="T15" fmla="*/ 307975 h 99"/>
              <a:gd name="T16" fmla="*/ 470875 w 241"/>
              <a:gd name="T17" fmla="*/ 193675 h 99"/>
              <a:gd name="T18" fmla="*/ 588593 w 241"/>
              <a:gd name="T19" fmla="*/ 193675 h 99"/>
              <a:gd name="T20" fmla="*/ 747672 w 241"/>
              <a:gd name="T21" fmla="*/ 168275 h 99"/>
              <a:gd name="T22" fmla="*/ 229074 w 241"/>
              <a:gd name="T23" fmla="*/ 136525 h 99"/>
              <a:gd name="T24" fmla="*/ 206803 w 241"/>
              <a:gd name="T25" fmla="*/ 127000 h 99"/>
              <a:gd name="T26" fmla="*/ 229074 w 241"/>
              <a:gd name="T27" fmla="*/ 117475 h 99"/>
              <a:gd name="T28" fmla="*/ 229074 w 241"/>
              <a:gd name="T29" fmla="*/ 136525 h 99"/>
              <a:gd name="T30" fmla="*/ 276798 w 241"/>
              <a:gd name="T31" fmla="*/ 136525 h 99"/>
              <a:gd name="T32" fmla="*/ 276798 w 241"/>
              <a:gd name="T33" fmla="*/ 117475 h 99"/>
              <a:gd name="T34" fmla="*/ 299069 w 241"/>
              <a:gd name="T35" fmla="*/ 127000 h 99"/>
              <a:gd name="T36" fmla="*/ 349974 w 241"/>
              <a:gd name="T37" fmla="*/ 136525 h 99"/>
              <a:gd name="T38" fmla="*/ 327703 w 241"/>
              <a:gd name="T39" fmla="*/ 127000 h 99"/>
              <a:gd name="T40" fmla="*/ 349974 w 241"/>
              <a:gd name="T41" fmla="*/ 117475 h 99"/>
              <a:gd name="T42" fmla="*/ 349974 w 241"/>
              <a:gd name="T43" fmla="*/ 136525 h 99"/>
              <a:gd name="T44" fmla="*/ 397698 w 241"/>
              <a:gd name="T45" fmla="*/ 136525 h 99"/>
              <a:gd name="T46" fmla="*/ 397698 w 241"/>
              <a:gd name="T47" fmla="*/ 117475 h 99"/>
              <a:gd name="T48" fmla="*/ 419969 w 241"/>
              <a:gd name="T49" fmla="*/ 127000 h 99"/>
              <a:gd name="T50" fmla="*/ 474056 w 241"/>
              <a:gd name="T51" fmla="*/ 136525 h 99"/>
              <a:gd name="T52" fmla="*/ 451785 w 241"/>
              <a:gd name="T53" fmla="*/ 127000 h 99"/>
              <a:gd name="T54" fmla="*/ 474056 w 241"/>
              <a:gd name="T55" fmla="*/ 117475 h 99"/>
              <a:gd name="T56" fmla="*/ 474056 w 241"/>
              <a:gd name="T57" fmla="*/ 136525 h 99"/>
              <a:gd name="T58" fmla="*/ 521780 w 241"/>
              <a:gd name="T59" fmla="*/ 136525 h 99"/>
              <a:gd name="T60" fmla="*/ 521780 w 241"/>
              <a:gd name="T61" fmla="*/ 117475 h 99"/>
              <a:gd name="T62" fmla="*/ 544051 w 241"/>
              <a:gd name="T63" fmla="*/ 127000 h 99"/>
              <a:gd name="T64" fmla="*/ 598138 w 241"/>
              <a:gd name="T65" fmla="*/ 136525 h 99"/>
              <a:gd name="T66" fmla="*/ 575867 w 241"/>
              <a:gd name="T67" fmla="*/ 127000 h 99"/>
              <a:gd name="T68" fmla="*/ 598138 w 241"/>
              <a:gd name="T69" fmla="*/ 117475 h 99"/>
              <a:gd name="T70" fmla="*/ 598138 w 241"/>
              <a:gd name="T71" fmla="*/ 136525 h 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1" h="99">
                <a:moveTo>
                  <a:pt x="191" y="30"/>
                </a:moveTo>
                <a:cubicBezTo>
                  <a:pt x="155" y="30"/>
                  <a:pt x="155" y="30"/>
                  <a:pt x="155" y="30"/>
                </a:cubicBezTo>
                <a:cubicBezTo>
                  <a:pt x="114" y="30"/>
                  <a:pt x="49" y="30"/>
                  <a:pt x="49" y="30"/>
                </a:cubicBezTo>
                <a:cubicBezTo>
                  <a:pt x="48" y="30"/>
                  <a:pt x="47" y="30"/>
                  <a:pt x="46" y="29"/>
                </a:cubicBezTo>
                <a:cubicBezTo>
                  <a:pt x="18" y="1"/>
                  <a:pt x="18" y="1"/>
                  <a:pt x="18" y="1"/>
                </a:cubicBezTo>
                <a:cubicBezTo>
                  <a:pt x="17" y="0"/>
                  <a:pt x="15" y="0"/>
                  <a:pt x="14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29" y="61"/>
                  <a:pt x="29" y="61"/>
                  <a:pt x="29" y="61"/>
                </a:cubicBezTo>
                <a:cubicBezTo>
                  <a:pt x="30" y="62"/>
                  <a:pt x="31" y="62"/>
                  <a:pt x="32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100" y="62"/>
                  <a:pt x="101" y="63"/>
                  <a:pt x="101" y="64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8"/>
                  <a:pt x="102" y="99"/>
                  <a:pt x="103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20" y="99"/>
                  <a:pt x="121" y="98"/>
                  <a:pt x="122" y="97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5" y="62"/>
                  <a:pt x="147" y="61"/>
                  <a:pt x="148" y="61"/>
                </a:cubicBezTo>
                <a:cubicBezTo>
                  <a:pt x="148" y="61"/>
                  <a:pt x="149" y="61"/>
                  <a:pt x="154" y="61"/>
                </a:cubicBezTo>
                <a:cubicBezTo>
                  <a:pt x="185" y="61"/>
                  <a:pt x="185" y="61"/>
                  <a:pt x="185" y="61"/>
                </a:cubicBezTo>
                <a:cubicBezTo>
                  <a:pt x="191" y="61"/>
                  <a:pt x="196" y="61"/>
                  <a:pt x="199" y="61"/>
                </a:cubicBezTo>
                <a:cubicBezTo>
                  <a:pt x="210" y="61"/>
                  <a:pt x="231" y="61"/>
                  <a:pt x="235" y="53"/>
                </a:cubicBezTo>
                <a:cubicBezTo>
                  <a:pt x="241" y="40"/>
                  <a:pt x="211" y="30"/>
                  <a:pt x="191" y="30"/>
                </a:cubicBezTo>
                <a:close/>
                <a:moveTo>
                  <a:pt x="72" y="43"/>
                </a:moveTo>
                <a:cubicBezTo>
                  <a:pt x="67" y="43"/>
                  <a:pt x="67" y="43"/>
                  <a:pt x="67" y="43"/>
                </a:cubicBezTo>
                <a:cubicBezTo>
                  <a:pt x="66" y="43"/>
                  <a:pt x="65" y="41"/>
                  <a:pt x="65" y="40"/>
                </a:cubicBezTo>
                <a:cubicBezTo>
                  <a:pt x="65" y="38"/>
                  <a:pt x="66" y="37"/>
                  <a:pt x="6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73" y="37"/>
                  <a:pt x="74" y="38"/>
                  <a:pt x="74" y="40"/>
                </a:cubicBezTo>
                <a:cubicBezTo>
                  <a:pt x="74" y="41"/>
                  <a:pt x="73" y="43"/>
                  <a:pt x="72" y="43"/>
                </a:cubicBezTo>
                <a:close/>
                <a:moveTo>
                  <a:pt x="91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5" y="43"/>
                  <a:pt x="84" y="41"/>
                  <a:pt x="84" y="40"/>
                </a:cubicBezTo>
                <a:cubicBezTo>
                  <a:pt x="84" y="38"/>
                  <a:pt x="85" y="37"/>
                  <a:pt x="87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93" y="37"/>
                  <a:pt x="94" y="38"/>
                  <a:pt x="94" y="40"/>
                </a:cubicBezTo>
                <a:cubicBezTo>
                  <a:pt x="94" y="41"/>
                  <a:pt x="93" y="43"/>
                  <a:pt x="91" y="43"/>
                </a:cubicBezTo>
                <a:close/>
                <a:moveTo>
                  <a:pt x="110" y="43"/>
                </a:moveTo>
                <a:cubicBezTo>
                  <a:pt x="106" y="43"/>
                  <a:pt x="106" y="43"/>
                  <a:pt x="106" y="43"/>
                </a:cubicBezTo>
                <a:cubicBezTo>
                  <a:pt x="105" y="43"/>
                  <a:pt x="103" y="41"/>
                  <a:pt x="103" y="40"/>
                </a:cubicBezTo>
                <a:cubicBezTo>
                  <a:pt x="103" y="38"/>
                  <a:pt x="105" y="37"/>
                  <a:pt x="106" y="37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2" y="37"/>
                  <a:pt x="113" y="38"/>
                  <a:pt x="113" y="40"/>
                </a:cubicBezTo>
                <a:cubicBezTo>
                  <a:pt x="113" y="41"/>
                  <a:pt x="112" y="43"/>
                  <a:pt x="110" y="43"/>
                </a:cubicBezTo>
                <a:close/>
                <a:moveTo>
                  <a:pt x="130" y="43"/>
                </a:moveTo>
                <a:cubicBezTo>
                  <a:pt x="125" y="43"/>
                  <a:pt x="125" y="43"/>
                  <a:pt x="125" y="43"/>
                </a:cubicBezTo>
                <a:cubicBezTo>
                  <a:pt x="124" y="43"/>
                  <a:pt x="123" y="41"/>
                  <a:pt x="123" y="40"/>
                </a:cubicBezTo>
                <a:cubicBezTo>
                  <a:pt x="123" y="38"/>
                  <a:pt x="124" y="37"/>
                  <a:pt x="125" y="37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31" y="37"/>
                  <a:pt x="132" y="38"/>
                  <a:pt x="132" y="40"/>
                </a:cubicBezTo>
                <a:cubicBezTo>
                  <a:pt x="132" y="41"/>
                  <a:pt x="131" y="43"/>
                  <a:pt x="130" y="43"/>
                </a:cubicBezTo>
                <a:close/>
                <a:moveTo>
                  <a:pt x="149" y="43"/>
                </a:moveTo>
                <a:cubicBezTo>
                  <a:pt x="145" y="43"/>
                  <a:pt x="145" y="43"/>
                  <a:pt x="145" y="43"/>
                </a:cubicBezTo>
                <a:cubicBezTo>
                  <a:pt x="143" y="43"/>
                  <a:pt x="142" y="41"/>
                  <a:pt x="142" y="40"/>
                </a:cubicBezTo>
                <a:cubicBezTo>
                  <a:pt x="142" y="38"/>
                  <a:pt x="143" y="37"/>
                  <a:pt x="145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51" y="37"/>
                  <a:pt x="152" y="38"/>
                  <a:pt x="152" y="40"/>
                </a:cubicBezTo>
                <a:cubicBezTo>
                  <a:pt x="152" y="41"/>
                  <a:pt x="151" y="43"/>
                  <a:pt x="149" y="43"/>
                </a:cubicBezTo>
                <a:close/>
                <a:moveTo>
                  <a:pt x="168" y="43"/>
                </a:moveTo>
                <a:cubicBezTo>
                  <a:pt x="164" y="43"/>
                  <a:pt x="164" y="43"/>
                  <a:pt x="164" y="43"/>
                </a:cubicBezTo>
                <a:cubicBezTo>
                  <a:pt x="163" y="43"/>
                  <a:pt x="161" y="41"/>
                  <a:pt x="161" y="40"/>
                </a:cubicBezTo>
                <a:cubicBezTo>
                  <a:pt x="161" y="38"/>
                  <a:pt x="163" y="37"/>
                  <a:pt x="164" y="37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70" y="37"/>
                  <a:pt x="171" y="38"/>
                  <a:pt x="171" y="40"/>
                </a:cubicBezTo>
                <a:cubicBezTo>
                  <a:pt x="171" y="41"/>
                  <a:pt x="170" y="43"/>
                  <a:pt x="168" y="43"/>
                </a:cubicBezTo>
                <a:close/>
                <a:moveTo>
                  <a:pt x="188" y="43"/>
                </a:moveTo>
                <a:cubicBezTo>
                  <a:pt x="183" y="43"/>
                  <a:pt x="183" y="43"/>
                  <a:pt x="183" y="43"/>
                </a:cubicBezTo>
                <a:cubicBezTo>
                  <a:pt x="182" y="43"/>
                  <a:pt x="181" y="41"/>
                  <a:pt x="181" y="40"/>
                </a:cubicBezTo>
                <a:cubicBezTo>
                  <a:pt x="181" y="38"/>
                  <a:pt x="182" y="37"/>
                  <a:pt x="183" y="37"/>
                </a:cubicBezTo>
                <a:cubicBezTo>
                  <a:pt x="188" y="37"/>
                  <a:pt x="188" y="37"/>
                  <a:pt x="188" y="37"/>
                </a:cubicBezTo>
                <a:cubicBezTo>
                  <a:pt x="189" y="37"/>
                  <a:pt x="190" y="38"/>
                  <a:pt x="190" y="40"/>
                </a:cubicBezTo>
                <a:cubicBezTo>
                  <a:pt x="190" y="41"/>
                  <a:pt x="189" y="43"/>
                  <a:pt x="188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024536" y="946493"/>
            <a:ext cx="6660000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Visualizations</a:t>
            </a:r>
            <a:endParaRPr lang="pt-PT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8717" y="1392808"/>
            <a:ext cx="4301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48 American states on monthly basis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1990 to 2013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Weather, GDP, geographical, Population, sales, prices GDP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Obs. Lagged 3 months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28 variables &amp; 13000 observations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Response variable: prices in next month.</a:t>
            </a:r>
          </a:p>
        </p:txBody>
      </p:sp>
      <p:pic>
        <p:nvPicPr>
          <p:cNvPr id="16" name="Picture 15" descr="correlation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3" y="3383375"/>
            <a:ext cx="3869885" cy="2579923"/>
          </a:xfrm>
          <a:prstGeom prst="rect">
            <a:avLst/>
          </a:prstGeom>
        </p:spPr>
      </p:pic>
      <p:pic>
        <p:nvPicPr>
          <p:cNvPr id="17" name="Picture 16" descr="prices_reg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85" y="3021263"/>
            <a:ext cx="4626437" cy="3084292"/>
          </a:xfrm>
          <a:prstGeom prst="rect">
            <a:avLst/>
          </a:prstGeom>
        </p:spPr>
      </p:pic>
      <p:pic>
        <p:nvPicPr>
          <p:cNvPr id="20" name="Picture 19" descr="pair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11" y="3383375"/>
            <a:ext cx="2517526" cy="25175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66526" y="207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186947" y="1392808"/>
            <a:ext cx="6029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Correlations (left)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Upward trend in prices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PCA (right) linear projection from 28 </a:t>
            </a:r>
            <a:r>
              <a:rPr lang="en-GB" dirty="0" smtClean="0">
                <a:sym typeface="Wingdings"/>
              </a:rPr>
              <a:t> 4 variables</a:t>
            </a:r>
            <a:endParaRPr lang="en-GB" dirty="0" smtClean="0"/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Tendency to clusters</a:t>
            </a:r>
          </a:p>
          <a:p>
            <a:pPr marL="742950" lvl="1" indent="-28575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6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3. </a:t>
            </a:r>
            <a:r>
              <a:rPr lang="pt-PT" sz="2400" dirty="0" err="1" smtClean="0"/>
              <a:t>Machine</a:t>
            </a:r>
            <a:r>
              <a:rPr lang="pt-PT" sz="2400" dirty="0" smtClean="0"/>
              <a:t> </a:t>
            </a:r>
            <a:r>
              <a:rPr lang="pt-PT" sz="2400" dirty="0" err="1" smtClean="0"/>
              <a:t>Learning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1. </a:t>
            </a:r>
            <a:r>
              <a:rPr lang="pt-PT" sz="1100" dirty="0" err="1" smtClean="0">
                <a:solidFill>
                  <a:schemeClr val="bg1"/>
                </a:solidFill>
              </a:rPr>
              <a:t>Motivation</a:t>
            </a:r>
            <a:r>
              <a:rPr lang="pt-PT" sz="1100" dirty="0" smtClean="0">
                <a:solidFill>
                  <a:schemeClr val="bg1"/>
                </a:solidFill>
              </a:rPr>
              <a:t> &amp; </a:t>
            </a:r>
            <a:r>
              <a:rPr lang="pt-PT" sz="1100" dirty="0" err="1" smtClean="0">
                <a:solidFill>
                  <a:schemeClr val="bg1"/>
                </a:solidFill>
              </a:rPr>
              <a:t>Project</a:t>
            </a:r>
            <a:r>
              <a:rPr lang="pt-PT" sz="1100" dirty="0" smtClean="0">
                <a:solidFill>
                  <a:schemeClr val="bg1"/>
                </a:solidFill>
              </a:rPr>
              <a:t> </a:t>
            </a:r>
            <a:r>
              <a:rPr lang="pt-PT" sz="1100" dirty="0" err="1" smtClean="0">
                <a:solidFill>
                  <a:schemeClr val="bg1"/>
                </a:solidFill>
              </a:rPr>
              <a:t>Outline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40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2.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Data &amp; Visualizations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1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42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6. Results</a:t>
            </a:r>
            <a:endParaRPr lang="en-US" sz="11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4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5. 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053" y="1336842"/>
            <a:ext cx="4692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Statistical problems can be separated into 2 spheres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Prediction 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Hypothesis testing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Machine Learning deals with predictions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Define a loss function </a:t>
            </a:r>
            <a:r>
              <a:rPr lang="en-GB" i="1" dirty="0" smtClean="0"/>
              <a:t>L </a:t>
            </a:r>
            <a:r>
              <a:rPr lang="en-GB" dirty="0" smtClean="0"/>
              <a:t>that measures the accuracy of a model.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Machine Learning aims to achieve best out of sample performance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Machine Learning is less concerned with asymptotic properties of estimators and more concerned with performance.</a:t>
            </a:r>
            <a:endParaRPr lang="en-GB" dirty="0"/>
          </a:p>
        </p:txBody>
      </p:sp>
      <p:sp>
        <p:nvSpPr>
          <p:cNvPr id="69" name="Retângulo 23"/>
          <p:cNvSpPr/>
          <p:nvPr/>
        </p:nvSpPr>
        <p:spPr>
          <a:xfrm>
            <a:off x="244673" y="881500"/>
            <a:ext cx="5643123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Machine Learning basics</a:t>
            </a:r>
            <a:endParaRPr lang="en-GB" sz="1400" dirty="0"/>
          </a:p>
        </p:txBody>
      </p:sp>
      <p:sp>
        <p:nvSpPr>
          <p:cNvPr id="70" name="Retângulo 26"/>
          <p:cNvSpPr/>
          <p:nvPr/>
        </p:nvSpPr>
        <p:spPr>
          <a:xfrm>
            <a:off x="6340673" y="886830"/>
            <a:ext cx="5643123" cy="255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Machine</a:t>
            </a:r>
            <a:r>
              <a:rPr lang="pt-PT" sz="1400" dirty="0"/>
              <a:t> </a:t>
            </a:r>
            <a:r>
              <a:rPr lang="pt-PT" sz="1400" dirty="0" err="1" smtClean="0"/>
              <a:t>Learning</a:t>
            </a:r>
            <a:r>
              <a:rPr lang="pt-PT" sz="1400" dirty="0" smtClean="0"/>
              <a:t> (</a:t>
            </a:r>
            <a:r>
              <a:rPr lang="pt-PT" sz="1400" dirty="0" err="1" smtClean="0"/>
              <a:t>supervised</a:t>
            </a:r>
            <a:r>
              <a:rPr lang="pt-PT" sz="1400" dirty="0" smtClean="0"/>
              <a:t> </a:t>
            </a:r>
            <a:r>
              <a:rPr lang="pt-PT" sz="1400" dirty="0" err="1" smtClean="0"/>
              <a:t>learning</a:t>
            </a:r>
            <a:r>
              <a:rPr lang="pt-PT" sz="1400" dirty="0" smtClean="0"/>
              <a:t>) </a:t>
            </a:r>
            <a:r>
              <a:rPr lang="pt-PT" sz="1400" dirty="0" err="1" smtClean="0"/>
              <a:t>in</a:t>
            </a:r>
            <a:r>
              <a:rPr lang="pt-PT" sz="1400" dirty="0" smtClean="0"/>
              <a:t> </a:t>
            </a:r>
            <a:r>
              <a:rPr lang="pt-PT" sz="1400" dirty="0" err="1" smtClean="0"/>
              <a:t>practice</a:t>
            </a:r>
            <a:endParaRPr lang="pt-PT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649453" y="1342189"/>
            <a:ext cx="4692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Decide on a loss function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MSE (mean squared error)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Split data into a test set and a training set.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Training data is for construction of model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Test data is for getting out-of-sample performance measure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Tune hyper parameters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Find model with best training setting performance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Get test data performance as measure of model quality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7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4. </a:t>
            </a:r>
            <a:r>
              <a:rPr lang="pt-PT" sz="2400" dirty="0" err="1" smtClean="0"/>
              <a:t>Deep</a:t>
            </a:r>
            <a:r>
              <a:rPr lang="pt-PT" sz="2400" dirty="0" smtClean="0"/>
              <a:t> </a:t>
            </a:r>
            <a:r>
              <a:rPr lang="pt-PT" sz="2400" dirty="0" err="1" smtClean="0"/>
              <a:t>Learning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1620" y="946493"/>
            <a:ext cx="5652000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Deep</a:t>
            </a:r>
            <a:r>
              <a:rPr lang="pt-PT" sz="1400" dirty="0" smtClean="0"/>
              <a:t> Neural networks</a:t>
            </a:r>
            <a:endParaRPr lang="pt-PT" sz="1400" dirty="0"/>
          </a:p>
        </p:txBody>
      </p:sp>
      <p:sp>
        <p:nvSpPr>
          <p:cNvPr id="15" name="Retângulo 14"/>
          <p:cNvSpPr/>
          <p:nvPr/>
        </p:nvSpPr>
        <p:spPr>
          <a:xfrm>
            <a:off x="6331796" y="946493"/>
            <a:ext cx="5652000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Projections</a:t>
            </a:r>
            <a:endParaRPr lang="pt-PT" sz="1400" dirty="0"/>
          </a:p>
        </p:txBody>
      </p:sp>
      <p:sp>
        <p:nvSpPr>
          <p:cNvPr id="33" name="Retângulo 32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1. </a:t>
            </a:r>
            <a:r>
              <a:rPr lang="pt-PT" sz="1100" dirty="0" err="1" smtClean="0">
                <a:solidFill>
                  <a:schemeClr val="bg1"/>
                </a:solidFill>
              </a:rPr>
              <a:t>Motivation</a:t>
            </a:r>
            <a:r>
              <a:rPr lang="pt-PT" sz="1100" dirty="0" smtClean="0">
                <a:solidFill>
                  <a:schemeClr val="bg1"/>
                </a:solidFill>
              </a:rPr>
              <a:t> &amp; </a:t>
            </a:r>
            <a:r>
              <a:rPr lang="pt-PT" sz="1100" dirty="0" err="1" smtClean="0">
                <a:solidFill>
                  <a:schemeClr val="bg1"/>
                </a:solidFill>
              </a:rPr>
              <a:t>Project</a:t>
            </a:r>
            <a:r>
              <a:rPr lang="pt-PT" sz="1100" dirty="0" smtClean="0">
                <a:solidFill>
                  <a:schemeClr val="bg1"/>
                </a:solidFill>
              </a:rPr>
              <a:t> </a:t>
            </a:r>
            <a:r>
              <a:rPr lang="pt-PT" sz="1100" dirty="0" err="1" smtClean="0">
                <a:solidFill>
                  <a:schemeClr val="bg1"/>
                </a:solidFill>
              </a:rPr>
              <a:t>Outline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35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2.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1100" kern="0" noProof="0" dirty="0" smtClean="0">
                <a:solidFill>
                  <a:schemeClr val="bg1"/>
                </a:solidFill>
                <a:cs typeface="Arial" charset="0"/>
              </a:rPr>
              <a:t>Data &amp; Visualizations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7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38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6. Results</a:t>
            </a:r>
            <a:endParaRPr lang="en-US" sz="11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9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5. 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620" y="1207008"/>
            <a:ext cx="5652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Started in the 60’s as an attempt to model the a brain (network of neurons)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Has in the later years shown great performance leaps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Alpha Go, speech recognition, image recognition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How a DNN works: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Construct a network (a directed graphs) of nodes and edges.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Each node has an activation function (usually sigmoid), that takes the sum of earlier nodes as input times a weight for each input.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The weights updated (gradient descent) to get better performance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Our Model: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Layer 1: 16 (</a:t>
            </a:r>
            <a:r>
              <a:rPr lang="en-GB" dirty="0" err="1" smtClean="0"/>
              <a:t>Relu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Layer 2: 16 (</a:t>
            </a:r>
            <a:r>
              <a:rPr lang="en-GB" dirty="0" err="1" smtClean="0"/>
              <a:t>Relu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Layer 3: 10 (</a:t>
            </a:r>
            <a:r>
              <a:rPr lang="en-GB" dirty="0" err="1" smtClean="0"/>
              <a:t>Relu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Total number of parameters: 1053</a:t>
            </a:r>
          </a:p>
        </p:txBody>
      </p:sp>
      <p:pic>
        <p:nvPicPr>
          <p:cNvPr id="9" name="Picture 8" descr="dn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56" y="1313957"/>
            <a:ext cx="4682626" cy="2541324"/>
          </a:xfrm>
          <a:prstGeom prst="rect">
            <a:avLst/>
          </a:prstGeom>
        </p:spPr>
      </p:pic>
      <p:pic>
        <p:nvPicPr>
          <p:cNvPr id="11" name="Picture 10" descr="relu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33" y="4077367"/>
            <a:ext cx="2393005" cy="1930955"/>
          </a:xfrm>
          <a:prstGeom prst="rect">
            <a:avLst/>
          </a:prstGeom>
        </p:spPr>
      </p:pic>
      <p:pic>
        <p:nvPicPr>
          <p:cNvPr id="14" name="Picture 13" descr="activationfuncit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967079"/>
            <a:ext cx="2798857" cy="20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5. </a:t>
            </a:r>
            <a:r>
              <a:rPr lang="pt-PT" sz="2400" dirty="0" err="1" smtClean="0"/>
              <a:t>Bench</a:t>
            </a:r>
            <a:r>
              <a:rPr lang="pt-PT" sz="2400" dirty="0" err="1" smtClean="0"/>
              <a:t>marks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1. </a:t>
            </a:r>
            <a:r>
              <a:rPr lang="pt-PT" sz="1100" dirty="0" err="1" smtClean="0">
                <a:solidFill>
                  <a:schemeClr val="bg1"/>
                </a:solidFill>
              </a:rPr>
              <a:t>Motivation</a:t>
            </a:r>
            <a:r>
              <a:rPr lang="pt-PT" sz="1100" dirty="0" smtClean="0">
                <a:solidFill>
                  <a:schemeClr val="bg1"/>
                </a:solidFill>
              </a:rPr>
              <a:t> &amp; </a:t>
            </a:r>
            <a:r>
              <a:rPr lang="pt-PT" sz="1100" dirty="0" err="1" smtClean="0">
                <a:solidFill>
                  <a:schemeClr val="bg1"/>
                </a:solidFill>
              </a:rPr>
              <a:t>Project</a:t>
            </a:r>
            <a:r>
              <a:rPr lang="pt-PT" sz="1100" dirty="0" smtClean="0">
                <a:solidFill>
                  <a:schemeClr val="bg1"/>
                </a:solidFill>
              </a:rPr>
              <a:t> </a:t>
            </a:r>
            <a:r>
              <a:rPr lang="pt-PT" sz="1100" dirty="0" err="1" smtClean="0">
                <a:solidFill>
                  <a:schemeClr val="bg1"/>
                </a:solidFill>
              </a:rPr>
              <a:t>Outline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5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2. Data &amp; Visualization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6. Results</a:t>
            </a:r>
            <a:endParaRPr lang="en-US" sz="1100" kern="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cs typeface="Arial" charset="0"/>
              </a:rPr>
              <a:t>5. </a:t>
            </a:r>
            <a:r>
              <a:rPr lang="en-US" sz="1100" kern="0" dirty="0" smtClean="0">
                <a:cs typeface="Arial" charset="0"/>
              </a:rPr>
              <a:t>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105" y="1283368"/>
            <a:ext cx="506663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Last periods prices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Last periods prices is usually a good benchmark in time series econometrics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Linear Regression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Standard econometric tool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Random Forest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Popular Machine Learning algorithm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Rarely </a:t>
            </a:r>
            <a:r>
              <a:rPr lang="en-GB" dirty="0" err="1" smtClean="0"/>
              <a:t>overfits</a:t>
            </a:r>
            <a:endParaRPr lang="en-GB" dirty="0" smtClean="0"/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Converges fast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Easy to tune</a:t>
            </a:r>
          </a:p>
        </p:txBody>
      </p:sp>
      <p:sp>
        <p:nvSpPr>
          <p:cNvPr id="59" name="Retângulo 23"/>
          <p:cNvSpPr/>
          <p:nvPr/>
        </p:nvSpPr>
        <p:spPr>
          <a:xfrm>
            <a:off x="244673" y="1011757"/>
            <a:ext cx="5643123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The Benchmarks</a:t>
            </a:r>
            <a:endParaRPr lang="en-GB" sz="1400" dirty="0"/>
          </a:p>
        </p:txBody>
      </p:sp>
      <p:sp>
        <p:nvSpPr>
          <p:cNvPr id="66" name="Retângulo 26"/>
          <p:cNvSpPr/>
          <p:nvPr/>
        </p:nvSpPr>
        <p:spPr>
          <a:xfrm>
            <a:off x="6340673" y="1017087"/>
            <a:ext cx="5643123" cy="255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Measuring</a:t>
            </a:r>
            <a:r>
              <a:rPr lang="pt-PT" sz="1400" dirty="0" smtClean="0"/>
              <a:t> </a:t>
            </a:r>
            <a:r>
              <a:rPr lang="pt-PT" sz="1400" dirty="0" err="1" smtClean="0"/>
              <a:t>the</a:t>
            </a:r>
            <a:r>
              <a:rPr lang="pt-PT" sz="1400" dirty="0" smtClean="0"/>
              <a:t> </a:t>
            </a:r>
            <a:r>
              <a:rPr lang="pt-PT" sz="1400" dirty="0" err="1" smtClean="0"/>
              <a:t>benchmarks</a:t>
            </a:r>
            <a:endParaRPr lang="pt-PT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50526" y="1457158"/>
            <a:ext cx="5066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The test train split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Test size 20 %, Train size 80 %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Mean Squared Error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Hard to interpret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Nice mathematical properties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The standard in regression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Mean absolute Error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Easy to interpret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How much on average do the model “miss the target”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No nice mathematical properties</a:t>
            </a:r>
          </a:p>
          <a:p>
            <a:pPr marL="742950" lvl="1" indent="-285750">
              <a:buFont typeface="Arial"/>
              <a:buChar char="•"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339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42875" y="114300"/>
            <a:ext cx="4271963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/>
              <a:t>6. </a:t>
            </a:r>
            <a:r>
              <a:rPr lang="pt-PT" sz="2400" dirty="0" err="1" smtClean="0"/>
              <a:t>Results</a:t>
            </a:r>
            <a:endParaRPr lang="pt-PT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92" y="59654"/>
            <a:ext cx="1049668" cy="514676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6233202"/>
            <a:ext cx="12192000" cy="618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0" y="6233202"/>
            <a:ext cx="2304000" cy="618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1. </a:t>
            </a:r>
            <a:r>
              <a:rPr lang="pt-PT" sz="1100" dirty="0" err="1" smtClean="0">
                <a:solidFill>
                  <a:schemeClr val="bg1"/>
                </a:solidFill>
              </a:rPr>
              <a:t>Motivation</a:t>
            </a:r>
            <a:r>
              <a:rPr lang="pt-PT" sz="1100" dirty="0" smtClean="0">
                <a:solidFill>
                  <a:schemeClr val="bg1"/>
                </a:solidFill>
              </a:rPr>
              <a:t> &amp; </a:t>
            </a:r>
            <a:r>
              <a:rPr lang="pt-PT" sz="1100" dirty="0" err="1" smtClean="0">
                <a:solidFill>
                  <a:schemeClr val="bg1"/>
                </a:solidFill>
              </a:rPr>
              <a:t>Project</a:t>
            </a:r>
            <a:r>
              <a:rPr lang="pt-PT" sz="1100" dirty="0" smtClean="0">
                <a:solidFill>
                  <a:schemeClr val="bg1"/>
                </a:solidFill>
              </a:rPr>
              <a:t> </a:t>
            </a:r>
            <a:r>
              <a:rPr lang="pt-PT" sz="1100" dirty="0" err="1" smtClean="0">
                <a:solidFill>
                  <a:schemeClr val="bg1"/>
                </a:solidFill>
              </a:rPr>
              <a:t>Outline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5" name="AutoShape 64"/>
          <p:cNvSpPr>
            <a:spLocks noChangeArrowheads="1"/>
          </p:cNvSpPr>
          <p:nvPr/>
        </p:nvSpPr>
        <p:spPr bwMode="auto">
          <a:xfrm>
            <a:off x="2042133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2. Data &amp; Visualizations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AutoShape 65"/>
          <p:cNvSpPr>
            <a:spLocks noChangeArrowheads="1"/>
          </p:cNvSpPr>
          <p:nvPr/>
        </p:nvSpPr>
        <p:spPr bwMode="auto">
          <a:xfrm>
            <a:off x="4084266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3. Machine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6126399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4. Deep Learning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AutoShape 64"/>
          <p:cNvSpPr>
            <a:spLocks noChangeArrowheads="1"/>
          </p:cNvSpPr>
          <p:nvPr/>
        </p:nvSpPr>
        <p:spPr bwMode="auto">
          <a:xfrm>
            <a:off x="10396805" y="6233202"/>
            <a:ext cx="1836677" cy="618701"/>
          </a:xfrm>
          <a:prstGeom prst="chevron">
            <a:avLst>
              <a:gd name="adj" fmla="val 38168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69145" tIns="0" rIns="0" bIns="0" anchor="ctr"/>
          <a:lstStyle/>
          <a:p>
            <a:pPr algn="ctr" defTabSz="995363">
              <a:buSzPct val="90000"/>
              <a:defRPr/>
            </a:pPr>
            <a:r>
              <a:rPr lang="en-US" sz="1100" kern="0" dirty="0" smtClean="0">
                <a:cs typeface="Arial" charset="0"/>
              </a:rPr>
              <a:t>6. Results</a:t>
            </a:r>
            <a:endParaRPr lang="en-US" sz="1100" kern="0" dirty="0">
              <a:cs typeface="Arial" charset="0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8168532" y="6233202"/>
            <a:ext cx="2304000" cy="618701"/>
          </a:xfrm>
          <a:prstGeom prst="chevron">
            <a:avLst>
              <a:gd name="adj" fmla="val 38168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69145" tIns="0" rIns="0" bIns="0" anchor="ctr"/>
          <a:lstStyle/>
          <a:p>
            <a:pPr marL="0" marR="0" lvl="0" indent="0" algn="ctr" defTabSz="995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 charset="0"/>
              </a:rPr>
              <a:t>5. Benchmarks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2839"/>
              </p:ext>
            </p:extLst>
          </p:nvPr>
        </p:nvGraphicFramePr>
        <p:xfrm>
          <a:off x="351621" y="1523999"/>
          <a:ext cx="5263116" cy="230115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47747"/>
                <a:gridCol w="1724527"/>
                <a:gridCol w="1590842"/>
              </a:tblGrid>
              <a:tr h="691710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 Absolute</a:t>
                      </a:r>
                      <a:r>
                        <a:rPr lang="en-GB" baseline="0" dirty="0" smtClean="0"/>
                        <a:t> 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 Squared Error</a:t>
                      </a:r>
                      <a:endParaRPr lang="en-GB" dirty="0"/>
                    </a:p>
                  </a:txBody>
                  <a:tcPr/>
                </a:tc>
              </a:tr>
              <a:tr h="417870">
                <a:tc>
                  <a:txBody>
                    <a:bodyPr/>
                    <a:lstStyle/>
                    <a:p>
                      <a:r>
                        <a:rPr lang="en-GB" dirty="0" smtClean="0"/>
                        <a:t>Last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0,42</a:t>
                      </a:r>
                      <a:endParaRPr lang="en-GB" dirty="0"/>
                    </a:p>
                  </a:txBody>
                  <a:tcPr/>
                </a:tc>
              </a:tr>
              <a:tr h="401053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0,31</a:t>
                      </a:r>
                      <a:endParaRPr lang="en-GB" dirty="0"/>
                    </a:p>
                  </a:txBody>
                  <a:tcPr/>
                </a:tc>
              </a:tr>
              <a:tr h="395263">
                <a:tc>
                  <a:txBody>
                    <a:bodyPr/>
                    <a:lstStyle/>
                    <a:p>
                      <a:r>
                        <a:rPr lang="en-GB" dirty="0" smtClean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0,25</a:t>
                      </a:r>
                      <a:endParaRPr lang="en-GB" dirty="0"/>
                    </a:p>
                  </a:txBody>
                  <a:tcPr/>
                </a:tc>
              </a:tr>
              <a:tr h="395263">
                <a:tc>
                  <a:txBody>
                    <a:bodyPr/>
                    <a:lstStyle/>
                    <a:p>
                      <a:r>
                        <a:rPr lang="en-GB" dirty="0" smtClean="0"/>
                        <a:t>Deep Learning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0,39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predi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6" y="779880"/>
            <a:ext cx="5453322" cy="5453322"/>
          </a:xfrm>
          <a:prstGeom prst="rect">
            <a:avLst/>
          </a:prstGeom>
        </p:spPr>
      </p:pic>
      <p:sp>
        <p:nvSpPr>
          <p:cNvPr id="22" name="Retângulo 23"/>
          <p:cNvSpPr/>
          <p:nvPr/>
        </p:nvSpPr>
        <p:spPr>
          <a:xfrm>
            <a:off x="244673" y="953823"/>
            <a:ext cx="5643123" cy="26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Motivation</a:t>
            </a:r>
            <a:endParaRPr lang="en-GB" sz="1400" dirty="0"/>
          </a:p>
        </p:txBody>
      </p:sp>
      <p:sp>
        <p:nvSpPr>
          <p:cNvPr id="28" name="Retângulo 26"/>
          <p:cNvSpPr/>
          <p:nvPr/>
        </p:nvSpPr>
        <p:spPr>
          <a:xfrm>
            <a:off x="6340673" y="959153"/>
            <a:ext cx="5643123" cy="2551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Predictions</a:t>
            </a:r>
            <a:r>
              <a:rPr lang="pt-PT" sz="1400" dirty="0" smtClean="0"/>
              <a:t> vs. </a:t>
            </a:r>
            <a:r>
              <a:rPr lang="pt-PT" sz="1400" dirty="0" err="1" smtClean="0"/>
              <a:t>actual</a:t>
            </a:r>
            <a:endParaRPr lang="pt-PT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1579" y="4197684"/>
            <a:ext cx="501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Best performing model is Random Forest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Deep Learning: slightly better than last price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Deep Learning model under predicts prices in certain price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4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747</Words>
  <Application>Microsoft Macintosh PowerPoint</Application>
  <PresentationFormat>Custom</PresentationFormat>
  <Paragraphs>146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Mesquita Delgado</dc:creator>
  <cp:lastModifiedBy>Jeppe  J</cp:lastModifiedBy>
  <cp:revision>188</cp:revision>
  <dcterms:created xsi:type="dcterms:W3CDTF">2018-05-02T21:44:18Z</dcterms:created>
  <dcterms:modified xsi:type="dcterms:W3CDTF">2018-05-06T21:32:58Z</dcterms:modified>
</cp:coreProperties>
</file>