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86" r:id="rId3"/>
    <p:sldId id="287" r:id="rId4"/>
    <p:sldId id="283" r:id="rId5"/>
    <p:sldId id="288" r:id="rId6"/>
    <p:sldId id="289" r:id="rId7"/>
    <p:sldId id="290" r:id="rId8"/>
    <p:sldId id="291" r:id="rId9"/>
    <p:sldId id="292" r:id="rId10"/>
    <p:sldId id="284" r:id="rId11"/>
    <p:sldId id="293" r:id="rId12"/>
    <p:sldId id="285" r:id="rId13"/>
  </p:sldIdLst>
  <p:sldSz cx="9144000" cy="5143500" type="screen16x9"/>
  <p:notesSz cx="6858000" cy="9144000"/>
  <p:embeddedFontLst>
    <p:embeddedFont>
      <p:font typeface="Batang" panose="02030600000101010101" pitchFamily="18" charset="-127"/>
      <p:regular r:id="rId15"/>
    </p:embeddedFont>
    <p:embeddedFont>
      <p:font typeface="Titillium Web ExtraLight" panose="020B0604020202020204" charset="0"/>
      <p:regular r:id="rId16"/>
      <p:bold r:id="rId17"/>
      <p:italic r:id="rId18"/>
      <p:boldItalic r:id="rId19"/>
    </p:embeddedFont>
    <p:embeddedFont>
      <p:font typeface="Titillium Web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B631A0-15CB-4556-BCAD-DAC4EF36B019}" v="1262" dt="2018-05-05T14:33:40.456"/>
    <p1510:client id="{2DEA44CF-2ECD-468A-90D9-9874EB8A28AD}" v="759" dt="2018-05-05T14:47:55.465"/>
  </p1510:revLst>
</p1510:revInfo>
</file>

<file path=ppt/tableStyles.xml><?xml version="1.0" encoding="utf-8"?>
<a:tblStyleLst xmlns:a="http://schemas.openxmlformats.org/drawingml/2006/main" def="{7AF5BB33-9AE1-4E9F-B9AF-7DC9CC512DA1}">
  <a:tblStyle styleId="{7AF5BB33-9AE1-4E9F-B9AF-7DC9CC512D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Philip Christensen" userId="706a573eaf568495" providerId="LiveId" clId="{2DEA44CF-2ECD-468A-90D9-9874EB8A28AD}"/>
    <pc:docChg chg="custSel modSld">
      <pc:chgData name="Jonas Philip Christensen" userId="706a573eaf568495" providerId="LiveId" clId="{2DEA44CF-2ECD-468A-90D9-9874EB8A28AD}" dt="2018-05-05T14:47:55.465" v="758" actId="20577"/>
      <pc:docMkLst>
        <pc:docMk/>
      </pc:docMkLst>
      <pc:sldChg chg="modSp">
        <pc:chgData name="Jonas Philip Christensen" userId="706a573eaf568495" providerId="LiveId" clId="{2DEA44CF-2ECD-468A-90D9-9874EB8A28AD}" dt="2018-05-05T14:47:55.465" v="758" actId="20577"/>
        <pc:sldMkLst>
          <pc:docMk/>
          <pc:sldMk cId="1046840352" sldId="287"/>
        </pc:sldMkLst>
        <pc:spChg chg="mod">
          <ac:chgData name="Jonas Philip Christensen" userId="706a573eaf568495" providerId="LiveId" clId="{2DEA44CF-2ECD-468A-90D9-9874EB8A28AD}" dt="2018-05-05T14:47:10.005" v="638" actId="20577"/>
          <ac:spMkLst>
            <pc:docMk/>
            <pc:sldMk cId="1046840352" sldId="287"/>
            <ac:spMk id="3" creationId="{BB3B4471-4F21-47E7-B7C0-8BEB96F74E34}"/>
          </ac:spMkLst>
        </pc:spChg>
        <pc:spChg chg="mod">
          <ac:chgData name="Jonas Philip Christensen" userId="706a573eaf568495" providerId="LiveId" clId="{2DEA44CF-2ECD-468A-90D9-9874EB8A28AD}" dt="2018-05-05T14:47:36.640" v="705" actId="20577"/>
          <ac:spMkLst>
            <pc:docMk/>
            <pc:sldMk cId="1046840352" sldId="287"/>
            <ac:spMk id="4" creationId="{7EEF2A49-CD8B-4EEE-9D01-5E4C364A1DBD}"/>
          </ac:spMkLst>
        </pc:spChg>
        <pc:spChg chg="mod">
          <ac:chgData name="Jonas Philip Christensen" userId="706a573eaf568495" providerId="LiveId" clId="{2DEA44CF-2ECD-468A-90D9-9874EB8A28AD}" dt="2018-05-05T14:47:55.465" v="758" actId="20577"/>
          <ac:spMkLst>
            <pc:docMk/>
            <pc:sldMk cId="1046840352" sldId="287"/>
            <ac:spMk id="5" creationId="{BB70A0F9-5D42-4F5A-82BD-964C92C683A3}"/>
          </ac:spMkLst>
        </pc:spChg>
      </pc:sldChg>
      <pc:sldChg chg="modSp">
        <pc:chgData name="Jonas Philip Christensen" userId="706a573eaf568495" providerId="LiveId" clId="{2DEA44CF-2ECD-468A-90D9-9874EB8A28AD}" dt="2018-05-05T14:46:03.694" v="508"/>
        <pc:sldMkLst>
          <pc:docMk/>
          <pc:sldMk cId="1183978029" sldId="290"/>
        </pc:sldMkLst>
        <pc:spChg chg="mod">
          <ac:chgData name="Jonas Philip Christensen" userId="706a573eaf568495" providerId="LiveId" clId="{2DEA44CF-2ECD-468A-90D9-9874EB8A28AD}" dt="2018-05-05T14:46:02.320" v="507"/>
          <ac:spMkLst>
            <pc:docMk/>
            <pc:sldMk cId="1183978029" sldId="290"/>
            <ac:spMk id="3" creationId="{8F5E6900-E11F-4757-8CDF-091B0A968D78}"/>
          </ac:spMkLst>
        </pc:spChg>
        <pc:spChg chg="mod">
          <ac:chgData name="Jonas Philip Christensen" userId="706a573eaf568495" providerId="LiveId" clId="{2DEA44CF-2ECD-468A-90D9-9874EB8A28AD}" dt="2018-05-05T14:46:03.694" v="508"/>
          <ac:spMkLst>
            <pc:docMk/>
            <pc:sldMk cId="1183978029" sldId="290"/>
            <ac:spMk id="4" creationId="{9AD5254C-2449-4BD5-B522-0AFC600254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grpSp>
        <p:nvGrpSpPr>
          <p:cNvPr id="226" name="Shape 226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Shape 22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Shape 260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Shape 261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Shape 32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Shape 44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Shape 446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Shape 480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Shape 546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Shape 549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Shape 554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Shape 55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Shape 58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Shape 58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Shape 65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dirty="0"/>
              <a:t>Deep Learning &amp; Energy </a:t>
            </a:r>
            <a:r>
              <a:rPr lang="da-DK" dirty="0" err="1"/>
              <a:t>prices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346BE077-31B7-44F2-B2C2-C5E9040E11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10</a:t>
            </a:fld>
            <a:endParaRPr lang="da-DK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D220EE62-8D6C-4F50-8B3C-B04848269300}"/>
              </a:ext>
            </a:extLst>
          </p:cNvPr>
          <p:cNvSpPr/>
          <p:nvPr/>
        </p:nvSpPr>
        <p:spPr>
          <a:xfrm rot="10800000" flipV="1">
            <a:off x="268940" y="236517"/>
            <a:ext cx="2191388" cy="674560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Temperature</a:t>
            </a:r>
            <a:endParaRPr lang="da-DK" dirty="0">
              <a:solidFill>
                <a:schemeClr val="bg1"/>
              </a:solidFill>
              <a:latin typeface="Titillium Web ExtraLight" panose="020B0604020202020204" charset="0"/>
              <a:ea typeface="Batang" panose="02030600000101010101" pitchFamily="18" charset="-127"/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AC8D0CB-A19A-473E-B3CF-38B1C6C534A2}"/>
              </a:ext>
            </a:extLst>
          </p:cNvPr>
          <p:cNvSpPr/>
          <p:nvPr/>
        </p:nvSpPr>
        <p:spPr>
          <a:xfrm rot="10800000" flipV="1">
            <a:off x="242458" y="1063314"/>
            <a:ext cx="2244351" cy="674558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Size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of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each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state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(population)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B5EC817-DD7E-4586-8208-CAB980A12127}"/>
              </a:ext>
            </a:extLst>
          </p:cNvPr>
          <p:cNvSpPr/>
          <p:nvPr/>
        </p:nvSpPr>
        <p:spPr>
          <a:xfrm>
            <a:off x="268936" y="1889342"/>
            <a:ext cx="2244353" cy="674558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GDP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78D2788-2D16-4289-A82D-FEF4CEAABCC9}"/>
              </a:ext>
            </a:extLst>
          </p:cNvPr>
          <p:cNvSpPr/>
          <p:nvPr/>
        </p:nvSpPr>
        <p:spPr>
          <a:xfrm>
            <a:off x="268935" y="2710360"/>
            <a:ext cx="2244353" cy="674559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Electricity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prices</a:t>
            </a:r>
            <a:endParaRPr lang="da-DK" dirty="0">
              <a:solidFill>
                <a:schemeClr val="bg1"/>
              </a:solidFill>
              <a:latin typeface="Titillium Web ExtraLight" panose="020B0604020202020204" charset="0"/>
              <a:ea typeface="Batang" panose="02030600000101010101" pitchFamily="18" charset="-127"/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EBC418C-5DD2-468D-B922-7A241F3316AC}"/>
              </a:ext>
            </a:extLst>
          </p:cNvPr>
          <p:cNvSpPr/>
          <p:nvPr/>
        </p:nvSpPr>
        <p:spPr>
          <a:xfrm rot="10800000" flipV="1">
            <a:off x="268935" y="3531379"/>
            <a:ext cx="2244353" cy="610153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Amount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of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electricity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sold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923F977D-2E12-4954-B101-1D2B05C7E46F}"/>
              </a:ext>
            </a:extLst>
          </p:cNvPr>
          <p:cNvSpPr/>
          <p:nvPr/>
        </p:nvSpPr>
        <p:spPr>
          <a:xfrm rot="10800000" flipV="1">
            <a:off x="268935" y="4287993"/>
            <a:ext cx="2244353" cy="674558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Longtitude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/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latitude</a:t>
            </a:r>
            <a:endParaRPr lang="da-DK" dirty="0">
              <a:solidFill>
                <a:schemeClr val="bg1"/>
              </a:solidFill>
              <a:latin typeface="Titillium Web ExtraLight" panose="020B0604020202020204" charset="0"/>
              <a:ea typeface="Batang" panose="02030600000101010101" pitchFamily="18" charset="-127"/>
            </a:endParaRPr>
          </a:p>
        </p:txBody>
      </p: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0B954353-255F-45EA-B0AE-F31189E5291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460690" y="588875"/>
            <a:ext cx="1361732" cy="1728927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B7822543-5C29-4B35-B7F7-E7E41579ADC8}"/>
              </a:ext>
            </a:extLst>
          </p:cNvPr>
          <p:cNvCxnSpPr>
            <a:cxnSpLocks/>
            <a:stCxn id="5" idx="1"/>
            <a:endCxn id="16" idx="1"/>
          </p:cNvCxnSpPr>
          <p:nvPr/>
        </p:nvCxnSpPr>
        <p:spPr>
          <a:xfrm>
            <a:off x="2486809" y="1400593"/>
            <a:ext cx="1335613" cy="9172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6791127C-F8E6-4DB9-B3EA-538C8C82C8F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508140" y="2317802"/>
            <a:ext cx="1314282" cy="98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DDEB464C-361A-4A9B-B420-7669BD1FE84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522287" y="2317802"/>
            <a:ext cx="1300135" cy="7700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328EF549-0202-4C64-9F2D-036AB91B648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529110" y="2317802"/>
            <a:ext cx="1293312" cy="16296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7FE6EB54-49B1-4F75-AF67-4C3F056EFF1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480243" y="2317802"/>
            <a:ext cx="1342179" cy="23802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Billede 15">
            <a:extLst>
              <a:ext uri="{FF2B5EF4-FFF2-40B4-BE49-F238E27FC236}">
                <a16:creationId xmlns:a16="http://schemas.microsoft.com/office/drawing/2014/main" id="{39F15F77-98EE-49E2-85EE-6673B1254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22" y="1313502"/>
            <a:ext cx="2093288" cy="2008600"/>
          </a:xfrm>
          <a:prstGeom prst="rect">
            <a:avLst/>
          </a:prstGeom>
        </p:spPr>
      </p:pic>
      <p:sp>
        <p:nvSpPr>
          <p:cNvPr id="30" name="Rektangel 29">
            <a:extLst>
              <a:ext uri="{FF2B5EF4-FFF2-40B4-BE49-F238E27FC236}">
                <a16:creationId xmlns:a16="http://schemas.microsoft.com/office/drawing/2014/main" id="{A614FD62-F161-45D7-BC04-FBB7B72B48F6}"/>
              </a:ext>
            </a:extLst>
          </p:cNvPr>
          <p:cNvSpPr/>
          <p:nvPr/>
        </p:nvSpPr>
        <p:spPr>
          <a:xfrm>
            <a:off x="3513039" y="875902"/>
            <a:ext cx="3122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Deep Learning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algorithm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(Python Script)</a:t>
            </a:r>
          </a:p>
        </p:txBody>
      </p:sp>
      <p:sp>
        <p:nvSpPr>
          <p:cNvPr id="38" name="Pil: højre 37">
            <a:extLst>
              <a:ext uri="{FF2B5EF4-FFF2-40B4-BE49-F238E27FC236}">
                <a16:creationId xmlns:a16="http://schemas.microsoft.com/office/drawing/2014/main" id="{60D03CFB-0D36-4025-AD4A-63529BD1024F}"/>
              </a:ext>
            </a:extLst>
          </p:cNvPr>
          <p:cNvSpPr/>
          <p:nvPr/>
        </p:nvSpPr>
        <p:spPr>
          <a:xfrm>
            <a:off x="6050053" y="2113308"/>
            <a:ext cx="699403" cy="428719"/>
          </a:xfrm>
          <a:prstGeom prst="rightArrow">
            <a:avLst/>
          </a:prstGeom>
          <a:solidFill>
            <a:schemeClr val="accent1">
              <a:alpha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38976016-2DAE-4CBD-9ACD-80B0407184A4}"/>
              </a:ext>
            </a:extLst>
          </p:cNvPr>
          <p:cNvSpPr/>
          <p:nvPr/>
        </p:nvSpPr>
        <p:spPr>
          <a:xfrm>
            <a:off x="6872040" y="1811005"/>
            <a:ext cx="1993235" cy="1033323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What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will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happen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to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electricity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prices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next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month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?</a:t>
            </a:r>
          </a:p>
        </p:txBody>
      </p:sp>
      <p:sp>
        <p:nvSpPr>
          <p:cNvPr id="42" name="Rektangel: afrundede hjørner 41">
            <a:extLst>
              <a:ext uri="{FF2B5EF4-FFF2-40B4-BE49-F238E27FC236}">
                <a16:creationId xmlns:a16="http://schemas.microsoft.com/office/drawing/2014/main" id="{1F795C1D-D0DD-4147-B6E2-BAE8732F4C39}"/>
              </a:ext>
            </a:extLst>
          </p:cNvPr>
          <p:cNvSpPr/>
          <p:nvPr/>
        </p:nvSpPr>
        <p:spPr>
          <a:xfrm>
            <a:off x="5771489" y="3656546"/>
            <a:ext cx="3218329" cy="1306005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Data from 1990-2013 </a:t>
            </a:r>
            <a:r>
              <a:rPr lang="da-DK" sz="1600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covering</a:t>
            </a:r>
            <a:r>
              <a:rPr lang="da-DK" sz="1600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48 American </a:t>
            </a:r>
            <a:r>
              <a:rPr lang="da-DK" sz="1600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states</a:t>
            </a:r>
            <a:r>
              <a:rPr lang="da-DK" sz="1600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(Hawaii and Alaska </a:t>
            </a:r>
            <a:r>
              <a:rPr lang="da-DK" sz="1600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excluded</a:t>
            </a:r>
            <a:r>
              <a:rPr lang="da-DK" sz="1600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)</a:t>
            </a:r>
          </a:p>
          <a:p>
            <a:pPr algn="ctr"/>
            <a:endParaRPr lang="da-DK" sz="16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/>
            <a:r>
              <a:rPr lang="da-DK" sz="1600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Approx</a:t>
            </a:r>
            <a:r>
              <a:rPr lang="da-DK" sz="1600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. 17.000 observations</a:t>
            </a:r>
          </a:p>
        </p:txBody>
      </p:sp>
      <p:sp>
        <p:nvSpPr>
          <p:cNvPr id="44" name="Rektangel 43">
            <a:extLst>
              <a:ext uri="{FF2B5EF4-FFF2-40B4-BE49-F238E27FC236}">
                <a16:creationId xmlns:a16="http://schemas.microsoft.com/office/drawing/2014/main" id="{C6D3AE75-3EE3-4288-98F7-5D3B199932EA}"/>
              </a:ext>
            </a:extLst>
          </p:cNvPr>
          <p:cNvSpPr/>
          <p:nvPr/>
        </p:nvSpPr>
        <p:spPr>
          <a:xfrm rot="10800000" flipV="1">
            <a:off x="2719798" y="4309548"/>
            <a:ext cx="2244353" cy="674558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Variance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,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skewness</a:t>
            </a:r>
            <a:r>
              <a:rPr lang="da-DK" dirty="0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 and </a:t>
            </a:r>
            <a:r>
              <a:rPr lang="da-DK" dirty="0" err="1">
                <a:solidFill>
                  <a:schemeClr val="bg1"/>
                </a:solidFill>
                <a:latin typeface="Titillium Web ExtraLight" panose="020B0604020202020204" charset="0"/>
                <a:ea typeface="Batang" panose="02030600000101010101" pitchFamily="18" charset="-127"/>
              </a:rPr>
              <a:t>kurtosis</a:t>
            </a:r>
            <a:endParaRPr lang="da-DK" dirty="0">
              <a:solidFill>
                <a:schemeClr val="bg1"/>
              </a:solidFill>
              <a:latin typeface="Titillium Web ExtraLight" panose="020B0604020202020204" charset="0"/>
              <a:ea typeface="Batang" panose="02030600000101010101" pitchFamily="18" charset="-127"/>
            </a:endParaRPr>
          </a:p>
        </p:txBody>
      </p:sp>
      <p:cxnSp>
        <p:nvCxnSpPr>
          <p:cNvPr id="45" name="Lige pilforbindelse 44">
            <a:extLst>
              <a:ext uri="{FF2B5EF4-FFF2-40B4-BE49-F238E27FC236}">
                <a16:creationId xmlns:a16="http://schemas.microsoft.com/office/drawing/2014/main" id="{1A60BC7C-85EB-4528-8E0D-997D30E917F1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3792092" y="2325204"/>
            <a:ext cx="49882" cy="19843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5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5F20E-CC20-4B8E-AB25-7FA450C2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Benchmarking</a:t>
            </a: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D20001D4-6A91-4780-BBBC-A217620096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11</a:t>
            </a:fld>
            <a:endParaRPr lang="da-DK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6ADA39FE-69C5-41EC-B1C5-75EB6C0D49D7}"/>
              </a:ext>
            </a:extLst>
          </p:cNvPr>
          <p:cNvSpPr txBox="1"/>
          <p:nvPr/>
        </p:nvSpPr>
        <p:spPr>
          <a:xfrm>
            <a:off x="6512596" y="1705161"/>
            <a:ext cx="2262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Random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Forest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estimation</a:t>
            </a:r>
            <a:endParaRPr lang="da-DK" sz="1800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2B49FCD2-7716-44EF-B0FE-EDB3EA20E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602" y="2649381"/>
            <a:ext cx="2292970" cy="1527118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5BBF82C1-2921-4080-8036-7A4F2B960F40}"/>
              </a:ext>
            </a:extLst>
          </p:cNvPr>
          <p:cNvSpPr txBox="1"/>
          <p:nvPr/>
        </p:nvSpPr>
        <p:spPr>
          <a:xfrm>
            <a:off x="3899723" y="974957"/>
            <a:ext cx="22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Linear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regression</a:t>
            </a: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914E4E1A-BC7A-48A1-9DD2-540A94091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453" y="1476231"/>
            <a:ext cx="2394518" cy="1582776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0DA21608-69D2-4C21-AD19-73F356CDAF4F}"/>
              </a:ext>
            </a:extLst>
          </p:cNvPr>
          <p:cNvSpPr txBox="1"/>
          <p:nvPr/>
        </p:nvSpPr>
        <p:spPr>
          <a:xfrm>
            <a:off x="522984" y="1428162"/>
            <a:ext cx="2262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Price of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previous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month</a:t>
            </a:r>
            <a:endParaRPr lang="da-DK" sz="1800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D40E26BA-4AD4-4DB2-8050-323BE3FB2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47" y="2074493"/>
            <a:ext cx="1420219" cy="14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5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396A8F48-BE27-4E09-862E-D9A9D1CD8D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12</a:t>
            </a:fld>
            <a:endParaRPr lang="da-DK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4239CA-41E5-4166-B226-201A1E54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66693B9-0D6E-4A09-96D2-0F17DC455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0907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1336F-E753-49B0-B2AF-FDF1FFC8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Motivation</a:t>
            </a: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24D5295E-C1FF-4C85-8C58-5DA5A77E8C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2</a:t>
            </a:fld>
            <a:endParaRPr lang="da-DK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D50164F1-8E5E-4C61-B9CC-B797F2C467EE}"/>
              </a:ext>
            </a:extLst>
          </p:cNvPr>
          <p:cNvSpPr txBox="1"/>
          <p:nvPr/>
        </p:nvSpPr>
        <p:spPr>
          <a:xfrm>
            <a:off x="526273" y="1355154"/>
            <a:ext cx="779542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How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well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does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a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deep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learning model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predict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electricity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prices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compared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to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other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models?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800" dirty="0">
              <a:solidFill>
                <a:schemeClr val="bg1"/>
              </a:solidFill>
              <a:latin typeface="Titillium Web Extra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800" dirty="0">
              <a:solidFill>
                <a:schemeClr val="bg1"/>
              </a:solidFill>
              <a:latin typeface="Titillium Web ExtraLight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Is it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possible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to set up a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successful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model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based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on data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scraped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 from public </a:t>
            </a:r>
            <a:r>
              <a:rPr lang="da-DK" sz="1800" dirty="0" err="1">
                <a:solidFill>
                  <a:schemeClr val="bg1"/>
                </a:solidFill>
                <a:latin typeface="Titillium Web ExtraLight" panose="020B0604020202020204" charset="0"/>
              </a:rPr>
              <a:t>sources</a:t>
            </a:r>
            <a:r>
              <a:rPr lang="da-DK" sz="1800" dirty="0">
                <a:solidFill>
                  <a:schemeClr val="bg1"/>
                </a:solidFill>
                <a:latin typeface="Titillium Web ExtraLight" panose="020B060402020202020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2972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5C58D-3259-4F6B-8665-D2639400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Project design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B3B4471-4F21-47E7-B7C0-8BEB96F74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1)</a:t>
            </a:r>
          </a:p>
          <a:p>
            <a:r>
              <a:rPr lang="da-DK" dirty="0"/>
              <a:t>Basics of Machine Learning</a:t>
            </a:r>
          </a:p>
          <a:p>
            <a:r>
              <a:rPr lang="da-DK" dirty="0" err="1"/>
              <a:t>What</a:t>
            </a:r>
            <a:r>
              <a:rPr lang="da-DK" dirty="0"/>
              <a:t> is Deep learning?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EEF2A49-CD8B-4EEE-9D01-5E4C364A1DB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da-DK" dirty="0"/>
              <a:t>2)</a:t>
            </a:r>
          </a:p>
          <a:p>
            <a:r>
              <a:rPr lang="da-DK" dirty="0"/>
              <a:t>Data </a:t>
            </a:r>
            <a:r>
              <a:rPr lang="da-DK" dirty="0" err="1"/>
              <a:t>sources</a:t>
            </a:r>
            <a:endParaRPr lang="da-DK" dirty="0"/>
          </a:p>
          <a:p>
            <a:r>
              <a:rPr lang="da-DK" dirty="0"/>
              <a:t>Data </a:t>
            </a:r>
            <a:r>
              <a:rPr lang="da-DK" dirty="0" err="1"/>
              <a:t>collection</a:t>
            </a:r>
            <a:endParaRPr lang="da-DK" dirty="0"/>
          </a:p>
          <a:p>
            <a:r>
              <a:rPr lang="da-DK" dirty="0"/>
              <a:t>Data manipulation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B70A0F9-5D42-4F5A-82BD-964C92C683A3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da-DK" dirty="0"/>
              <a:t>3)</a:t>
            </a:r>
          </a:p>
          <a:p>
            <a:r>
              <a:rPr lang="da-DK" dirty="0"/>
              <a:t>Deep learning model</a:t>
            </a:r>
          </a:p>
          <a:p>
            <a:r>
              <a:rPr lang="da-DK" dirty="0"/>
              <a:t>Benchmarking</a:t>
            </a:r>
          </a:p>
          <a:p>
            <a:r>
              <a:rPr lang="da-DK" dirty="0" err="1"/>
              <a:t>Results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153B51B-A04C-4667-A66A-50B2EBEA86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684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0108C-DEAF-49B5-AD39-B22AD618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Deep Learning?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857566F-6AAA-46FF-BEEF-43ABFE55056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94875" y="1144800"/>
            <a:ext cx="3730800" cy="2853900"/>
          </a:xfrm>
        </p:spPr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it </a:t>
            </a:r>
            <a:r>
              <a:rPr lang="da-DK" dirty="0" err="1"/>
              <a:t>does</a:t>
            </a:r>
            <a:endParaRPr lang="da-DK" dirty="0"/>
          </a:p>
          <a:p>
            <a:pPr marL="558800" indent="-457200">
              <a:buFont typeface="+mj-lt"/>
              <a:buAutoNum type="arabicPeriod"/>
            </a:pPr>
            <a:r>
              <a:rPr lang="da-DK" dirty="0"/>
              <a:t>Finds </a:t>
            </a:r>
            <a:r>
              <a:rPr lang="da-DK" dirty="0" err="1"/>
              <a:t>hidden</a:t>
            </a:r>
            <a:r>
              <a:rPr lang="da-DK" dirty="0"/>
              <a:t> patterns in large datasets</a:t>
            </a:r>
          </a:p>
          <a:p>
            <a:pPr marL="558800" indent="-457200">
              <a:buFont typeface="+mj-lt"/>
              <a:buAutoNum type="arabicPeriod"/>
            </a:pPr>
            <a:r>
              <a:rPr lang="da-DK" dirty="0"/>
              <a:t>Flexible </a:t>
            </a:r>
            <a:r>
              <a:rPr lang="da-DK" dirty="0" err="1"/>
              <a:t>functional</a:t>
            </a:r>
            <a:r>
              <a:rPr lang="da-DK" dirty="0"/>
              <a:t> form (</a:t>
            </a:r>
            <a:r>
              <a:rPr lang="da-DK" dirty="0" err="1"/>
              <a:t>unlike</a:t>
            </a:r>
            <a:r>
              <a:rPr lang="da-DK" dirty="0"/>
              <a:t> </a:t>
            </a:r>
            <a:r>
              <a:rPr lang="da-DK" dirty="0" err="1"/>
              <a:t>linear</a:t>
            </a:r>
            <a:r>
              <a:rPr lang="da-DK" dirty="0"/>
              <a:t> regression)</a:t>
            </a:r>
          </a:p>
          <a:p>
            <a:pPr marL="558800" indent="-457200">
              <a:buFont typeface="+mj-lt"/>
              <a:buAutoNum type="arabicPeriod"/>
            </a:pPr>
            <a:r>
              <a:rPr lang="da-DK" dirty="0"/>
              <a:t>It is not </a:t>
            </a:r>
            <a:r>
              <a:rPr lang="da-DK" dirty="0" err="1"/>
              <a:t>well</a:t>
            </a:r>
            <a:r>
              <a:rPr lang="da-DK" dirty="0"/>
              <a:t> </a:t>
            </a:r>
            <a:r>
              <a:rPr lang="da-DK" dirty="0" err="1"/>
              <a:t>understood</a:t>
            </a:r>
            <a:r>
              <a:rPr lang="da-DK" dirty="0"/>
              <a:t>, </a:t>
            </a:r>
            <a:r>
              <a:rPr lang="da-DK" dirty="0" err="1"/>
              <a:t>why</a:t>
            </a:r>
            <a:r>
              <a:rPr lang="da-DK" dirty="0"/>
              <a:t> it is so </a:t>
            </a:r>
            <a:r>
              <a:rPr lang="da-DK" dirty="0" err="1"/>
              <a:t>successful</a:t>
            </a:r>
            <a:endParaRPr lang="da-DK" dirty="0"/>
          </a:p>
          <a:p>
            <a:r>
              <a:rPr lang="da-DK" dirty="0"/>
              <a:t>One </a:t>
            </a:r>
            <a:r>
              <a:rPr lang="da-DK" dirty="0" err="1"/>
              <a:t>disadvantage</a:t>
            </a:r>
            <a:endParaRPr lang="da-DK" dirty="0"/>
          </a:p>
          <a:p>
            <a:pPr marL="558800" indent="-457200">
              <a:buFont typeface="+mj-lt"/>
              <a:buAutoNum type="arabicPeriod"/>
            </a:pPr>
            <a:r>
              <a:rPr lang="da-DK" dirty="0"/>
              <a:t>No </a:t>
            </a:r>
            <a:r>
              <a:rPr lang="da-DK" dirty="0" err="1"/>
              <a:t>meaningful</a:t>
            </a:r>
            <a:r>
              <a:rPr lang="da-DK" dirty="0"/>
              <a:t> parameter </a:t>
            </a:r>
            <a:r>
              <a:rPr lang="da-DK" dirty="0" err="1"/>
              <a:t>estimates</a:t>
            </a:r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4E9F14E-1738-4487-A4F6-33B409368F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4</a:t>
            </a:fld>
            <a:endParaRPr lang="da-DK"/>
          </a:p>
        </p:txBody>
      </p:sp>
      <p:pic>
        <p:nvPicPr>
          <p:cNvPr id="6" name="Pladsholder til indhold 7">
            <a:extLst>
              <a:ext uri="{FF2B5EF4-FFF2-40B4-BE49-F238E27FC236}">
                <a16:creationId xmlns:a16="http://schemas.microsoft.com/office/drawing/2014/main" id="{8C67457D-8765-4735-B850-C92C46CE0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27" y="1280530"/>
            <a:ext cx="2364006" cy="1573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809A6568-BBE2-40F8-932D-0881103BF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8" y="1724315"/>
            <a:ext cx="2413064" cy="1442446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BCB68A54-E26F-4810-A3DF-F1AE1AC73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73" y="3319572"/>
            <a:ext cx="3118060" cy="1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5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C7579FAE-C639-41CF-930E-D221E22418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5</a:t>
            </a:fld>
            <a:endParaRPr lang="da-DK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90CF930-3C2D-44BF-A05E-69019A0B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sources</a:t>
            </a:r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FE2568F-E18F-4DC3-8757-E06A19ADC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Prices and sold </a:t>
            </a:r>
            <a:r>
              <a:rPr lang="da-DK" dirty="0" err="1"/>
              <a:t>amouts</a:t>
            </a:r>
            <a:r>
              <a:rPr lang="da-DK" dirty="0"/>
              <a:t>: ”The US Energy Information Administration”</a:t>
            </a:r>
          </a:p>
          <a:p>
            <a:r>
              <a:rPr lang="da-DK" dirty="0"/>
              <a:t>Population: </a:t>
            </a:r>
            <a:r>
              <a:rPr lang="da-DK" dirty="0" err="1"/>
              <a:t>Censusgov</a:t>
            </a:r>
            <a:endParaRPr lang="da-DK" dirty="0"/>
          </a:p>
          <a:p>
            <a:r>
              <a:rPr lang="da-DK" dirty="0"/>
              <a:t>GDP: Bea.gov</a:t>
            </a:r>
          </a:p>
          <a:p>
            <a:r>
              <a:rPr lang="da-DK" dirty="0" err="1"/>
              <a:t>Weather</a:t>
            </a:r>
            <a:r>
              <a:rPr lang="da-DK" dirty="0"/>
              <a:t>: ndcd.noaa.gov</a:t>
            </a:r>
          </a:p>
          <a:p>
            <a:r>
              <a:rPr lang="da-DK" dirty="0" err="1"/>
              <a:t>Longitudes</a:t>
            </a:r>
            <a:r>
              <a:rPr lang="da-DK" dirty="0"/>
              <a:t>/</a:t>
            </a:r>
            <a:r>
              <a:rPr lang="da-DK" dirty="0" err="1"/>
              <a:t>Latitudes</a:t>
            </a:r>
            <a:r>
              <a:rPr lang="da-DK" dirty="0"/>
              <a:t>: inkplant.com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686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8C55F-FA9F-451A-B637-BCB648D3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Construction of data set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C26A8CF-1224-49F2-852D-3337ACDE9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Joining</a:t>
            </a:r>
            <a:r>
              <a:rPr lang="da-DK" dirty="0"/>
              <a:t> all data </a:t>
            </a:r>
            <a:r>
              <a:rPr lang="da-DK" dirty="0" err="1"/>
              <a:t>sources</a:t>
            </a:r>
            <a:r>
              <a:rPr lang="da-DK" dirty="0"/>
              <a:t> in </a:t>
            </a:r>
            <a:r>
              <a:rPr lang="da-DK" dirty="0" err="1"/>
              <a:t>one</a:t>
            </a:r>
            <a:r>
              <a:rPr lang="da-DK" dirty="0"/>
              <a:t> dataset</a:t>
            </a:r>
          </a:p>
          <a:p>
            <a:endParaRPr lang="da-DK" dirty="0"/>
          </a:p>
          <a:p>
            <a:r>
              <a:rPr lang="da-DK" dirty="0"/>
              <a:t>Computing </a:t>
            </a:r>
            <a:r>
              <a:rPr lang="da-DK" b="1" dirty="0" err="1"/>
              <a:t>variance</a:t>
            </a:r>
            <a:r>
              <a:rPr lang="da-DK" dirty="0"/>
              <a:t>, </a:t>
            </a:r>
            <a:r>
              <a:rPr lang="da-DK" b="1" dirty="0" err="1"/>
              <a:t>skewness</a:t>
            </a:r>
            <a:r>
              <a:rPr lang="da-DK" dirty="0"/>
              <a:t> and </a:t>
            </a:r>
            <a:r>
              <a:rPr lang="da-DK" b="1" dirty="0" err="1"/>
              <a:t>kurtosis</a:t>
            </a:r>
            <a:r>
              <a:rPr lang="da-DK" dirty="0"/>
              <a:t> as of sales and </a:t>
            </a:r>
            <a:r>
              <a:rPr lang="da-DK" dirty="0" err="1"/>
              <a:t>prices</a:t>
            </a:r>
            <a:r>
              <a:rPr lang="da-DK" dirty="0"/>
              <a:t> for a given </a:t>
            </a:r>
            <a:r>
              <a:rPr lang="da-DK" dirty="0" err="1"/>
              <a:t>period</a:t>
            </a:r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CB39C42-F461-4074-B964-83C3674AB63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AE29AC3-D8CE-4778-B897-392E0B6C3D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6</a:t>
            </a:fld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B37992E3-629D-4E81-BC2E-2EC92C79C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68" y="1223161"/>
            <a:ext cx="2968859" cy="284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32814-9E0B-44FA-B6B1-FF248CB2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Response</a:t>
            </a:r>
            <a:r>
              <a:rPr lang="da-DK" dirty="0"/>
              <a:t> variables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F5E6900-E11F-4757-8CDF-091B0A968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/>
              <a:t>To </a:t>
            </a:r>
            <a:r>
              <a:rPr lang="da-DK" b="1" dirty="0" err="1"/>
              <a:t>forecast</a:t>
            </a:r>
            <a:r>
              <a:rPr lang="da-DK" b="1" dirty="0"/>
              <a:t> </a:t>
            </a:r>
            <a:r>
              <a:rPr lang="da-DK" b="1" dirty="0" err="1"/>
              <a:t>electricity</a:t>
            </a:r>
            <a:r>
              <a:rPr lang="da-DK" b="1" dirty="0"/>
              <a:t> </a:t>
            </a:r>
            <a:r>
              <a:rPr lang="da-DK" b="1" dirty="0" err="1"/>
              <a:t>prices</a:t>
            </a:r>
            <a:r>
              <a:rPr lang="da-DK" b="1" dirty="0"/>
              <a:t> in </a:t>
            </a:r>
            <a:r>
              <a:rPr lang="da-DK" b="1" dirty="0" err="1"/>
              <a:t>period</a:t>
            </a:r>
            <a:r>
              <a:rPr lang="da-DK" b="1" dirty="0"/>
              <a:t> t, </a:t>
            </a:r>
            <a:r>
              <a:rPr lang="da-DK" b="1" dirty="0" err="1"/>
              <a:t>we</a:t>
            </a:r>
            <a:r>
              <a:rPr lang="da-DK" b="1" dirty="0"/>
              <a:t> </a:t>
            </a:r>
            <a:r>
              <a:rPr lang="da-DK" b="1" dirty="0" err="1"/>
              <a:t>use</a:t>
            </a:r>
            <a:r>
              <a:rPr lang="da-DK" b="1" dirty="0"/>
              <a:t>:</a:t>
            </a:r>
          </a:p>
          <a:p>
            <a:r>
              <a:rPr lang="da-DK" dirty="0"/>
              <a:t>Prices: t-3, t-2, t-1</a:t>
            </a:r>
          </a:p>
          <a:p>
            <a:r>
              <a:rPr lang="da-DK" dirty="0"/>
              <a:t>Sales: t-3, t-2, t-1</a:t>
            </a:r>
          </a:p>
          <a:p>
            <a:r>
              <a:rPr lang="da-DK" dirty="0" err="1"/>
              <a:t>Weather</a:t>
            </a:r>
            <a:r>
              <a:rPr lang="da-DK" dirty="0"/>
              <a:t>: t-1</a:t>
            </a:r>
          </a:p>
          <a:p>
            <a:r>
              <a:rPr lang="da-DK" dirty="0"/>
              <a:t>GDP: t-1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AD5254C-2449-4BD5-B522-0AFC600254A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da-DK" dirty="0"/>
              <a:t>Sales </a:t>
            </a:r>
            <a:r>
              <a:rPr lang="da-DK" dirty="0" err="1"/>
              <a:t>variance</a:t>
            </a:r>
            <a:r>
              <a:rPr lang="da-DK" dirty="0"/>
              <a:t>, </a:t>
            </a:r>
            <a:r>
              <a:rPr lang="da-DK" dirty="0" err="1"/>
              <a:t>skewness</a:t>
            </a:r>
            <a:r>
              <a:rPr lang="da-DK" dirty="0"/>
              <a:t> and </a:t>
            </a:r>
            <a:r>
              <a:rPr lang="da-DK" dirty="0" err="1"/>
              <a:t>curtosis</a:t>
            </a:r>
            <a:endParaRPr lang="da-DK" dirty="0"/>
          </a:p>
          <a:p>
            <a:r>
              <a:rPr lang="da-DK" dirty="0"/>
              <a:t>Price </a:t>
            </a:r>
            <a:r>
              <a:rPr lang="da-DK" dirty="0" err="1"/>
              <a:t>variance</a:t>
            </a:r>
            <a:r>
              <a:rPr lang="da-DK" dirty="0"/>
              <a:t>, </a:t>
            </a:r>
            <a:r>
              <a:rPr lang="da-DK" dirty="0" err="1"/>
              <a:t>skewness</a:t>
            </a:r>
            <a:r>
              <a:rPr lang="da-DK" dirty="0"/>
              <a:t> and </a:t>
            </a:r>
            <a:r>
              <a:rPr lang="da-DK" dirty="0" err="1"/>
              <a:t>curtosis</a:t>
            </a:r>
            <a:endParaRPr lang="da-DK" dirty="0"/>
          </a:p>
          <a:p>
            <a:r>
              <a:rPr lang="da-DK" dirty="0"/>
              <a:t>Population in 2013</a:t>
            </a:r>
          </a:p>
          <a:p>
            <a:r>
              <a:rPr lang="da-DK" dirty="0" err="1"/>
              <a:t>Longtitude</a:t>
            </a:r>
            <a:r>
              <a:rPr lang="da-DK" dirty="0"/>
              <a:t>/</a:t>
            </a:r>
            <a:r>
              <a:rPr lang="da-DK" dirty="0" err="1"/>
              <a:t>latitude</a:t>
            </a:r>
            <a:endParaRPr lang="da-DK" dirty="0"/>
          </a:p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2D84C17-7870-46DB-A8C4-7ED66CEB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397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D7ACB549-7F20-4B21-85BA-7AF70C01E5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8</a:t>
            </a:fld>
            <a:endParaRPr lang="da-DK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7E9C92A-8F6B-4627-952E-F1A95A61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PCA of data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2DF1922-7EC0-46EB-8BB8-CBB8DFE55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524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2FF4D-43B3-47A6-8446-36634B0D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Machine learning basics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F78B7A8-D4EF-4B9B-A408-0174007B5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Splitting the dataset in test and </a:t>
            </a:r>
            <a:r>
              <a:rPr lang="da-DK" dirty="0" err="1"/>
              <a:t>training</a:t>
            </a:r>
            <a:r>
              <a:rPr lang="da-DK" dirty="0"/>
              <a:t> </a:t>
            </a:r>
          </a:p>
          <a:p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849FCFD-49DE-4077-9AD8-7428EB2BBFA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da-DK" dirty="0" err="1"/>
              <a:t>Collecting</a:t>
            </a:r>
            <a:r>
              <a:rPr lang="da-DK" dirty="0"/>
              <a:t> more data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improve</a:t>
            </a:r>
            <a:r>
              <a:rPr lang="da-DK" dirty="0"/>
              <a:t> the model </a:t>
            </a:r>
            <a:r>
              <a:rPr lang="da-DK" dirty="0" err="1"/>
              <a:t>precision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67D3D2D-6CC7-4DD1-B104-3C723AEFF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 smtClean="0"/>
              <a:t>9</a:t>
            </a:fld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09C8AEBB-592A-49E1-8D3C-9C08B95B0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03" y="2670240"/>
            <a:ext cx="3730678" cy="1401669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E8F11EEF-031D-4C1A-9E69-E904CFCA2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75" y="2625069"/>
            <a:ext cx="2572161" cy="144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48372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318</Words>
  <Application>Microsoft Office PowerPoint</Application>
  <PresentationFormat>Skærmshow (16:9)</PresentationFormat>
  <Paragraphs>78</Paragraphs>
  <Slides>12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7" baseType="lpstr">
      <vt:lpstr>Batang</vt:lpstr>
      <vt:lpstr>Titillium Web ExtraLight</vt:lpstr>
      <vt:lpstr>Arial</vt:lpstr>
      <vt:lpstr>Titillium Web</vt:lpstr>
      <vt:lpstr>Thaliard template</vt:lpstr>
      <vt:lpstr>Deep Learning &amp; Energy prices</vt:lpstr>
      <vt:lpstr>Motivation</vt:lpstr>
      <vt:lpstr>Project design</vt:lpstr>
      <vt:lpstr>What is Deep Learning?</vt:lpstr>
      <vt:lpstr>Data sources</vt:lpstr>
      <vt:lpstr>Construction of data set</vt:lpstr>
      <vt:lpstr>Response variables</vt:lpstr>
      <vt:lpstr>PCA of data</vt:lpstr>
      <vt:lpstr>Machine learning basics</vt:lpstr>
      <vt:lpstr>PowerPoint-præsentation</vt:lpstr>
      <vt:lpstr>Benchmarking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&amp; Energy prices</dc:title>
  <dc:creator>Jonas Philip Christensen</dc:creator>
  <cp:lastModifiedBy>Jonas Philip Christensen</cp:lastModifiedBy>
  <cp:revision>5</cp:revision>
  <dcterms:modified xsi:type="dcterms:W3CDTF">2018-05-05T14:47:58Z</dcterms:modified>
</cp:coreProperties>
</file>