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06" r:id="rId2"/>
  </p:sldIdLst>
  <p:sldSz cx="12192000" cy="6858000"/>
  <p:notesSz cx="99060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livi" initials="S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00"/>
    <a:srgbClr val="FFCCCC"/>
    <a:srgbClr val="FCF2E9"/>
    <a:srgbClr val="D6E7F7"/>
    <a:srgbClr val="E3EFFB"/>
    <a:srgbClr val="FFFF00"/>
    <a:srgbClr val="F5ECD3"/>
    <a:srgbClr val="FFFFFF"/>
    <a:srgbClr val="F0F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1" autoAdjust="0"/>
    <p:restoredTop sz="92757" autoAdjust="0"/>
  </p:normalViewPr>
  <p:slideViewPr>
    <p:cSldViewPr snapToGrid="0">
      <p:cViewPr>
        <p:scale>
          <a:sx n="90" d="100"/>
          <a:sy n="90" d="100"/>
        </p:scale>
        <p:origin x="576" y="440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11394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-2040" y="-104"/>
      </p:cViewPr>
      <p:guideLst>
        <p:guide orient="horz" pos="2141"/>
        <p:guide pos="3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3680" cy="34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ea typeface="ＭＳ Ｐゴシック" pitchFamily="8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2321" y="0"/>
            <a:ext cx="4293680" cy="34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ea typeface="ＭＳ Ｐゴシック" pitchFamily="8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450"/>
            <a:ext cx="4293680" cy="3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ea typeface="ＭＳ Ｐゴシック" pitchFamily="8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2321" y="6454450"/>
            <a:ext cx="4293680" cy="3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ea typeface="ＭＳ Ｐゴシック" pitchFamily="81" charset="-128"/>
                <a:cs typeface="+mn-cs"/>
              </a:defRPr>
            </a:lvl1pPr>
          </a:lstStyle>
          <a:p>
            <a:pPr>
              <a:defRPr/>
            </a:pPr>
            <a:fld id="{03FA3FA8-4A11-4360-8A95-55D43A2BB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3680" cy="34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ea typeface="ＭＳ Ｐゴシック" pitchFamily="8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2321" y="0"/>
            <a:ext cx="4293680" cy="34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ea typeface="ＭＳ Ｐゴシック" pitchFamily="8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9225" y="508000"/>
            <a:ext cx="45291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8641" y="3226681"/>
            <a:ext cx="7268718" cy="305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450"/>
            <a:ext cx="4293680" cy="3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ea typeface="ＭＳ Ｐゴシック" pitchFamily="8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2321" y="6454450"/>
            <a:ext cx="4293680" cy="3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ea typeface="ＭＳ Ｐゴシック" pitchFamily="81" charset="-128"/>
                <a:cs typeface="+mn-cs"/>
              </a:defRPr>
            </a:lvl1pPr>
          </a:lstStyle>
          <a:p>
            <a:pPr>
              <a:defRPr/>
            </a:pPr>
            <a:fld id="{D1B3CA98-5876-4DE6-B117-3AAC04193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4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B3CA98-5876-4DE6-B117-3AAC041932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31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0" y="908050"/>
            <a:ext cx="2870200" cy="5340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908050"/>
            <a:ext cx="8407400" cy="5340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8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908050"/>
            <a:ext cx="11480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3200" y="1600200"/>
            <a:ext cx="11480800" cy="4648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981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" y="0"/>
            <a:ext cx="692696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56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600200"/>
            <a:ext cx="5638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600200"/>
            <a:ext cx="5638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1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36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B1C5D9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isd-temp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01" y="1"/>
            <a:ext cx="30353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0"/>
            <a:ext cx="9245600" cy="673100"/>
          </a:xfrm>
          <a:prstGeom prst="rect">
            <a:avLst/>
          </a:prstGeom>
          <a:solidFill>
            <a:srgbClr val="193B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GB" sz="2400" i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908050"/>
            <a:ext cx="1148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600200"/>
            <a:ext cx="11480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13"/>
          <p:cNvSpPr txBox="1">
            <a:spLocks noChangeArrowheads="1"/>
          </p:cNvSpPr>
          <p:nvPr/>
        </p:nvSpPr>
        <p:spPr bwMode="auto">
          <a:xfrm>
            <a:off x="3695700" y="6357939"/>
            <a:ext cx="79692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49575" algn="r"/>
              </a:tabLs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49575" algn="r"/>
              </a:tabLs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49575" algn="r"/>
              </a:tabLs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49575" algn="r"/>
              </a:tabLs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49575" algn="r"/>
              </a:tabLs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49575" algn="r"/>
              </a:tabLs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49575" algn="r"/>
              </a:tabLs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49575" algn="r"/>
              </a:tabLs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49575" algn="r"/>
              </a:tabLs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400" i="0" dirty="0">
                <a:solidFill>
                  <a:schemeClr val="tx2"/>
                </a:solidFill>
                <a:cs typeface="+mn-cs"/>
              </a:rPr>
              <a:t>      </a:t>
            </a:r>
            <a:endParaRPr lang="en-US" sz="1400" i="0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" y="0"/>
            <a:ext cx="692696" cy="6926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ＭＳ Ｐゴシック" pitchFamily="8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ＭＳ Ｐゴシック" pitchFamily="8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ＭＳ Ｐゴシック" pitchFamily="8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ＭＳ Ｐゴシック" pitchFamily="8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ＭＳ Ｐゴシック" pitchFamily="8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ＭＳ Ｐゴシック" pitchFamily="8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ＭＳ Ｐゴシック" pitchFamily="8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ＭＳ Ｐゴシック" pitchFamily="81" charset="-128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gi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531ED2-E718-704A-BEA2-9A7201B4A11C}"/>
              </a:ext>
            </a:extLst>
          </p:cNvPr>
          <p:cNvSpPr/>
          <p:nvPr/>
        </p:nvSpPr>
        <p:spPr bwMode="auto">
          <a:xfrm>
            <a:off x="-1" y="0"/>
            <a:ext cx="9783652" cy="6825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1" charset="-128"/>
            </a:endParaRPr>
          </a:p>
        </p:txBody>
      </p:sp>
      <p:pic>
        <p:nvPicPr>
          <p:cNvPr id="20" name="Picture 19" descr="IRAP">
            <a:extLst>
              <a:ext uri="{FF2B5EF4-FFF2-40B4-BE49-F238E27FC236}">
                <a16:creationId xmlns:a16="http://schemas.microsoft.com/office/drawing/2014/main" id="{D68B365B-A6F5-454C-BFBF-E456CFB6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79" y="39201"/>
            <a:ext cx="1580031" cy="61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88B3EE-33B5-4E48-8FCD-996E13509A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3" y="83057"/>
            <a:ext cx="1479112" cy="493973"/>
          </a:xfrm>
          <a:prstGeom prst="rect">
            <a:avLst/>
          </a:prstGeom>
        </p:spPr>
      </p:pic>
      <p:pic>
        <p:nvPicPr>
          <p:cNvPr id="25" name="Picture 24" descr="maize-bluebg.png">
            <a:extLst>
              <a:ext uri="{FF2B5EF4-FFF2-40B4-BE49-F238E27FC236}">
                <a16:creationId xmlns:a16="http://schemas.microsoft.com/office/drawing/2014/main" id="{8205E76F-39B8-3944-A2CD-3C9251D53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" y="63556"/>
            <a:ext cx="650725" cy="520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84231B-5205-6B47-B4A6-19665031A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696" y="743869"/>
            <a:ext cx="7101304" cy="591624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10DBE7-EDCE-9E4F-A7EC-B3F34A9CE829}"/>
              </a:ext>
            </a:extLst>
          </p:cNvPr>
          <p:cNvSpPr txBox="1">
            <a:spLocks/>
          </p:cNvSpPr>
          <p:nvPr/>
        </p:nvSpPr>
        <p:spPr bwMode="auto">
          <a:xfrm>
            <a:off x="117566" y="1012590"/>
            <a:ext cx="5265804" cy="495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GB" sz="2400" i="0" dirty="0"/>
              <a:t>The Solar Wind Analyser SWA is made of 3 separate instruments</a:t>
            </a:r>
          </a:p>
          <a:p>
            <a:pPr>
              <a:buNone/>
            </a:pPr>
            <a:endParaRPr lang="en-GB" sz="1800" b="0" i="0" dirty="0"/>
          </a:p>
          <a:p>
            <a:pPr>
              <a:buNone/>
            </a:pPr>
            <a:r>
              <a:rPr lang="en-GB" sz="2400" i="0" dirty="0">
                <a:solidFill>
                  <a:srgbClr val="FF0000"/>
                </a:solidFill>
              </a:rPr>
              <a:t>Heavy Ion System (HIS)</a:t>
            </a:r>
          </a:p>
          <a:p>
            <a:pPr>
              <a:buNone/>
            </a:pPr>
            <a:r>
              <a:rPr lang="en-GB" sz="2400" b="0" i="0" dirty="0" err="1">
                <a:solidFill>
                  <a:srgbClr val="FF0000"/>
                </a:solidFill>
              </a:rPr>
              <a:t>SwRI</a:t>
            </a:r>
            <a:r>
              <a:rPr lang="en-GB" sz="2400" b="0" i="0" dirty="0">
                <a:solidFill>
                  <a:srgbClr val="FF0000"/>
                </a:solidFill>
              </a:rPr>
              <a:t> &amp; </a:t>
            </a:r>
            <a:r>
              <a:rPr lang="en-GB" sz="2400" b="0" i="0" dirty="0" err="1">
                <a:solidFill>
                  <a:srgbClr val="FF0000"/>
                </a:solidFill>
              </a:rPr>
              <a:t>UMich</a:t>
            </a:r>
            <a:r>
              <a:rPr lang="en-GB" sz="2400" b="0" i="0" dirty="0">
                <a:solidFill>
                  <a:srgbClr val="FF0000"/>
                </a:solidFill>
              </a:rPr>
              <a:t>, USA</a:t>
            </a:r>
          </a:p>
          <a:p>
            <a:pPr>
              <a:buNone/>
            </a:pPr>
            <a:endParaRPr lang="en-GB" sz="2400" b="0" i="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400" i="0" dirty="0">
                <a:solidFill>
                  <a:srgbClr val="FF0000"/>
                </a:solidFill>
              </a:rPr>
              <a:t>Proton Alpha System (PAS) </a:t>
            </a:r>
          </a:p>
          <a:p>
            <a:pPr>
              <a:buNone/>
            </a:pPr>
            <a:r>
              <a:rPr lang="en-GB" sz="2400" b="0" i="0" dirty="0">
                <a:solidFill>
                  <a:srgbClr val="FF0000"/>
                </a:solidFill>
              </a:rPr>
              <a:t>IRAP, France</a:t>
            </a:r>
          </a:p>
          <a:p>
            <a:pPr>
              <a:buNone/>
            </a:pPr>
            <a:endParaRPr lang="en-GB" sz="2400" b="0" i="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400" i="0" dirty="0">
                <a:solidFill>
                  <a:srgbClr val="FF0000"/>
                </a:solidFill>
              </a:rPr>
              <a:t>Electron Analyser System (EAS) </a:t>
            </a:r>
          </a:p>
          <a:p>
            <a:pPr>
              <a:buNone/>
            </a:pPr>
            <a:r>
              <a:rPr lang="en-GB" sz="2400" b="0" i="0" dirty="0">
                <a:solidFill>
                  <a:srgbClr val="FF0000"/>
                </a:solidFill>
              </a:rPr>
              <a:t>UCL-MSSL</a:t>
            </a:r>
          </a:p>
          <a:p>
            <a:pPr>
              <a:buNone/>
            </a:pPr>
            <a:endParaRPr lang="en-GB" sz="1800" b="0" i="0" dirty="0"/>
          </a:p>
          <a:p>
            <a:pPr>
              <a:buNone/>
            </a:pPr>
            <a:endParaRPr lang="en-GB" sz="1800" b="0" i="0" dirty="0"/>
          </a:p>
          <a:p>
            <a:pPr>
              <a:buNone/>
            </a:pPr>
            <a:r>
              <a:rPr lang="en-GB" sz="1800" b="0" i="0" dirty="0"/>
              <a:t>Data Processing Unit DPU, 3 companies, Italy</a:t>
            </a:r>
          </a:p>
          <a:p>
            <a:pPr>
              <a:buNone/>
            </a:pPr>
            <a:endParaRPr lang="en-GB" sz="1200" b="0" dirty="0"/>
          </a:p>
          <a:p>
            <a:pPr>
              <a:buNone/>
            </a:pPr>
            <a:endParaRPr lang="en-GB" sz="1200" b="0" dirty="0"/>
          </a:p>
          <a:p>
            <a:pPr>
              <a:buNone/>
            </a:pPr>
            <a:endParaRPr lang="en-US" sz="12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B49A97-6A97-3C48-83F0-FAD75C120C69}"/>
              </a:ext>
            </a:extLst>
          </p:cNvPr>
          <p:cNvSpPr txBox="1">
            <a:spLocks/>
          </p:cNvSpPr>
          <p:nvPr/>
        </p:nvSpPr>
        <p:spPr bwMode="auto">
          <a:xfrm>
            <a:off x="133045" y="6081978"/>
            <a:ext cx="4612281" cy="71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1800" i="0" kern="0" dirty="0"/>
              <a:t>Details in A&amp;A special issue</a:t>
            </a:r>
          </a:p>
          <a:p>
            <a:pPr marL="0" indent="0">
              <a:buNone/>
            </a:pPr>
            <a:r>
              <a:rPr lang="en-GB" sz="1800" i="0" dirty="0"/>
              <a:t>https://doi.org/10.1051/0004-6361/201937259</a:t>
            </a:r>
            <a:r>
              <a:rPr lang="en-GB" sz="1800" i="0" kern="0" dirty="0"/>
              <a:t> </a:t>
            </a:r>
          </a:p>
        </p:txBody>
      </p:sp>
      <p:pic>
        <p:nvPicPr>
          <p:cNvPr id="34" name="Picture 14" descr="NASA">
            <a:extLst>
              <a:ext uri="{FF2B5EF4-FFF2-40B4-BE49-F238E27FC236}">
                <a16:creationId xmlns:a16="http://schemas.microsoft.com/office/drawing/2014/main" id="{23DABABE-9A7C-5C4C-B8FD-DD3952D4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11" y="49978"/>
            <a:ext cx="870135" cy="565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logo_mff_UK.png">
            <a:extLst>
              <a:ext uri="{FF2B5EF4-FFF2-40B4-BE49-F238E27FC236}">
                <a16:creationId xmlns:a16="http://schemas.microsoft.com/office/drawing/2014/main" id="{3F3BF176-FFFC-8242-AD98-B0D1DA94C6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62" y="86713"/>
            <a:ext cx="671900" cy="492175"/>
          </a:xfrm>
          <a:prstGeom prst="rect">
            <a:avLst/>
          </a:prstGeom>
        </p:spPr>
      </p:pic>
      <p:pic>
        <p:nvPicPr>
          <p:cNvPr id="36" name="Picture 35" descr="00301CJ3.png">
            <a:extLst>
              <a:ext uri="{FF2B5EF4-FFF2-40B4-BE49-F238E27FC236}">
                <a16:creationId xmlns:a16="http://schemas.microsoft.com/office/drawing/2014/main" id="{7783A241-738C-F64A-BADC-C48AD57FA3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69" y="113867"/>
            <a:ext cx="1171711" cy="4589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9552F27-4FCC-E14B-A469-7AECC052C94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" t="8773" r="72735" b="5844"/>
          <a:stretch/>
        </p:blipFill>
        <p:spPr>
          <a:xfrm>
            <a:off x="4710596" y="171049"/>
            <a:ext cx="1144038" cy="401771"/>
          </a:xfrm>
          <a:prstGeom prst="rect">
            <a:avLst/>
          </a:prstGeom>
        </p:spPr>
      </p:pic>
      <p:pic>
        <p:nvPicPr>
          <p:cNvPr id="38" name="Picture 37" descr="00001CJ3.png">
            <a:extLst>
              <a:ext uri="{FF2B5EF4-FFF2-40B4-BE49-F238E27FC236}">
                <a16:creationId xmlns:a16="http://schemas.microsoft.com/office/drawing/2014/main" id="{B717234D-E678-134D-999D-50368E84A7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92" y="101326"/>
            <a:ext cx="1799299" cy="4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wmw">
  <a:themeElements>
    <a:clrScheme name="iwm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wmw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1" charset="-128"/>
          </a:defRPr>
        </a:defPPr>
      </a:lstStyle>
    </a:lnDef>
  </a:objectDefaults>
  <a:extraClrSchemeLst>
    <a:extraClrScheme>
      <a:clrScheme name="iwm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wm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wm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wm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wm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wm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wm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wm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wm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wm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wm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wm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wu1.reg:Applications:Microsoft Office 2004:Templates:My Templates:iwmw.pot</Template>
  <TotalTime>84185</TotalTime>
  <Words>62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iwmw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Report to SWT</dc:title>
  <dc:creator>Chris Owen</dc:creator>
  <cp:lastModifiedBy>Microsoft Office User</cp:lastModifiedBy>
  <cp:revision>1174</cp:revision>
  <cp:lastPrinted>2013-11-27T12:48:50Z</cp:lastPrinted>
  <dcterms:created xsi:type="dcterms:W3CDTF">2005-04-28T11:12:02Z</dcterms:created>
  <dcterms:modified xsi:type="dcterms:W3CDTF">2022-09-01T18:23:14Z</dcterms:modified>
</cp:coreProperties>
</file>