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60"/>
  </p:normalViewPr>
  <p:slideViewPr>
    <p:cSldViewPr snapToGrid="0">
      <p:cViewPr>
        <p:scale>
          <a:sx n="72" d="100"/>
          <a:sy n="72" d="100"/>
        </p:scale>
        <p:origin x="1104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79B05-C28C-6E29-08BE-C4E3B952F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31105-D238-1F5F-6A41-2EDAA43C5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2393-416A-0BBE-5397-6EC8CBBA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D6A1-79CB-8314-90A9-AC083F92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4782-E2FA-6F54-DF73-7CD02248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AD66-1EF8-086B-BD9C-3D761EA0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FD219-C49B-4E17-C534-8D8E6C973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1B853-721E-A00C-E24F-016633A3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9D403-DD93-3BC3-E82E-1F240E03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5717-6889-6CAB-0806-496BADAA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3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D521E-BCED-50B4-1544-A0215502C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BAB5-6EA4-F268-2687-A9846129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3963C-EF7A-7335-DC94-C2D8DFE7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A19E2-2864-12D2-DA67-2BE5F1D5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EE71-D210-5AA0-34AC-0D05EFAE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DE7F-6724-D201-C23E-2AC5D6E0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AA81-60AE-64F8-9CE4-72D03E22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3F49B-DCF4-C59C-1066-2541C6A8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CB8D-B8EE-2E87-0650-B5064BCA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5A590-6AB1-D884-F580-88B11F62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7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BFC8-66AB-6FD7-2E7E-B776267C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982E-B433-335A-7C13-0FB2F9E9C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39C0C-E9F9-ED8A-FAA8-EF527D0A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D0B9-0148-D92A-0005-1691367E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454DA-70B6-4CCF-3561-3EAB22D6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8276-0E01-384C-840D-FE138274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52D2-8046-5B53-68EF-70FA3D8FC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C1B89-5F83-8F16-9B2D-A1EBE09B8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14371-532D-4952-EDF3-80397E3A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5C5FE-BA8F-6AB5-3B26-E9C3234A8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FF7ED-A76B-4475-BB7C-FAAB7D45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CBD9-BEA9-0AE6-9EDE-EB5C40CBA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79E7-A766-C338-28C5-733FFAD2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5DAB1-BAA8-189F-1AE5-EA5E1FE1C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5409B-F780-6449-B52A-2DBB0DAD1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BD058-561F-C5E7-C9BC-7DF85DA23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686EC-7192-184A-5071-E498B43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B22A5-AE43-351F-3AF2-981D6565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D080E-80D4-0F98-7BC9-1416F82A1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7655E-3754-B2E9-0BC2-AC9EB3D4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08459-E6BA-CC27-553F-C5D7314B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0C26D-5882-FED6-CA7E-D7EFF7EBE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D57C2-974E-23C8-3DB6-4BFD0A5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65D00-12B6-F1D8-2D6F-93BAD4C4A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145A54-41F6-A9E8-82D9-3DD802F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82493-E359-0565-DA38-D10BC26B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1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DB2B-2153-4779-927B-A5DDF3B5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86D2-E3E8-927F-7F7F-352643FD0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8249E-9C80-C8CE-17C7-CCE2F61E8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F737-6DCB-F1C9-55A8-26846CC0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C56B-DFA4-2E18-BDF2-922ED1BC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937A-D1FB-CB55-1030-ADAA8183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1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31BA-6871-B71A-B0DD-B811B66D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67628-E166-3FA4-24D8-80A05CF01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30F32-6739-B492-5354-18AA8AA97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DCB5A-164F-37F1-6B08-CC252B0B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31A21-95B9-05E3-93A9-B6C580AD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C30B-9475-2F5E-15FA-78EE68BA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F0BE-5C91-A6A2-BC5F-B9B1CB20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17F4-070F-D0DD-4837-73E60530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EF7EF-BF83-2661-C077-3CBB67448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C19A6-8683-9349-88C8-0B284E545E6A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4BA3-93BD-3284-90F3-1578C837B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A40C0-E27C-9C80-D662-62A6D8F25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17BF3-DBEE-C94E-AF66-C34B823B3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73531E-5982-C2DE-AA2C-D0508A43E297}"/>
              </a:ext>
            </a:extLst>
          </p:cNvPr>
          <p:cNvSpPr/>
          <p:nvPr/>
        </p:nvSpPr>
        <p:spPr>
          <a:xfrm>
            <a:off x="414902" y="853977"/>
            <a:ext cx="2035019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Large Herbivores (LH)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ECA52D-43A5-F09A-8535-98E24409CC48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449921" y="628430"/>
            <a:ext cx="815760" cy="676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782CDA-9EA9-75DD-2EC9-1F51AD3D2FE2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2449921" y="1304453"/>
            <a:ext cx="760377" cy="675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7E04ED6-924A-067C-C688-78F1E496E720}"/>
              </a:ext>
            </a:extLst>
          </p:cNvPr>
          <p:cNvSpPr/>
          <p:nvPr/>
        </p:nvSpPr>
        <p:spPr>
          <a:xfrm>
            <a:off x="3265681" y="177954"/>
            <a:ext cx="2035022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Decrease light competition by reducing vegetation height and density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A9612-BCD3-34BF-389D-BAEEDEE9023A}"/>
              </a:ext>
            </a:extLst>
          </p:cNvPr>
          <p:cNvSpPr/>
          <p:nvPr/>
        </p:nvSpPr>
        <p:spPr>
          <a:xfrm>
            <a:off x="3210298" y="1529383"/>
            <a:ext cx="2035022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Feed preferably on the most dominant plants, thereby reduce plant dominance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C2746-D5AB-AF0B-9513-60F1DE19C1F1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5300703" y="628430"/>
            <a:ext cx="13081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62DEF5-177F-D5FD-3406-26D119BC470B}"/>
              </a:ext>
            </a:extLst>
          </p:cNvPr>
          <p:cNvSpPr/>
          <p:nvPr/>
        </p:nvSpPr>
        <p:spPr>
          <a:xfrm>
            <a:off x="6608838" y="177955"/>
            <a:ext cx="2035021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Herbaceous species benefit from LH due to their faster life history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4C8971-540B-08A7-B2FD-CF3463792C8E}"/>
              </a:ext>
            </a:extLst>
          </p:cNvPr>
          <p:cNvSpPr/>
          <p:nvPr/>
        </p:nvSpPr>
        <p:spPr>
          <a:xfrm>
            <a:off x="6608838" y="1529383"/>
            <a:ext cx="2042743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Woody species are less responsive to herbivore effects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B8B0F-F7AE-8E8A-7189-14B996186204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 flipV="1">
            <a:off x="5245320" y="628431"/>
            <a:ext cx="1363518" cy="1351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6A9FED-FECD-5D61-53FA-2CDD96962FAC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300703" y="628430"/>
            <a:ext cx="1308135" cy="1351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388158-FBC1-E00C-9162-A0B699DB95F2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5245320" y="1979859"/>
            <a:ext cx="136351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E453E50-5BB3-ED6F-10DD-490B45C4AA22}"/>
              </a:ext>
            </a:extLst>
          </p:cNvPr>
          <p:cNvSpPr/>
          <p:nvPr/>
        </p:nvSpPr>
        <p:spPr>
          <a:xfrm>
            <a:off x="9742079" y="938388"/>
            <a:ext cx="2035020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The increase of herbaceous species leads to higher total plant species richness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31DD71-CEBD-CD68-AD4B-DA39C3F55637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8643859" y="628431"/>
            <a:ext cx="1098220" cy="76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62D43F-6EB8-CD8E-090A-3EC164FAE3C7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8651581" y="1388864"/>
            <a:ext cx="1090498" cy="5909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9E80C22-D34A-5C52-DD48-F8C84AE516F7}"/>
              </a:ext>
            </a:extLst>
          </p:cNvPr>
          <p:cNvSpPr/>
          <p:nvPr/>
        </p:nvSpPr>
        <p:spPr>
          <a:xfrm>
            <a:off x="555110" y="4426158"/>
            <a:ext cx="2035019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Large Herbivores (LH)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96092FD-451E-BBA9-93A2-E595DEE5B16A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2590129" y="3781763"/>
            <a:ext cx="815759" cy="10948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5F46F3-BA5A-5C5E-72F5-206C282B50EB}"/>
              </a:ext>
            </a:extLst>
          </p:cNvPr>
          <p:cNvCxnSpPr>
            <a:cxnSpLocks/>
            <a:stCxn id="84" idx="3"/>
            <a:endCxn id="106" idx="1"/>
          </p:cNvCxnSpPr>
          <p:nvPr/>
        </p:nvCxnSpPr>
        <p:spPr>
          <a:xfrm>
            <a:off x="2590129" y="4876634"/>
            <a:ext cx="815756" cy="1128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D86BC49-EFC5-D288-D8CA-922CA734EABD}"/>
              </a:ext>
            </a:extLst>
          </p:cNvPr>
          <p:cNvSpPr/>
          <p:nvPr/>
        </p:nvSpPr>
        <p:spPr>
          <a:xfrm>
            <a:off x="3405888" y="3331287"/>
            <a:ext cx="3425218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Promote grazing tolerant and suppress grazing intolerant functional groups, resulting in a neutral effect on functional richness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BF0422-8A82-6E8C-88C2-927ADBA8D982}"/>
              </a:ext>
            </a:extLst>
          </p:cNvPr>
          <p:cNvSpPr/>
          <p:nvPr/>
        </p:nvSpPr>
        <p:spPr>
          <a:xfrm>
            <a:off x="3405884" y="4427665"/>
            <a:ext cx="3425217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Reduce plant dominance and increase plant evenness, thereby increase the effective number of functionally distinct species (functional diversity)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55D58F-81DD-8E2F-8C90-FF451A7831C0}"/>
              </a:ext>
            </a:extLst>
          </p:cNvPr>
          <p:cNvSpPr txBox="1"/>
          <p:nvPr/>
        </p:nvSpPr>
        <p:spPr>
          <a:xfrm>
            <a:off x="329103" y="25909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a) Hypothesis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4C9D17-E1B4-3830-BC13-D7C9DE4C943D}"/>
              </a:ext>
            </a:extLst>
          </p:cNvPr>
          <p:cNvSpPr txBox="1"/>
          <p:nvPr/>
        </p:nvSpPr>
        <p:spPr>
          <a:xfrm>
            <a:off x="329103" y="3525205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b) Hypothesis 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768B44D-E3A0-D81E-54E9-1373BDE123C1}"/>
              </a:ext>
            </a:extLst>
          </p:cNvPr>
          <p:cNvSpPr/>
          <p:nvPr/>
        </p:nvSpPr>
        <p:spPr>
          <a:xfrm>
            <a:off x="3405885" y="5554164"/>
            <a:ext cx="3425216" cy="9009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Increase functional redundancy by promoting the coexistence of species with similar traits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19D797D-E51A-4018-FE2F-0AA45000C652}"/>
              </a:ext>
            </a:extLst>
          </p:cNvPr>
          <p:cNvCxnSpPr>
            <a:cxnSpLocks/>
            <a:stCxn id="84" idx="3"/>
            <a:endCxn id="88" idx="1"/>
          </p:cNvCxnSpPr>
          <p:nvPr/>
        </p:nvCxnSpPr>
        <p:spPr>
          <a:xfrm>
            <a:off x="2590129" y="4876634"/>
            <a:ext cx="815755" cy="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FA49F6E-5BD8-9356-EEE0-4BC7FF1AEAAA}"/>
              </a:ext>
            </a:extLst>
          </p:cNvPr>
          <p:cNvCxnSpPr>
            <a:cxnSpLocks/>
          </p:cNvCxnSpPr>
          <p:nvPr/>
        </p:nvCxnSpPr>
        <p:spPr>
          <a:xfrm>
            <a:off x="8966322" y="5789510"/>
            <a:ext cx="815755" cy="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E30A727-6A8F-1428-44E1-EC745B0F0A45}"/>
              </a:ext>
            </a:extLst>
          </p:cNvPr>
          <p:cNvSpPr txBox="1"/>
          <p:nvPr/>
        </p:nvSpPr>
        <p:spPr>
          <a:xfrm>
            <a:off x="9745285" y="5615604"/>
            <a:ext cx="1902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LH have an effect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2E019E-6DA5-036E-D353-D1AB2189238B}"/>
              </a:ext>
            </a:extLst>
          </p:cNvPr>
          <p:cNvSpPr txBox="1"/>
          <p:nvPr/>
        </p:nvSpPr>
        <p:spPr>
          <a:xfrm>
            <a:off x="9742079" y="6004640"/>
            <a:ext cx="1905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LH have no effect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FF3043A-EB5D-809F-999E-F3FB4C1EAE57}"/>
              </a:ext>
            </a:extLst>
          </p:cNvPr>
          <p:cNvCxnSpPr>
            <a:cxnSpLocks/>
          </p:cNvCxnSpPr>
          <p:nvPr/>
        </p:nvCxnSpPr>
        <p:spPr>
          <a:xfrm>
            <a:off x="8966321" y="6187799"/>
            <a:ext cx="815755" cy="150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36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Trepel</dc:creator>
  <cp:lastModifiedBy>Jonas Trepel</cp:lastModifiedBy>
  <cp:revision>1</cp:revision>
  <dcterms:created xsi:type="dcterms:W3CDTF">2025-08-19T14:46:45Z</dcterms:created>
  <dcterms:modified xsi:type="dcterms:W3CDTF">2025-08-19T15:07:55Z</dcterms:modified>
</cp:coreProperties>
</file>