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88825" cy="6858000"/>
  <p:notesSz cx="6858000" cy="9144000"/>
  <p:defaultTextStyle>
    <a:defPPr rtl="0"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4" autoAdjust="0"/>
    <p:restoredTop sz="94599" autoAdjust="0"/>
  </p:normalViewPr>
  <p:slideViewPr>
    <p:cSldViewPr>
      <p:cViewPr varScale="1">
        <p:scale>
          <a:sx n="56" d="100"/>
          <a:sy n="56" d="100"/>
        </p:scale>
        <p:origin x="58" y="403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090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B87B419-BC17-4928-8827-4AF9528DB7CF}" type="datetime1">
              <a:rPr lang="cs-CZ" smtClean="0"/>
              <a:t>19.03.2023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noProof="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266998-3A37-4379-88DF-D935FD1389F2}" type="datetime1">
              <a:rPr lang="cs-CZ" noProof="0" smtClean="0"/>
              <a:t>19.03.2023</a:t>
            </a:fld>
            <a:endParaRPr lang="cs-CZ" noProof="0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cs-CZ" noProof="0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dirty="0"/>
              <a:t>Upravte styly předlohy textu.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Strukturované datové typy – soubor (jazyky C a jiné)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upravit hotový program, aby pracoval jiným způsobem se soubory (jak připojit - "natvrdo", volitelně, parametry 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Ukázat vlastnosti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256" name="čára" descr="Čárová grafika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Volný tvar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58" name="Volný tvar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59" name="Volný tvar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60" name="Volný tvar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61" name="Volný tvar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62" name="Volný tvar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63" name="Volný tvar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64" name="Volný tvar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65" name="Volný tvar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66" name="Volný tvar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67" name="Volný tvar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68" name="Volný tvar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69" name="Volný tvar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70" name="Volný tvar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71" name="Volný tvar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72" name="Volný tvar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73" name="Volný tvar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74" name="Volný tvar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75" name="Volný tvar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76" name="Volný tvar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77" name="Volný tvar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78" name="Volný tvar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79" name="Volný tvar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80" name="Volný tvar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81" name="Volný tvar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82" name="Volný tvar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83" name="Volný tvar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84" name="Volný tvar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85" name="Volný tvar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86" name="Volný tvar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87" name="Volný tvar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88" name="Volný tvar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89" name="Volný tvar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90" name="Volný tvar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91" name="Volný tvar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92" name="Volný tvar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93" name="Volný tvar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94" name="Volný tvar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95" name="Volný tvar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96" name="Volný tvar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97" name="Volný tvar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98" name="Volný tvar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99" name="Volný tvar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00" name="Volný tvar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01" name="Volný tvar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02" name="Volný tvar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03" name="Volný tvar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04" name="Volný tvar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05" name="Volný tvar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06" name="Volný tvar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07" name="Volný tvar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08" name="Volný tvar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09" name="Volný tvar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10" name="Volný tvar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11" name="Volný tvar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12" name="Volný tvar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13" name="Volný tvar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14" name="Volný tvar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15" name="Volný tvar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16" name="Volný tvar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17" name="Volný tvar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18" name="Volný tvar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19" name="Volný tvar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20" name="Volný tvar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21" name="Volný tvar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22" name="Volný tvar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23" name="Volný tvar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24" name="Volný tvar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25" name="Volný tvar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26" name="Volný tvar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27" name="Volný tvar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28" name="Volný tvar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29" name="Volný tvar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30" name="Volný tvar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31" name="Volný tvar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32" name="Volný tvar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33" name="Volný tvar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34" name="Volný tvar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35" name="Volný tvar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36" name="Volný tvar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37" name="Volný tvar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38" name="Volný tvar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39" name="Volný tvar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40" name="Volný tvar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41" name="Volný tvar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42" name="Volný tvar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43" name="Volný tvar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44" name="Volný tvar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45" name="Volný tvar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46" name="Volný tvar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47" name="Volný tvar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48" name="Volný tvar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49" name="Volný tvar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50" name="Volný tvar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51" name="Volný tvar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52" name="Volný tvar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53" name="Volný tvar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54" name="Volný tvar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55" name="Volný tvar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56" name="Volný tvar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57" name="Volný tvar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58" name="Volný tvar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59" name="Volný tvar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60" name="Volný tvar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61" name="Volný tvar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62" name="Volný tvar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63" name="Volný tvar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64" name="Volný tvar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65" name="Volný tvar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66" name="Volný tvar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67" name="Volný tvar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68" name="Volný tvar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69" name="Volný tvar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70" name="Volný tvar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71" name="Volný tvar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72" name="Volný tvar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73" name="Volný tvar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74" name="Volný tvar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75" name="Volný tvar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76" name="Volný tvar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77" name="Volný tvar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78" name="Volný tvar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79" name="Volný tvar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</p:grp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7" name="čára" descr="Čárová grafik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Volný tvar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9" name="Volný tvar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0" name="Volný tvar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1" name="Vol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2" name="Vol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3" name="Vol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4" name="Vol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5" name="Vol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" name="Vol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" name="Vol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" name="Vol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" name="Vol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" name="Vol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" name="Vol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" name="Vol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3" name="Vol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4" name="Vol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5" name="Vol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6" name="Vol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7" name="Vol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8" name="Vol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9" name="Vol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30" name="Vol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31" name="Vol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32" name="Vol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33" name="Vol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34" name="Vol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35" name="Vol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36" name="Vol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37" name="Vol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38" name="Vol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39" name="Vol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40" name="Vol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41" name="Vol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42" name="Vol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43" name="Vol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44" name="Vol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45" name="Vol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46" name="Vol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47" name="Vol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48" name="Vol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49" name="Vol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50" name="Vol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51" name="Vol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52" name="Vol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53" name="Vol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54" name="Vol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55" name="Vol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56" name="Vol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57" name="Vol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58" name="Vol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59" name="Vol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60" name="Vol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61" name="Vol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62" name="Vol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63" name="Vol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64" name="Vol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65" name="Vol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66" name="Vol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67" name="Vol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68" name="Vol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69" name="Vol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70" name="Vol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71" name="Vol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72" name="Vol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73" name="Vol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74" name="Vol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75" name="Vol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76" name="Vol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77" name="Vol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78" name="Vol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79" name="Vol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80" name="Vol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81" name="Vol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</p:grp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F0240E-2644-4602-90C1-03B5061596FD}" type="datetime1">
              <a:rPr lang="cs-CZ" smtClean="0"/>
              <a:t>19.03.2023</a:t>
            </a:fld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7" name="čára" descr="Čárová grafika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Volný tvar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9" name="Volný tvar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0" name="Volný tvar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1" name="Vol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2" name="Vol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3" name="Vol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4" name="Vol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5" name="Vol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" name="Vol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" name="Vol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" name="Vol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" name="Vol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" name="Vol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" name="Vol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" name="Vol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3" name="Vol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4" name="Vol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5" name="Vol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6" name="Vol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7" name="Vol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8" name="Vol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9" name="Vol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30" name="Vol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31" name="Vol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32" name="Vol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33" name="Vol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34" name="Vol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35" name="Vol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36" name="Vol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37" name="Vol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38" name="Vol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39" name="Vol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40" name="Vol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41" name="Vol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42" name="Vol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43" name="Vol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44" name="Vol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45" name="Vol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46" name="Vol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47" name="Vol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48" name="Vol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49" name="Vol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50" name="Vol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51" name="Vol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52" name="Vol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53" name="Vol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54" name="Vol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55" name="Vol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56" name="Vol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57" name="Vol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58" name="Vol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59" name="Vol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60" name="Vol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61" name="Vol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62" name="Vol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63" name="Vol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64" name="Vol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65" name="Vol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66" name="Vol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67" name="Vol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68" name="Vol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69" name="Vol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70" name="Vol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71" name="Vol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72" name="Vol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73" name="Vol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74" name="Vol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75" name="Vol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76" name="Vol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77" name="Vol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78" name="Vol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79" name="Vol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80" name="Vol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81" name="Vol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</p:grp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D6001D-7536-4198-838E-ABB3C60AF5ED}" type="datetime1">
              <a:rPr lang="cs-CZ" smtClean="0"/>
              <a:t>19.03.2023</a:t>
            </a:fld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67" name="čára" descr="Čárová grafik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Volný tvar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9" name="Volný tvar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0" name="Volný tvar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1" name="Vol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2" name="Vol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3" name="Vol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4" name="Vol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5" name="Vol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6" name="Vol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7" name="Vol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8" name="Vol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9" name="Vol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0" name="Vol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1" name="Vol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2" name="Vol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3" name="Vol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4" name="Vol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5" name="Vol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6" name="Vol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7" name="Vol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8" name="Vol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9" name="Vol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0" name="Vol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1" name="Vol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2" name="Vol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3" name="Vol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4" name="Vol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5" name="Vol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6" name="Vol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7" name="Vol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8" name="Vol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9" name="Vol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0" name="Vol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1" name="Vol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2" name="Vol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3" name="Vol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4" name="Vol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5" name="Vol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6" name="Vol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7" name="Vol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8" name="Vol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9" name="Vol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0" name="Vol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1" name="Vol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2" name="Vol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3" name="Vol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4" name="Vol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5" name="Vol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6" name="Vol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7" name="Vol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8" name="Vol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9" name="Vol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0" name="Vol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1" name="Vol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2" name="Vol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3" name="Vol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4" name="Vol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5" name="Vol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6" name="Vol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7" name="Vol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8" name="Vol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9" name="Vol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30" name="Vol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31" name="Vol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32" name="Vol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33" name="Vol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34" name="Vol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35" name="Vol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36" name="Vol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37" name="Vol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38" name="Vol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39" name="Vol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40" name="Vol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41" name="Vol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</p:grp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3773BE-CA51-4BB6-964D-92D03065D833}" type="datetime1">
              <a:rPr lang="cs-CZ" smtClean="0"/>
              <a:t>19.03.2023</a:t>
            </a:fld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255" name="čára" descr="Čárová grafika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Volný tvar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57" name="Volný tvar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58" name="Volný tvar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59" name="Volný tvar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60" name="Volný tvar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61" name="Volný tvar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62" name="Volný tvar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63" name="Volný tvar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64" name="Volný tvar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65" name="Volný tvar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66" name="Volný tvar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67" name="Volný tvar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68" name="Volný tvar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69" name="Volný tvar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70" name="Volný tvar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71" name="Volný tvar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72" name="Volný tvar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73" name="Volný tvar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74" name="Volný tvar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75" name="Volný tvar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76" name="Volný tvar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77" name="Volný tvar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78" name="Volný tvar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79" name="Volný tvar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80" name="Volný tvar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81" name="Volný tvar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82" name="Volný tvar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83" name="Volný tvar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84" name="Volný tvar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85" name="Volný tvar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86" name="Volný tvar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87" name="Volný tvar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88" name="Volný tvar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89" name="Volný tvar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90" name="Volný tvar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91" name="Volný tvar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92" name="Volný tvar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93" name="Volný tvar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94" name="Volný tvar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95" name="Volný tvar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96" name="Volný tvar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97" name="Volný tvar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98" name="Volný tvar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299" name="Volný tvar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00" name="Volný tvar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01" name="Volný tvar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02" name="Volný tvar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03" name="Volný tvar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04" name="Volný tvar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05" name="Volný tvar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06" name="Volný tvar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07" name="Volný tvar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08" name="Volný tvar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09" name="Volný tvar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10" name="Volný tvar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11" name="Volný tvar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12" name="Volný tvar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13" name="Volný tvar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14" name="Volný tvar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15" name="Volný tvar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16" name="Volný tvar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17" name="Volný tvar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18" name="Volný tvar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19" name="Volný tvar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20" name="Volný tvar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21" name="Volný tvar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22" name="Volný tvar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23" name="Volný tvar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24" name="Volný tvar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25" name="Volný tvar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26" name="Volný tvar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27" name="Volný tvar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28" name="Volný tvar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29" name="Volný tvar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30" name="Volný tvar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31" name="Volný tvar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32" name="Volný tvar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33" name="Volný tvar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34" name="Volný tvar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35" name="Volný tvar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36" name="Volný tvar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37" name="Volný tvar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38" name="Volný tvar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39" name="Volný tvar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40" name="Volný tvar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41" name="Volný tvar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42" name="Volný tvar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43" name="Volný tvar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44" name="Volný tvar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45" name="Volný tvar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46" name="Volný tvar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47" name="Volný tvar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48" name="Volný tvar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49" name="Volný tvar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50" name="Volný tvar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51" name="Volný tvar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52" name="Volný tvar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53" name="Volný tvar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54" name="Volný tvar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55" name="Volný tvar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56" name="Volný tvar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57" name="Volný tvar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58" name="Volný tvar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59" name="Volný tvar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60" name="Volný tvar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61" name="Volný tvar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62" name="Volný tvar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63" name="Volný tvar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64" name="Volný tvar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65" name="Volný tvar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66" name="Volný tvar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67" name="Volný tvar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68" name="Volný tvar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69" name="Volný tvar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70" name="Volný tvar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71" name="Volný tvar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72" name="Volný tvar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73" name="Volný tvar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74" name="Volný tvar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75" name="Volný tvar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76" name="Volný tvar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77" name="Volný tvar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  <p:sp>
          <p:nvSpPr>
            <p:cNvPr id="378" name="Volný tvar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/>
            </a:p>
          </p:txBody>
        </p:sp>
      </p:grp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561105-6129-42FD-B386-AB079E1BEFDA}" type="datetime1">
              <a:rPr lang="cs-CZ" smtClean="0"/>
              <a:t>19.03.2023</a:t>
            </a:fld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8" name="čára" descr="Čárová grafik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Volný tvar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0" name="Volný tvar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1" name="Volný tvar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2" name="Vol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3" name="Vol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4" name="Vol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5" name="Vol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6" name="Vol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7" name="Vol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8" name="Vol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9" name="Vol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0" name="Vol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1" name="Vol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2" name="Vol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3" name="Vol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4" name="Vol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5" name="Vol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6" name="Vol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7" name="Vol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8" name="Vol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9" name="Vol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0" name="Vol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1" name="Vol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2" name="Vol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3" name="Vol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4" name="Vol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5" name="Vol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6" name="Vol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7" name="Vol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8" name="Vol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9" name="Vol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0" name="Vol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1" name="Vol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2" name="Vol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3" name="Vol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4" name="Vol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5" name="Vol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6" name="Vol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7" name="Vol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8" name="Vol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9" name="Vol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0" name="Vol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1" name="Vol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2" name="Vol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3" name="Vol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4" name="Vol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5" name="Vol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6" name="Vol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7" name="Vol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8" name="Vol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9" name="Vol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0" name="Vol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1" name="Vol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2" name="Vol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3" name="Vol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4" name="Vol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5" name="Vol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6" name="Vol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7" name="Vol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8" name="Vol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9" name="Vol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0" name="Vol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1" name="Vol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2" name="Vol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3" name="Vol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4" name="Vol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5" name="Vol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6" name="Vol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7" name="Vol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8" name="Vol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9" name="Vol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30" name="Vol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31" name="Vol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32" name="Vol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</p:grp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D27397-1DBD-40F5-9779-6C6BE7D95E7E}" type="datetime1">
              <a:rPr lang="cs-CZ" smtClean="0"/>
              <a:t>19.03.2023</a:t>
            </a:fld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60" name="čára" descr="Čárová grafik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Volný tvar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2" name="Volný tvar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3" name="Volný tvar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4" name="Vol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5" name="Vol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6" name="Vol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7" name="Vol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8" name="Vol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9" name="Vol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0" name="Vol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1" name="Vol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2" name="Vol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3" name="Vol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4" name="Vol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5" name="Vol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6" name="Vol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7" name="Vol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8" name="Vol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9" name="Vol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0" name="Vol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1" name="Vol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2" name="Vol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3" name="Vol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4" name="Vol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5" name="Vol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6" name="Vol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7" name="Vol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8" name="Vol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9" name="Vol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0" name="Vol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1" name="Vol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2" name="Vol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3" name="Vol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4" name="Vol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5" name="Vol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6" name="Vol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7" name="Vol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8" name="Vol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9" name="Vol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0" name="Vol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1" name="Vol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2" name="Vol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3" name="Vol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4" name="Vol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5" name="Vol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6" name="Vol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7" name="Vol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8" name="Vol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9" name="Vol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0" name="Vol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1" name="Vol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2" name="Vol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3" name="Vol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4" name="Vol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5" name="Vol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6" name="Vol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7" name="Vol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8" name="Vol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9" name="Vol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0" name="Vol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1" name="Vol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2" name="Vol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3" name="Vol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4" name="Vol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5" name="Vol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6" name="Vol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7" name="Vol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8" name="Vol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9" name="Vol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30" name="Vol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31" name="Vol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32" name="Vol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33" name="Vol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34" name="Vol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</p:grp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80D15D-A40A-486B-B999-68FF027EEBB3}" type="datetime1">
              <a:rPr lang="cs-CZ" smtClean="0"/>
              <a:t>19.03.2023</a:t>
            </a:fld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85" name="Zástupný symbol pro obsah 3"/>
          <p:cNvSpPr>
            <a:spLocks noGrp="1"/>
          </p:cNvSpPr>
          <p:nvPr>
            <p:ph sz="half" idx="13"/>
          </p:nvPr>
        </p:nvSpPr>
        <p:spPr>
          <a:xfrm>
            <a:off x="6246812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6" name="čára" descr="Čárová grafik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Volný tvar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58" name="Volný tvar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59" name="Volný tvar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0" name="Vol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1" name="Vol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2" name="Vol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3" name="Vol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4" name="Vol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5" name="Vol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6" name="Vol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7" name="Vol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8" name="Vol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69" name="Vol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0" name="Vol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1" name="Vol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2" name="Vol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3" name="Vol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4" name="Vol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5" name="Vol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6" name="Vol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7" name="Vol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8" name="Vol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79" name="Vol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0" name="Vol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1" name="Vol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2" name="Vol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3" name="Vol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4" name="Vol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5" name="Vol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6" name="Vol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7" name="Vol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8" name="Vol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89" name="Vol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0" name="Vol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1" name="Vol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2" name="Vol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3" name="Vol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4" name="Vol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5" name="Vol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6" name="Vol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7" name="Vol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8" name="Vol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199" name="Vol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0" name="Vol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1" name="Vol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2" name="Vol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3" name="Vol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4" name="Vol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5" name="Vol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6" name="Vol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7" name="Vol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8" name="Vol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09" name="Vol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0" name="Vol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1" name="Vol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2" name="Vol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3" name="Vol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4" name="Vol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5" name="Vol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6" name="Vol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7" name="Vol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8" name="Vol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19" name="Vol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0" name="Vol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1" name="Vol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2" name="Vol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3" name="Vol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4" name="Vol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5" name="Vol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6" name="Vol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7" name="Vol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8" name="Vol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29" name="Vol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  <p:sp>
          <p:nvSpPr>
            <p:cNvPr id="230" name="Vol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cs-CZ" dirty="0">
                <a:ln>
                  <a:noFill/>
                </a:ln>
              </a:endParaRPr>
            </a:p>
          </p:txBody>
        </p:sp>
      </p:grp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9C0E00-93B8-4BAD-99FC-1F0F2D7BB6A7}" type="datetime1">
              <a:rPr lang="cs-CZ" smtClean="0"/>
              <a:t>19.03.2023</a:t>
            </a:fld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6CF98A-888F-403E-91DB-97E25F400C56}" type="datetime1">
              <a:rPr lang="cs-CZ" smtClean="0"/>
              <a:t>19.03.2023</a:t>
            </a:fld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615" name="rámeček" descr="Rámečková grafika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Skupina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Skupina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Volný tvar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Volný tvar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Volný tvar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Vol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Vol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Vol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Vol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Vol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Vol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Vol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Vol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Vol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Vol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Vol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Vol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Vol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Vol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Vol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Vol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Vol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Vol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Vol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Vol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Vol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Vol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Vol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Vol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Vol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Vol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Vol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Vol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Vol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Vol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Vol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Vol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Vol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Vol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Vol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Vol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Vol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Vol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Vol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Vol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Vol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Vol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Vol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Vol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Vol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Vol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Vol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Vol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Vol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Vol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Vol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Vol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Vol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Vol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Vol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Vol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Vol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Vol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Vol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Vol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Vol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Vol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Vol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Vol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Vol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Vol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Vol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Vol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Vol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Vol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Vol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Skupina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Volný tvar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Volný tvar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Volný tvar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Vol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Vol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Vol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Vol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Vol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Vol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Vol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Vol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Vol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Vol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Vol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Vol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Vol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Vol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Vol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Vol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Vol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Vol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Vol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Vol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Vol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Vol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Vol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Vol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Vol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Vol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Vol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Vol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Vol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Vol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Vol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Vol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Vol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Vol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Vol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Vol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Vol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Vol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Vol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Vol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Vol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Vol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Vol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Vol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Vol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Vol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Vol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Vol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Vol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Vol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Vol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Vol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Vol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Vol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Vol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Vol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Vol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Vol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Vol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Vol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Vol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Vol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Vol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Vol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Vol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Vol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Vol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Vol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Vol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Vol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Vol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Skupina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Skupina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Volný tvar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Volný tvar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Volný tvar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Vol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Vol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Vol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Vol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Vol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Vol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Vol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Vol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Vol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Vol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Vol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Vol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Vol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Vol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Vol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Vol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Vol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Vol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Vol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Vol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Vol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Vol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Vol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Vol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Vol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Vol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Vol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Vol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Vol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Vol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Vol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Vol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Vol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Vol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Vol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Vol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Vol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Vol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Vol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Vol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Vol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Vol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Vol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Vol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Vol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Vol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Vol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Vol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Vol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Vol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Vol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Vol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Vol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Vol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Vol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Vol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Vol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Vol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Vol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Vol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Vol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Vol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Vol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Vol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Vol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Vol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Vol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Vol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Vol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Vol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Vol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Skupina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Volný tvar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Volný tvar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Volný tvar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Vol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Vol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Vol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Vol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Vol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Vol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Vol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Vol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Vol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Vol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Vol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Vol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Vol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Vol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Vol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Vol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Vol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Vol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Vol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Vol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Vol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Vol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Vol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Vol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Vol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Vol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Vol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Vol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Vol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Vol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Vol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Vol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Vol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Vol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Vol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Vol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Vol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Vol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Vol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Vol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Vol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Vol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Vol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Vol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Vol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Vol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Vol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Vol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Vol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Vol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Vol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Vol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Vol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Vol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Vol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Vol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Vol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Vol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Vol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Vol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Vol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Vol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Vol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Vol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Vol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Vol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Vol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Vol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Vol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Vol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Vol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968B31-1230-40C0-A68A-8A6DDD00B165}" type="datetime1">
              <a:rPr lang="cs-CZ" smtClean="0"/>
              <a:t>19.03.2023</a:t>
            </a:fld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obrázku 2" descr="Prázdný zástupný symbol pro přidání obrázku Klikněte na zástupný symbol a vyberte obrázek, který chcete přidat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cs-CZ"/>
              <a:t>Kliknutím na ikonu přidáte obrázek.</a:t>
            </a:r>
            <a:endParaRPr lang="cs-CZ" dirty="0"/>
          </a:p>
        </p:txBody>
      </p:sp>
      <p:grpSp>
        <p:nvGrpSpPr>
          <p:cNvPr id="614" name="rámeček" descr="Rámečková grafika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Skupina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Skupina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Volný tvar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Volný tvar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Volný tvar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Vol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Vol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Vol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Vol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Vol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Vol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Vol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Vol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Vol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Vol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Vol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Vol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Vol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Vol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Vol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Vol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Vol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Vol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Vol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Vol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Vol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Vol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Vol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Vol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Vol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Vol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Vol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Vol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Vol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Vol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Vol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Vol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Vol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Vol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Vol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Vol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Vol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Vol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Vol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Vol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Vol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Vol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Vol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Vol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Vol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Vol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Vol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Vol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Vol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Vol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Vol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Vol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Vol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Vol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Vol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Vol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Vol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Vol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Vol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Vol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Vol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Vol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Vol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Vol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Vol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Vol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Vol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Vol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Vol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Vol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Vol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Skupina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Volný tvar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Volný tvar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Volný tvar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Vol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Vol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Vol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Vol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Vol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Vol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Vol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Vol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Vol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Vol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Vol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Vol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Vol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Vol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Vol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Vol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Vol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Vol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Vol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Vol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Vol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Vol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Vol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Vol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Vol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Vol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Vol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Vol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Vol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Vol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Vol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Vol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Vol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Vol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Vol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Vol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Vol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Vol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Vol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Vol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Vol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Vol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Vol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Vol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Vol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Vol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Vol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Vol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Vol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Vol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Vol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Vol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Vol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Vol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Vol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Vol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Vol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Vol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Vol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Vol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Vol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Vol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Vol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Vol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Vol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Vol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Vol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Vol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Vol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Vol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Vol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Skupina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Skupina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Volný tvar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Volný tvar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Volný tvar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Vol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Vol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Vol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Vol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Vol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Vol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Vol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Vol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Vol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Vol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Vol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Vol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Vol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Vol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Vol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Vol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Vol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Vol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Vol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Vol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Vol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Vol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Vol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Vol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Vol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Vol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Vol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Vol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Vol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Vol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Vol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Vol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Vol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Vol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Vol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Vol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Vol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Vol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Vol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Vol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Vol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Vol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Vol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Vol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Vol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Vol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Vol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Vol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Vol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Vol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Vol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Vol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Vol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Vol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Vol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Vol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Vol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Vol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Vol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Vol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Vol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Vol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Vol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Vol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Vol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Vol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Vol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Vol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Vol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Vol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Vol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Skupina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Volný tvar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Volný tvar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Volný tvar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Volný tvar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Volný tvar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Volný tvar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Volný tvar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Volný tvar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Volný tvar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Volný tvar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Volný tvar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Volný tvar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Volný tvar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Volný tvar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Volný tvar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Volný tvar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Volný tvar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Volný tvar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Volný tvar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Volný tvar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Volný tvar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Volný tvar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Volný tvar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Volný tvar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Volný tvar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Volný tvar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Volný tvar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Volný tvar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Volný tvar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Volný tvar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Volný tvar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Volný tvar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Volný tvar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Volný tvar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Volný tvar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Volný tvar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Volný tvar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Volný tvar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Volný tvar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Volný tvar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Volný tvar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Volný tvar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Volný tvar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Volný tvar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Volný tvar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Volný tvar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Volný tvar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Volný tvar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Volný tvar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Volný tvar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Volný tvar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Volný tvar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Volný tvar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Volný tvar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Volný tvar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Volný tvar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Volný tvar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Volný tvar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Volný tvar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Volný tvar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Volný tvar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Volný tvar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Volný tvar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Volný tvar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Volný tvar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Volný tvar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Volný tvar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Volný tvar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Volný tvar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Volný tvar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Volný tvar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Volný tvar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Volný tvar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Volný tvar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cs-CZ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3952F6-E026-4517-8859-A1976214B263}" type="datetime1">
              <a:rPr lang="cs-CZ" smtClean="0"/>
              <a:t>19.03.2023</a:t>
            </a:fld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cs-CZ" dirty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11ABFED-2CD6-47D3-BE33-C98A9E4583A4}" type="datetime1">
              <a:rPr lang="cs-CZ" noProof="0" smtClean="0"/>
              <a:t>19.03.2023</a:t>
            </a:fld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cs-CZ" noProof="0" smtClean="0"/>
              <a:pPr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797259" y="2367239"/>
            <a:ext cx="10960045" cy="11181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01" tIns="45688" rIns="91401" bIns="45688" rtlCol="0" anchor="b" anchorCtr="0">
            <a:noAutofit/>
          </a:bodyPr>
          <a:lstStyle/>
          <a:p>
            <a:pPr algn="r">
              <a:spcBef>
                <a:spcPts val="0"/>
              </a:spcBef>
              <a:buClr>
                <a:schemeClr val="accent1"/>
              </a:buClr>
              <a:buSzPts val="5400"/>
            </a:pPr>
            <a:r>
              <a:rPr lang="en-US"/>
              <a:t>Strukturované datové typy</a:t>
            </a:r>
            <a:endParaRPr/>
          </a:p>
          <a:p>
            <a:pPr algn="r">
              <a:spcBef>
                <a:spcPts val="0"/>
              </a:spcBef>
              <a:buClr>
                <a:schemeClr val="accent1"/>
              </a:buClr>
              <a:buSzPts val="5400"/>
            </a:pPr>
            <a:r>
              <a:rPr lang="en-US"/>
              <a:t>Soubor</a:t>
            </a:r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614389" y="5013176"/>
            <a:ext cx="10960045" cy="9599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01" tIns="45688" rIns="91401" bIns="45688" rtlCol="0" anchor="t" anchorCtr="0">
            <a:normAutofit fontScale="92500" lnSpcReduction="10000"/>
          </a:bodyPr>
          <a:lstStyle/>
          <a:p>
            <a:pPr algn="r">
              <a:buSzPts val="1440"/>
            </a:pPr>
            <a:r>
              <a:rPr lang="cs-CZ" dirty="0"/>
              <a:t>Jonáš Venc</a:t>
            </a:r>
          </a:p>
          <a:p>
            <a:pPr algn="r">
              <a:buSzPts val="1440"/>
            </a:pPr>
            <a:r>
              <a:rPr lang="cs-CZ" dirty="0"/>
              <a:t>Oktáva A</a:t>
            </a:r>
          </a:p>
          <a:p>
            <a:pPr algn="r">
              <a:buSzPts val="1440"/>
            </a:pPr>
            <a:r>
              <a:rPr lang="cs-CZ" dirty="0"/>
              <a:t>2022/2023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title"/>
          </p:nvPr>
        </p:nvSpPr>
        <p:spPr>
          <a:xfrm>
            <a:off x="677157" y="610334"/>
            <a:ext cx="8594429" cy="13204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01" tIns="45688" rIns="91401" bIns="45688" rtlCol="0" anchor="t" anchorCtr="0">
            <a:norm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SzPts val="3600"/>
            </a:pPr>
            <a:r>
              <a:rPr lang="en-US"/>
              <a:t>Pravidla při práci se soubory</a:t>
            </a:r>
            <a:endParaRPr/>
          </a:p>
        </p:txBody>
      </p:sp>
      <p:sp>
        <p:nvSpPr>
          <p:cNvPr id="154" name="Google Shape;154;p10"/>
          <p:cNvSpPr txBox="1">
            <a:spLocks noGrp="1"/>
          </p:cNvSpPr>
          <p:nvPr>
            <p:ph type="body" idx="1"/>
          </p:nvPr>
        </p:nvSpPr>
        <p:spPr>
          <a:xfrm>
            <a:off x="677157" y="1883667"/>
            <a:ext cx="8594561" cy="38797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01" tIns="45688" rIns="91401" bIns="45688" rtlCol="0" anchor="t" anchorCtr="0">
            <a:normAutofit/>
          </a:bodyPr>
          <a:lstStyle/>
          <a:p>
            <a:pPr marL="342797" indent="-342797">
              <a:spcBef>
                <a:spcPts val="0"/>
              </a:spcBef>
              <a:buSzPts val="1440"/>
              <a:buChar char="●"/>
            </a:pPr>
            <a:r>
              <a:rPr lang="en-US"/>
              <a:t>Kvůli zachování systémových zdrojů by měl být soubor otevřen co nejkratší dobu</a:t>
            </a:r>
            <a:endParaRPr/>
          </a:p>
          <a:p>
            <a:pPr marL="342797" indent="-342797">
              <a:spcBef>
                <a:spcPts val="1000"/>
              </a:spcBef>
              <a:buSzPts val="1440"/>
              <a:buChar char="●"/>
            </a:pPr>
            <a:r>
              <a:rPr lang="en-US"/>
              <a:t>Kvůli možným chybám programu by mělo být jeho načtení ošetřené</a:t>
            </a:r>
            <a:endParaRPr/>
          </a:p>
          <a:p>
            <a:pPr marL="342797" indent="-251384">
              <a:spcBef>
                <a:spcPts val="1000"/>
              </a:spcBef>
              <a:buSzPts val="1440"/>
              <a:buNone/>
            </a:pPr>
            <a:endParaRPr/>
          </a:p>
          <a:p>
            <a:pPr marL="0" indent="0">
              <a:spcBef>
                <a:spcPts val="1000"/>
              </a:spcBef>
              <a:buSzPts val="144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677157" y="610334"/>
            <a:ext cx="8594429" cy="13204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01" tIns="45688" rIns="91401" bIns="45688" rtlCol="0" anchor="t" anchorCtr="0">
            <a:norm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SzPts val="3600"/>
            </a:pPr>
            <a:r>
              <a:rPr lang="en-US"/>
              <a:t>Datový typ</a:t>
            </a:r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677157" y="2160920"/>
            <a:ext cx="8594429" cy="38797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01" tIns="45688" rIns="91401" bIns="45688" rtlCol="0" anchor="t" anchorCtr="0">
            <a:normAutofit/>
          </a:bodyPr>
          <a:lstStyle/>
          <a:p>
            <a:pPr marL="342797" indent="-342797">
              <a:spcBef>
                <a:spcPts val="0"/>
              </a:spcBef>
              <a:buSzPts val="1440"/>
              <a:buChar char="●"/>
            </a:pPr>
            <a:r>
              <a:rPr lang="en-US"/>
              <a:t>Datový typ definuje druh proměnné a hodnoty, kterých může nabývat (v matematice např. číselné obory)</a:t>
            </a:r>
            <a:endParaRPr/>
          </a:p>
          <a:p>
            <a:pPr marL="342797" indent="-342797">
              <a:spcBef>
                <a:spcPts val="1000"/>
              </a:spcBef>
              <a:buSzPts val="1440"/>
              <a:buChar char="●"/>
            </a:pPr>
            <a:r>
              <a:rPr lang="en-US"/>
              <a:t>Ve výpočetní technice je datový typ určen oborem hodnot, kterých může nabývat a operacemi, které s ním lze provést</a:t>
            </a:r>
            <a:endParaRPr/>
          </a:p>
          <a:p>
            <a:pPr marL="342797" indent="-342797">
              <a:spcBef>
                <a:spcPts val="1000"/>
              </a:spcBef>
              <a:buSzPts val="1440"/>
              <a:buChar char="●"/>
            </a:pPr>
            <a:r>
              <a:rPr lang="en-US"/>
              <a:t>Součástí programovacího jazyka jsou definice základních datových typů, pomocí kterých lze vytvořit nové složené (tzv. strukturované) typy (CTS)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677157" y="610334"/>
            <a:ext cx="8594429" cy="13204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01" tIns="45688" rIns="91401" bIns="45688" rtlCol="0" anchor="t" anchorCtr="0">
            <a:norm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SzPts val="3600"/>
            </a:pPr>
            <a:r>
              <a:rPr lang="en-US"/>
              <a:t>Strukturované datové typy</a:t>
            </a:r>
            <a:br>
              <a:rPr lang="en-US"/>
            </a:br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body" idx="1"/>
          </p:nvPr>
        </p:nvSpPr>
        <p:spPr>
          <a:xfrm>
            <a:off x="677157" y="1581146"/>
            <a:ext cx="8594561" cy="38797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01" tIns="45688" rIns="91401" bIns="45688" rtlCol="0" anchor="t" anchorCtr="0">
            <a:normAutofit lnSpcReduction="10000"/>
          </a:bodyPr>
          <a:lstStyle/>
          <a:p>
            <a:pPr marL="342797" indent="-342797">
              <a:spcBef>
                <a:spcPts val="0"/>
              </a:spcBef>
              <a:buSzPts val="1440"/>
              <a:buChar char="●"/>
            </a:pPr>
            <a:r>
              <a:rPr lang="en-US"/>
              <a:t>Popisují objekty skládající se ze složek</a:t>
            </a:r>
            <a:endParaRPr/>
          </a:p>
          <a:p>
            <a:pPr marL="342797" indent="-342797">
              <a:spcBef>
                <a:spcPts val="1000"/>
              </a:spcBef>
              <a:buSzPts val="1440"/>
              <a:buChar char="●"/>
            </a:pPr>
            <a:r>
              <a:rPr lang="en-US"/>
              <a:t>Dělí se na homogenní a heterogenní</a:t>
            </a:r>
            <a:endParaRPr/>
          </a:p>
          <a:p>
            <a:pPr marL="742727" lvl="1" indent="-285664">
              <a:spcBef>
                <a:spcPts val="1000"/>
              </a:spcBef>
              <a:buSzPts val="1280"/>
              <a:buChar char="○"/>
            </a:pPr>
            <a:r>
              <a:rPr lang="en-US"/>
              <a:t>Homogenní – všechny složky jsou stejného typu</a:t>
            </a:r>
            <a:endParaRPr/>
          </a:p>
          <a:p>
            <a:pPr marL="742727" lvl="1" indent="-285664">
              <a:spcBef>
                <a:spcPts val="1000"/>
              </a:spcBef>
              <a:buSzPts val="1280"/>
              <a:buChar char="○"/>
            </a:pPr>
            <a:r>
              <a:rPr lang="en-US"/>
              <a:t>Heterogenní – různé typy složek</a:t>
            </a:r>
            <a:endParaRPr/>
          </a:p>
          <a:p>
            <a:pPr marL="342797" indent="-342797">
              <a:spcBef>
                <a:spcPts val="1000"/>
              </a:spcBef>
              <a:buSzPts val="1440"/>
              <a:buChar char="●"/>
            </a:pPr>
            <a:r>
              <a:rPr lang="en-US"/>
              <a:t>Např.:</a:t>
            </a:r>
            <a:endParaRPr/>
          </a:p>
          <a:p>
            <a:pPr marL="742727" lvl="1" indent="-285664">
              <a:spcBef>
                <a:spcPts val="1000"/>
              </a:spcBef>
              <a:buSzPts val="1280"/>
              <a:buChar char="○"/>
            </a:pPr>
            <a:r>
              <a:rPr lang="en-US" b="1"/>
              <a:t>Pole</a:t>
            </a:r>
            <a:r>
              <a:rPr lang="en-US"/>
              <a:t> – Homogenní struktura</a:t>
            </a:r>
            <a:endParaRPr/>
          </a:p>
          <a:p>
            <a:pPr marL="742727" lvl="1" indent="-285664">
              <a:spcBef>
                <a:spcPts val="1000"/>
              </a:spcBef>
              <a:buSzPts val="1280"/>
              <a:buChar char="○"/>
            </a:pPr>
            <a:r>
              <a:rPr lang="en-US" b="1"/>
              <a:t>Záznam</a:t>
            </a:r>
            <a:r>
              <a:rPr lang="en-US"/>
              <a:t> – Heterogenní struktura</a:t>
            </a:r>
            <a:endParaRPr/>
          </a:p>
          <a:p>
            <a:pPr marL="742727" lvl="1" indent="-285664">
              <a:spcBef>
                <a:spcPts val="1000"/>
              </a:spcBef>
              <a:buSzPts val="1280"/>
              <a:buChar char="○"/>
            </a:pPr>
            <a:r>
              <a:rPr lang="en-US" b="1"/>
              <a:t>Řetězec</a:t>
            </a:r>
            <a:r>
              <a:rPr lang="en-US"/>
              <a:t> – Homogenní struktura složená ze znaků</a:t>
            </a:r>
            <a:endParaRPr/>
          </a:p>
          <a:p>
            <a:pPr marL="742727" lvl="1" indent="-285664">
              <a:spcBef>
                <a:spcPts val="1000"/>
              </a:spcBef>
              <a:buSzPts val="1280"/>
              <a:buChar char="○"/>
            </a:pPr>
            <a:r>
              <a:rPr lang="en-US" b="1"/>
              <a:t>Soubor</a:t>
            </a:r>
            <a:r>
              <a:rPr lang="en-US"/>
              <a:t> – Typ umožňující práci se soubory, obsahuje funkce pro práci s nimi</a:t>
            </a:r>
            <a:endParaRPr/>
          </a:p>
          <a:p>
            <a:pPr marL="742727" lvl="1" indent="-204408">
              <a:spcBef>
                <a:spcPts val="1000"/>
              </a:spcBef>
              <a:buSzPts val="1280"/>
              <a:buNone/>
            </a:pPr>
            <a:endParaRPr/>
          </a:p>
          <a:p>
            <a:pPr marL="742727" lvl="1" indent="-204408">
              <a:spcBef>
                <a:spcPts val="1000"/>
              </a:spcBef>
              <a:buSzPts val="1280"/>
              <a:buNone/>
            </a:pPr>
            <a:endParaRPr/>
          </a:p>
          <a:p>
            <a:pPr marL="342797" indent="-251384">
              <a:spcBef>
                <a:spcPts val="1000"/>
              </a:spcBef>
              <a:buSzPts val="144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677157" y="610334"/>
            <a:ext cx="8594429" cy="13204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01" tIns="45688" rIns="91401" bIns="45688" rtlCol="0" anchor="t" anchorCtr="0">
            <a:norm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SzPts val="3600"/>
            </a:pPr>
            <a:r>
              <a:rPr lang="en-US"/>
              <a:t>Soubor</a:t>
            </a:r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677157" y="1489119"/>
            <a:ext cx="8594561" cy="38797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01" tIns="45688" rIns="91401" bIns="45688" rtlCol="0" anchor="t" anchorCtr="0">
            <a:normAutofit/>
          </a:bodyPr>
          <a:lstStyle/>
          <a:p>
            <a:pPr marL="342797" indent="-342797">
              <a:spcBef>
                <a:spcPts val="0"/>
              </a:spcBef>
              <a:buSzPts val="1440"/>
              <a:buChar char="●"/>
            </a:pPr>
            <a:r>
              <a:rPr lang="en-US"/>
              <a:t>Označuje pojmenovaný balíček dat uložený na datovém médiu, se kterým lze pracovat pomocí nástrojů operačního systému</a:t>
            </a:r>
            <a:endParaRPr/>
          </a:p>
          <a:p>
            <a:pPr marL="342797" indent="-342797">
              <a:spcBef>
                <a:spcPts val="1000"/>
              </a:spcBef>
              <a:buSzPts val="1440"/>
              <a:buChar char="●"/>
            </a:pPr>
            <a:r>
              <a:rPr lang="en-US"/>
              <a:t>Soubory většinou reprezentují jediný objekt a obsahují jenom jeden druh dat – text </a:t>
            </a:r>
            <a:endParaRPr/>
          </a:p>
          <a:p>
            <a:pPr marL="342797" indent="-342797">
              <a:spcBef>
                <a:spcPts val="1000"/>
              </a:spcBef>
              <a:buSzPts val="1440"/>
              <a:buChar char="●"/>
            </a:pPr>
            <a:r>
              <a:rPr lang="en-US"/>
              <a:t>Existují i soubory složené - archivy, knihovny, obrazy disků</a:t>
            </a:r>
            <a:endParaRPr/>
          </a:p>
          <a:p>
            <a:pPr marL="342797" indent="-342797">
              <a:spcBef>
                <a:spcPts val="1000"/>
              </a:spcBef>
              <a:buSzPts val="1440"/>
              <a:buChar char="●"/>
            </a:pPr>
            <a:r>
              <a:rPr lang="en-US"/>
              <a:t>Multimediální soubory jsou v tzv. kontejnerech, které obsahují všechny potřebné složky – obraz, zvuk, titulky</a:t>
            </a:r>
            <a:endParaRPr/>
          </a:p>
          <a:p>
            <a:pPr marL="342797" indent="-342797">
              <a:spcBef>
                <a:spcPts val="1000"/>
              </a:spcBef>
              <a:buSzPts val="1440"/>
              <a:buChar char="●"/>
            </a:pPr>
            <a:r>
              <a:rPr lang="en-US"/>
              <a:t>Většina OS považuje za soubor jakoukoliv posloupnost bitů</a:t>
            </a:r>
            <a:endParaRPr/>
          </a:p>
          <a:p>
            <a:pPr marL="742727" lvl="1" indent="-285664">
              <a:spcBef>
                <a:spcPts val="1000"/>
              </a:spcBef>
              <a:buSzPts val="1280"/>
              <a:buChar char="○"/>
            </a:pPr>
            <a:r>
              <a:rPr lang="en-US"/>
              <a:t>Reprezentace závisí na programu</a:t>
            </a:r>
            <a:endParaRPr/>
          </a:p>
          <a:p>
            <a:pPr marL="0" indent="0">
              <a:spcBef>
                <a:spcPts val="1000"/>
              </a:spcBef>
              <a:buSzPts val="1440"/>
              <a:buNone/>
            </a:pPr>
            <a:endParaRPr/>
          </a:p>
          <a:p>
            <a:pPr marL="342797" indent="-251384">
              <a:spcBef>
                <a:spcPts val="1000"/>
              </a:spcBef>
              <a:buSzPts val="144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677157" y="610334"/>
            <a:ext cx="8594429" cy="13204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01" tIns="45688" rIns="91401" bIns="45688" rtlCol="0" anchor="t" anchorCtr="0">
            <a:norm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SzPts val="3600"/>
            </a:pPr>
            <a:r>
              <a:rPr lang="en-US"/>
              <a:t>Soubor</a:t>
            </a:r>
            <a:br>
              <a:rPr lang="en-US"/>
            </a:br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677157" y="1442532"/>
            <a:ext cx="8594561" cy="38797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01" tIns="45688" rIns="91401" bIns="45688" rtlCol="0" anchor="t" anchorCtr="0">
            <a:normAutofit/>
          </a:bodyPr>
          <a:lstStyle/>
          <a:p>
            <a:pPr marL="342797" indent="-342797">
              <a:spcBef>
                <a:spcPts val="0"/>
              </a:spcBef>
              <a:buSzPts val="1440"/>
              <a:buChar char="●"/>
            </a:pPr>
            <a:r>
              <a:rPr lang="en-US"/>
              <a:t>Každý soubor má přidružená metadata (- vlastnosti, atributy), která ho popisují:</a:t>
            </a:r>
            <a:endParaRPr/>
          </a:p>
          <a:p>
            <a:pPr marL="742727" lvl="1" indent="-285664">
              <a:spcBef>
                <a:spcPts val="1000"/>
              </a:spcBef>
              <a:buSzPts val="1280"/>
              <a:buChar char="○"/>
            </a:pPr>
            <a:r>
              <a:rPr lang="en-US"/>
              <a:t>Jméno – jedinečný název souboru</a:t>
            </a:r>
            <a:endParaRPr/>
          </a:p>
          <a:p>
            <a:pPr marL="742727" lvl="1" indent="-285664">
              <a:spcBef>
                <a:spcPts val="1000"/>
              </a:spcBef>
              <a:buSzPts val="1280"/>
              <a:buChar char="○"/>
            </a:pPr>
            <a:r>
              <a:rPr lang="en-US"/>
              <a:t>Délka – velikost</a:t>
            </a:r>
            <a:endParaRPr/>
          </a:p>
          <a:p>
            <a:pPr marL="742727" lvl="1" indent="-285664">
              <a:spcBef>
                <a:spcPts val="1000"/>
              </a:spcBef>
              <a:buSzPts val="1280"/>
              <a:buChar char="○"/>
            </a:pPr>
            <a:r>
              <a:rPr lang="en-US"/>
              <a:t>Typ – umožňuje rozlišit obsažená data</a:t>
            </a:r>
            <a:endParaRPr/>
          </a:p>
          <a:p>
            <a:pPr marL="742727" lvl="1" indent="-285664">
              <a:spcBef>
                <a:spcPts val="1000"/>
              </a:spcBef>
              <a:buSzPts val="1280"/>
              <a:buChar char="○"/>
            </a:pPr>
            <a:r>
              <a:rPr lang="en-US"/>
              <a:t>Umístění vlastních dat – typicky posloupnost alokačních jednotek</a:t>
            </a:r>
            <a:endParaRPr/>
          </a:p>
          <a:p>
            <a:pPr marL="742727" lvl="1" indent="-285664">
              <a:spcBef>
                <a:spcPts val="1000"/>
              </a:spcBef>
              <a:buSzPts val="1280"/>
              <a:buChar char="○"/>
            </a:pPr>
            <a:r>
              <a:rPr lang="en-US"/>
              <a:t>Časové informace – vytvoření, poslední přístup, změna obsahu/vlastností</a:t>
            </a:r>
            <a:endParaRPr/>
          </a:p>
          <a:p>
            <a:pPr marL="742727" lvl="1" indent="-285664">
              <a:spcBef>
                <a:spcPts val="1000"/>
              </a:spcBef>
              <a:buSzPts val="1280"/>
              <a:buChar char="○"/>
            </a:pPr>
            <a:r>
              <a:rPr lang="en-US"/>
              <a:t>Přístupová oprávnění – kdo smí se souborem pracovat a jak, určené pro uživatele a skupiny</a:t>
            </a:r>
            <a:endParaRPr/>
          </a:p>
          <a:p>
            <a:pPr marL="742727" lvl="1" indent="-285664">
              <a:spcBef>
                <a:spcPts val="1000"/>
              </a:spcBef>
              <a:buSzPts val="1280"/>
              <a:buChar char="○"/>
            </a:pPr>
            <a:r>
              <a:rPr lang="en-US"/>
              <a:t>Vlastník – uživatel vlastnící soubor (též skupina)</a:t>
            </a:r>
            <a:endParaRPr/>
          </a:p>
          <a:p>
            <a:pPr marL="342797" indent="-251384">
              <a:spcBef>
                <a:spcPts val="1000"/>
              </a:spcBef>
              <a:buSzPts val="1440"/>
              <a:buNone/>
            </a:pPr>
            <a:endParaRPr/>
          </a:p>
          <a:p>
            <a:pPr marL="342797" indent="-251384">
              <a:spcBef>
                <a:spcPts val="1000"/>
              </a:spcBef>
              <a:buSzPts val="144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677157" y="610334"/>
            <a:ext cx="8594429" cy="13204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01" tIns="45688" rIns="91401" bIns="45688" rtlCol="0" anchor="t" anchorCtr="0">
            <a:norm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SzPts val="3600"/>
            </a:pPr>
            <a:r>
              <a:rPr lang="en-US"/>
              <a:t>Jméno</a:t>
            </a:r>
            <a:endParaRPr/>
          </a:p>
        </p:txBody>
      </p:sp>
      <p:sp>
        <p:nvSpPr>
          <p:cNvPr id="128" name="Google Shape;128;p6"/>
          <p:cNvSpPr txBox="1">
            <a:spLocks noGrp="1"/>
          </p:cNvSpPr>
          <p:nvPr>
            <p:ph type="body" idx="1"/>
          </p:nvPr>
        </p:nvSpPr>
        <p:spPr>
          <a:xfrm>
            <a:off x="677157" y="1814335"/>
            <a:ext cx="8594561" cy="38797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01" tIns="45688" rIns="91401" bIns="45688" rtlCol="0" anchor="t" anchorCtr="0">
            <a:normAutofit/>
          </a:bodyPr>
          <a:lstStyle/>
          <a:p>
            <a:pPr marL="342797" indent="-342797">
              <a:spcBef>
                <a:spcPts val="0"/>
              </a:spcBef>
              <a:buSzPts val="1440"/>
              <a:buChar char="●"/>
            </a:pPr>
            <a:r>
              <a:rPr lang="en-US"/>
              <a:t>Každý souborový systém má svá pravidla</a:t>
            </a:r>
            <a:endParaRPr/>
          </a:p>
          <a:p>
            <a:pPr marL="742727" lvl="1" indent="-285664">
              <a:spcBef>
                <a:spcPts val="1000"/>
              </a:spcBef>
              <a:buSzPts val="1280"/>
              <a:buChar char="○"/>
            </a:pPr>
            <a:r>
              <a:rPr lang="en-US"/>
              <a:t>Starší FS podporovaly pouze krátká jména</a:t>
            </a:r>
            <a:endParaRPr/>
          </a:p>
          <a:p>
            <a:pPr marL="742727" lvl="1" indent="-285664">
              <a:spcBef>
                <a:spcPts val="1000"/>
              </a:spcBef>
              <a:buSzPts val="1280"/>
              <a:buChar char="○"/>
            </a:pPr>
            <a:r>
              <a:rPr lang="en-US"/>
              <a:t>Moderní FS uživatele příliš neomezují (NTFS, ext4)</a:t>
            </a:r>
            <a:endParaRPr/>
          </a:p>
          <a:p>
            <a:pPr marL="342797" indent="-342797">
              <a:spcBef>
                <a:spcPts val="1000"/>
              </a:spcBef>
              <a:buSzPts val="1440"/>
              <a:buChar char="●"/>
            </a:pPr>
            <a:r>
              <a:rPr lang="en-US"/>
              <a:t>Přípona určuje typ a obsah</a:t>
            </a:r>
            <a:endParaRPr/>
          </a:p>
          <a:p>
            <a:pPr marL="342797" indent="-342797">
              <a:spcBef>
                <a:spcPts val="1000"/>
              </a:spcBef>
              <a:buSzPts val="1440"/>
              <a:buChar char="●"/>
            </a:pPr>
            <a:r>
              <a:rPr lang="en-US"/>
              <a:t>Hierarchický systém složek nebo adresářů</a:t>
            </a:r>
            <a:endParaRPr/>
          </a:p>
          <a:p>
            <a:pPr marL="742727" lvl="1" indent="-285664">
              <a:spcBef>
                <a:spcPts val="1000"/>
              </a:spcBef>
              <a:buSzPts val="1280"/>
              <a:buChar char="○"/>
            </a:pPr>
            <a:r>
              <a:rPr lang="en-US"/>
              <a:t>Úplné jméno pak zahrnuje i cestu k souboru</a:t>
            </a:r>
            <a:endParaRPr/>
          </a:p>
          <a:p>
            <a:pPr marL="1142657" lvl="2" indent="-228531">
              <a:spcBef>
                <a:spcPts val="1000"/>
              </a:spcBef>
              <a:buSzPts val="1120"/>
              <a:buChar char="■"/>
            </a:pPr>
            <a:r>
              <a:rPr lang="en-US"/>
              <a:t>C:\Users\Ondra\Documents\ukol.docx</a:t>
            </a:r>
            <a:endParaRPr/>
          </a:p>
          <a:p>
            <a:pPr marL="1142657" lvl="2" indent="-248844">
              <a:spcBef>
                <a:spcPts val="1000"/>
              </a:spcBef>
              <a:buSzPts val="1440"/>
              <a:buChar char="■"/>
            </a:pPr>
            <a:r>
              <a:rPr lang="en-US"/>
              <a:t>/home/ondra/documents/ukol.docx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677157" y="610334"/>
            <a:ext cx="8594429" cy="13204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01" tIns="45688" rIns="91401" bIns="45688" rtlCol="0" anchor="t" anchorCtr="0">
            <a:norm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SzPts val="3600"/>
            </a:pPr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677157" y="2160920"/>
            <a:ext cx="8594429" cy="38797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01" tIns="45688" rIns="91401" bIns="45688" rtlCol="0" anchor="t" anchorCtr="0">
            <a:normAutofit/>
          </a:bodyPr>
          <a:lstStyle/>
          <a:p>
            <a:pPr marL="342797" indent="-251384">
              <a:spcBef>
                <a:spcPts val="0"/>
              </a:spcBef>
              <a:buSzPts val="1440"/>
              <a:buNone/>
            </a:pPr>
            <a:endParaRPr/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357" y="610335"/>
            <a:ext cx="4561287" cy="572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43644" y="610335"/>
            <a:ext cx="4447017" cy="59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677157" y="610334"/>
            <a:ext cx="8594429" cy="13204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01" tIns="45688" rIns="91401" bIns="45688" rtlCol="0" anchor="t" anchorCtr="0">
            <a:norm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SzPts val="3600"/>
            </a:pPr>
            <a:r>
              <a:rPr lang="en-US"/>
              <a:t>Správa souborů	</a:t>
            </a:r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1"/>
          </p:nvPr>
        </p:nvSpPr>
        <p:spPr>
          <a:xfrm>
            <a:off x="677148" y="1694604"/>
            <a:ext cx="8594561" cy="458280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01" tIns="45688" rIns="91401" bIns="45688" rtlCol="0" anchor="t" anchorCtr="0">
            <a:normAutofit/>
          </a:bodyPr>
          <a:lstStyle/>
          <a:p>
            <a:pPr marL="342797" indent="-342797">
              <a:spcBef>
                <a:spcPts val="0"/>
              </a:spcBef>
              <a:buSzPts val="1440"/>
              <a:buChar char="●"/>
            </a:pPr>
            <a:r>
              <a:rPr lang="en-US"/>
              <a:t>Uživatelská</a:t>
            </a:r>
            <a:endParaRPr/>
          </a:p>
          <a:p>
            <a:pPr marL="742727" lvl="1" indent="-285664">
              <a:spcBef>
                <a:spcPts val="1000"/>
              </a:spcBef>
              <a:buSzPts val="1280"/>
              <a:buChar char="○"/>
            </a:pPr>
            <a:r>
              <a:rPr lang="en-US"/>
              <a:t>OS uživateli nabízí způsob, jak manipulovat se soubory</a:t>
            </a:r>
            <a:endParaRPr/>
          </a:p>
          <a:p>
            <a:pPr marL="742727" lvl="1" indent="-285664">
              <a:spcBef>
                <a:spcPts val="1000"/>
              </a:spcBef>
              <a:buSzPts val="1280"/>
              <a:buChar char="○"/>
            </a:pPr>
            <a:r>
              <a:rPr lang="en-US"/>
              <a:t>Příkazy v příkazovém řádku</a:t>
            </a:r>
            <a:endParaRPr/>
          </a:p>
          <a:p>
            <a:pPr marL="742727" lvl="1" indent="-285664">
              <a:spcBef>
                <a:spcPts val="1000"/>
              </a:spcBef>
              <a:buSzPts val="1280"/>
              <a:buChar char="○"/>
            </a:pPr>
            <a:r>
              <a:rPr lang="en-US"/>
              <a:t>Grafické rozhraní</a:t>
            </a:r>
            <a:endParaRPr/>
          </a:p>
          <a:p>
            <a:pPr marL="342797" indent="-342797">
              <a:spcBef>
                <a:spcPts val="1000"/>
              </a:spcBef>
              <a:buSzPts val="1440"/>
              <a:buChar char="●"/>
            </a:pPr>
            <a:r>
              <a:rPr lang="en-US"/>
              <a:t>Programová</a:t>
            </a:r>
            <a:endParaRPr/>
          </a:p>
          <a:p>
            <a:pPr marL="742727" lvl="1" indent="-285664">
              <a:spcBef>
                <a:spcPts val="1000"/>
              </a:spcBef>
              <a:buSzPts val="1280"/>
              <a:buChar char="○"/>
            </a:pPr>
            <a:r>
              <a:rPr lang="en-US"/>
              <a:t>OS poskytuje programátorům prostředí pro práci se soubory</a:t>
            </a:r>
            <a:endParaRPr/>
          </a:p>
          <a:p>
            <a:pPr marL="742727" lvl="1" indent="-285664">
              <a:spcBef>
                <a:spcPts val="1000"/>
              </a:spcBef>
              <a:buSzPts val="1280"/>
              <a:buChar char="○"/>
            </a:pPr>
            <a:r>
              <a:rPr lang="en-US"/>
              <a:t>Program může soubor:</a:t>
            </a:r>
            <a:endParaRPr/>
          </a:p>
          <a:p>
            <a:pPr marL="1142657" lvl="2" indent="-228531">
              <a:spcBef>
                <a:spcPts val="1000"/>
              </a:spcBef>
              <a:buSzPts val="1120"/>
              <a:buChar char="■"/>
            </a:pPr>
            <a:r>
              <a:rPr lang="en-US"/>
              <a:t>Otevřít/zavřít</a:t>
            </a:r>
            <a:endParaRPr/>
          </a:p>
          <a:p>
            <a:pPr marL="1142657" lvl="2" indent="-228531">
              <a:spcBef>
                <a:spcPts val="1000"/>
              </a:spcBef>
              <a:buSzPts val="1120"/>
              <a:buChar char="■"/>
            </a:pPr>
            <a:r>
              <a:rPr lang="en-US"/>
              <a:t>Číst, zapisovat</a:t>
            </a:r>
            <a:endParaRPr/>
          </a:p>
          <a:p>
            <a:pPr marL="1142657" lvl="2" indent="-228531">
              <a:spcBef>
                <a:spcPts val="1000"/>
              </a:spcBef>
              <a:buSzPts val="1120"/>
              <a:buChar char="■"/>
            </a:pPr>
            <a:r>
              <a:rPr lang="en-US"/>
              <a:t>Posunout ukazatel, souběžný přístup</a:t>
            </a:r>
            <a:endParaRPr/>
          </a:p>
          <a:p>
            <a:pPr marL="1142657" lvl="2" indent="-228531">
              <a:spcBef>
                <a:spcPts val="1000"/>
              </a:spcBef>
              <a:buSzPts val="1120"/>
              <a:buChar char="■"/>
            </a:pPr>
            <a:r>
              <a:rPr lang="en-US"/>
              <a:t>Vytvářet/mazat</a:t>
            </a:r>
            <a:endParaRPr/>
          </a:p>
          <a:p>
            <a:pPr marL="342797" indent="-251384">
              <a:spcBef>
                <a:spcPts val="1000"/>
              </a:spcBef>
              <a:buSzPts val="1440"/>
              <a:buNone/>
            </a:pPr>
            <a:endParaRPr/>
          </a:p>
          <a:p>
            <a:pPr marL="742727" lvl="1" indent="-204408">
              <a:spcBef>
                <a:spcPts val="1000"/>
              </a:spcBef>
              <a:buSzPts val="128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677157" y="610334"/>
            <a:ext cx="8594429" cy="13204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01" tIns="45688" rIns="91401" bIns="45688" rtlCol="0" anchor="t" anchorCtr="0">
            <a:norm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SzPts val="3600"/>
            </a:pPr>
            <a:r>
              <a:rPr lang="en-US"/>
              <a:t>Režimy otevření souboru</a:t>
            </a:r>
            <a:endParaRPr/>
          </a:p>
        </p:txBody>
      </p:sp>
      <p:graphicFrame>
        <p:nvGraphicFramePr>
          <p:cNvPr id="148" name="Google Shape;148;p9"/>
          <p:cNvGraphicFramePr/>
          <p:nvPr/>
        </p:nvGraphicFramePr>
        <p:xfrm>
          <a:off x="831542" y="1688078"/>
          <a:ext cx="6752142" cy="45571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0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8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952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r</a:t>
                      </a:r>
                      <a:endParaRPr sz="1800"/>
                    </a:p>
                  </a:txBody>
                  <a:tcPr marL="91426" marR="91426" marT="45713" marB="4571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textový soubor pro čtení</a:t>
                      </a:r>
                      <a:endParaRPr sz="1800"/>
                    </a:p>
                  </a:txBody>
                  <a:tcPr marL="91426" marR="91426" marT="45713" marB="4571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</a:t>
                      </a:r>
                      <a:endParaRPr sz="1800"/>
                    </a:p>
                  </a:txBody>
                  <a:tcPr marL="91426" marR="91426" marT="45713" marB="4571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textový soubor pro zápis nebo přepsání </a:t>
                      </a:r>
                      <a:endParaRPr sz="1800"/>
                    </a:p>
                  </a:txBody>
                  <a:tcPr marL="91426" marR="91426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52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L="91426" marR="91426" marT="45713" marB="4571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txt soubor pro připojení na konec</a:t>
                      </a:r>
                      <a:endParaRPr sz="1800"/>
                    </a:p>
                  </a:txBody>
                  <a:tcPr marL="91426" marR="91426" marT="45713" marB="4571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ab</a:t>
                      </a:r>
                      <a:endParaRPr sz="1800"/>
                    </a:p>
                  </a:txBody>
                  <a:tcPr marL="91426" marR="91426" marT="45713" marB="4571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binární soubor pro připojení na konec</a:t>
                      </a:r>
                      <a:endParaRPr sz="1800"/>
                    </a:p>
                  </a:txBody>
                  <a:tcPr marL="91426" marR="91426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52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rb</a:t>
                      </a:r>
                      <a:endParaRPr sz="1800"/>
                    </a:p>
                  </a:txBody>
                  <a:tcPr marL="91426" marR="91426" marT="45713" marB="4571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binární soubor pro čtení</a:t>
                      </a:r>
                      <a:endParaRPr sz="1800"/>
                    </a:p>
                  </a:txBody>
                  <a:tcPr marL="91426" marR="91426" marT="45713" marB="4571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wb</a:t>
                      </a:r>
                      <a:endParaRPr sz="1800"/>
                    </a:p>
                  </a:txBody>
                  <a:tcPr marL="91426" marR="91426" marT="45713" marB="4571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binární soubor pro zápis nebo přepsání</a:t>
                      </a:r>
                      <a:endParaRPr sz="1800"/>
                    </a:p>
                  </a:txBody>
                  <a:tcPr marL="91426" marR="91426"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952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r+</a:t>
                      </a:r>
                      <a:endParaRPr sz="1800"/>
                    </a:p>
                  </a:txBody>
                  <a:tcPr marL="91426" marR="91426" marT="45713" marB="4571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textový soubor pro čtení a zápis</a:t>
                      </a:r>
                      <a:endParaRPr sz="1800"/>
                    </a:p>
                  </a:txBody>
                  <a:tcPr marL="91426" marR="91426" marT="45713" marB="4571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w+</a:t>
                      </a:r>
                      <a:endParaRPr sz="1800"/>
                    </a:p>
                  </a:txBody>
                  <a:tcPr marL="91426" marR="91426" marT="45713" marB="4571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textový s. pro čtení, zápis nebo přepsání </a:t>
                      </a:r>
                      <a:endParaRPr sz="1800"/>
                    </a:p>
                  </a:txBody>
                  <a:tcPr marL="91426" marR="91426"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952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rb+</a:t>
                      </a:r>
                      <a:endParaRPr sz="1800"/>
                    </a:p>
                  </a:txBody>
                  <a:tcPr marL="91426" marR="91426" marT="45713" marB="4571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binární soubor pročtení a zápis</a:t>
                      </a:r>
                      <a:endParaRPr sz="1800"/>
                    </a:p>
                  </a:txBody>
                  <a:tcPr marL="91426" marR="91426" marT="45713" marB="4571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wb+</a:t>
                      </a:r>
                      <a:endParaRPr sz="1800"/>
                    </a:p>
                  </a:txBody>
                  <a:tcPr marL="91426" marR="91426" marT="45713" marB="4571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bin. s. pro čtení, zápis nebo přepsání</a:t>
                      </a:r>
                      <a:endParaRPr sz="1800"/>
                    </a:p>
                  </a:txBody>
                  <a:tcPr marL="91426" marR="91426"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952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a+</a:t>
                      </a:r>
                      <a:endParaRPr sz="1800"/>
                    </a:p>
                  </a:txBody>
                  <a:tcPr marL="91426" marR="91426" marT="45713" marB="4571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txt soubor pro čtení a zápis na konec</a:t>
                      </a:r>
                      <a:endParaRPr sz="1800"/>
                    </a:p>
                  </a:txBody>
                  <a:tcPr marL="91426" marR="91426" marT="45713" marB="4571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ab+</a:t>
                      </a:r>
                      <a:endParaRPr sz="1800"/>
                    </a:p>
                  </a:txBody>
                  <a:tcPr marL="91426" marR="91426" marT="45713" marB="4571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bin. soubor pro čtení a zápis na konec</a:t>
                      </a:r>
                      <a:endParaRPr sz="1800"/>
                    </a:p>
                  </a:txBody>
                  <a:tcPr marL="91426" marR="91426" marT="45713" marB="457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Školní tabule 16×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8_TF02804846_TF02804846.potx" id="{005EA556-7603-4DCA-8FBA-2A59F4AE3DC3}" vid="{2132900D-5C97-4D58-8FB2-3A3375348E90}"/>
    </a:ext>
  </a:extLst>
</a:theme>
</file>

<file path=ppt/theme/theme2.xml><?xml version="1.0" encoding="utf-8"?>
<a:theme xmlns:a="http://schemas.openxmlformats.org/drawingml/2006/main" name="Motiv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Prezentace s designem školní tabule (širokoúhlá)</Template>
  <TotalTime>1</TotalTime>
  <Words>553</Words>
  <Application>Microsoft Office PowerPoint</Application>
  <PresentationFormat>Vlastní</PresentationFormat>
  <Paragraphs>90</Paragraphs>
  <Slides>10</Slides>
  <Notes>10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Corbel</vt:lpstr>
      <vt:lpstr>Školní tabule 16×9</vt:lpstr>
      <vt:lpstr>Strukturované datové typy Soubor</vt:lpstr>
      <vt:lpstr>Datový typ</vt:lpstr>
      <vt:lpstr>Strukturované datové typy </vt:lpstr>
      <vt:lpstr>Soubor</vt:lpstr>
      <vt:lpstr>Soubor </vt:lpstr>
      <vt:lpstr>Jméno</vt:lpstr>
      <vt:lpstr>Prezentace aplikace PowerPoint</vt:lpstr>
      <vt:lpstr>Správa souborů </vt:lpstr>
      <vt:lpstr>Režimy otevření souboru</vt:lpstr>
      <vt:lpstr>Pravidla při práci se soubory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Strukturované datové typy Soubor</dc:title>
  <dc:creator>Venc Jonáš</dc:creator>
  <cp:lastModifiedBy>Venc Jonáš</cp:lastModifiedBy>
  <cp:revision>1</cp:revision>
  <dcterms:created xsi:type="dcterms:W3CDTF">2023-03-19T21:59:29Z</dcterms:created>
  <dcterms:modified xsi:type="dcterms:W3CDTF">2023-03-19T22:00:52Z</dcterms:modified>
</cp:coreProperties>
</file>