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15748000" cx="24384000"/>
  <p:notesSz cx="6858000" cy="9144000"/>
  <p:embeddedFontLst>
    <p:embeddedFont>
      <p:font typeface="Helvetica Neue"/>
      <p:regular r:id="rId52"/>
      <p:bold r:id="rId53"/>
      <p:italic r:id="rId54"/>
      <p:boldItalic r:id="rId55"/>
    </p:embeddedFont>
    <p:embeddedFont>
      <p:font typeface="Helvetica Neue Light"/>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960">
          <p15:clr>
            <a:srgbClr val="A4A3A4"/>
          </p15:clr>
        </p15:guide>
        <p15:guide id="2" pos="7680">
          <p15:clr>
            <a:srgbClr val="A4A3A4"/>
          </p15:clr>
        </p15:guide>
      </p15:sldGuideLst>
    </p:ext>
    <p:ext uri="http://customooxmlschemas.google.com/">
      <go:slidesCustomData xmlns:go="http://customooxmlschemas.google.com/" r:id="rId60" roundtripDataSignature="AMtx7miusWOCR6sUF+FIfGZjlnsCYyYc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960" orient="horz"/>
        <p:guide pos="76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HelveticaNeue-bold.fntdata"/><Relationship Id="rId52" Type="http://schemas.openxmlformats.org/officeDocument/2006/relationships/font" Target="fonts/HelveticaNeue-regular.fntdata"/><Relationship Id="rId11" Type="http://schemas.openxmlformats.org/officeDocument/2006/relationships/slide" Target="slides/slide6.xml"/><Relationship Id="rId55" Type="http://schemas.openxmlformats.org/officeDocument/2006/relationships/font" Target="fonts/HelveticaNeue-boldItalic.fntdata"/><Relationship Id="rId10" Type="http://schemas.openxmlformats.org/officeDocument/2006/relationships/slide" Target="slides/slide5.xml"/><Relationship Id="rId54" Type="http://schemas.openxmlformats.org/officeDocument/2006/relationships/font" Target="fonts/HelveticaNeue-italic.fntdata"/><Relationship Id="rId13" Type="http://schemas.openxmlformats.org/officeDocument/2006/relationships/slide" Target="slides/slide8.xml"/><Relationship Id="rId57" Type="http://schemas.openxmlformats.org/officeDocument/2006/relationships/font" Target="fonts/HelveticaNeueLight-bold.fntdata"/><Relationship Id="rId12" Type="http://schemas.openxmlformats.org/officeDocument/2006/relationships/slide" Target="slides/slide7.xml"/><Relationship Id="rId56" Type="http://schemas.openxmlformats.org/officeDocument/2006/relationships/font" Target="fonts/HelveticaNeueLight-regular.fntdata"/><Relationship Id="rId15" Type="http://schemas.openxmlformats.org/officeDocument/2006/relationships/slide" Target="slides/slide10.xml"/><Relationship Id="rId59" Type="http://schemas.openxmlformats.org/officeDocument/2006/relationships/font" Target="fonts/HelveticaNeueLight-boldItalic.fntdata"/><Relationship Id="rId14" Type="http://schemas.openxmlformats.org/officeDocument/2006/relationships/slide" Target="slides/slide9.xml"/><Relationship Id="rId58" Type="http://schemas.openxmlformats.org/officeDocument/2006/relationships/font" Target="fonts/HelveticaNeue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 name="Google Shape;3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 name="Google Shape;3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fbdd2764b_0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11fbdd2764b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1fbdd2764b_0_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11fbdd2764b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subtítulo" type="title">
  <p:cSld name="TITLE">
    <p:spTree>
      <p:nvGrpSpPr>
        <p:cNvPr id="9" name="Shape 9"/>
        <p:cNvGrpSpPr/>
        <p:nvPr/>
      </p:nvGrpSpPr>
      <p:grpSpPr>
        <a:xfrm>
          <a:off x="0" y="0"/>
          <a:ext cx="0" cy="0"/>
          <a:chOff x="0" y="0"/>
          <a:chExt cx="0" cy="0"/>
        </a:xfrm>
      </p:grpSpPr>
      <p:sp>
        <p:nvSpPr>
          <p:cNvPr id="10" name="Google Shape;10;p49"/>
          <p:cNvSpPr txBox="1"/>
          <p:nvPr>
            <p:ph type="title"/>
          </p:nvPr>
        </p:nvSpPr>
        <p:spPr>
          <a:xfrm>
            <a:off x="4833937" y="3319859"/>
            <a:ext cx="14716126" cy="4643438"/>
          </a:xfrm>
          <a:prstGeom prst="rect">
            <a:avLst/>
          </a:prstGeom>
          <a:noFill/>
          <a:ln>
            <a:noFill/>
          </a:ln>
        </p:spPr>
        <p:txBody>
          <a:bodyPr anchorCtr="0" anchor="b" bIns="71425" lIns="71425" spcFirstLastPara="1" rIns="71425" wrap="square" tIns="71425">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1" name="Google Shape;11;p49"/>
          <p:cNvSpPr txBox="1"/>
          <p:nvPr>
            <p:ph idx="1" type="body"/>
          </p:nvPr>
        </p:nvSpPr>
        <p:spPr>
          <a:xfrm>
            <a:off x="4833937" y="8088312"/>
            <a:ext cx="14716126" cy="1589485"/>
          </a:xfrm>
          <a:prstGeom prst="rect">
            <a:avLst/>
          </a:prstGeom>
          <a:noFill/>
          <a:ln>
            <a:noFill/>
          </a:ln>
        </p:spPr>
        <p:txBody>
          <a:bodyPr anchorCtr="0" anchor="t" bIns="71425" lIns="71425" spcFirstLastPara="1" rIns="71425" wrap="square" tIns="71425">
            <a:normAutofit/>
          </a:bodyPr>
          <a:lstStyle>
            <a:lvl1pPr indent="-228600" lvl="0" marL="457200" algn="ctr">
              <a:lnSpc>
                <a:spcPct val="100000"/>
              </a:lnSpc>
              <a:spcBef>
                <a:spcPts val="0"/>
              </a:spcBef>
              <a:spcAft>
                <a:spcPts val="0"/>
              </a:spcAft>
              <a:buClr>
                <a:srgbClr val="FFFFFF"/>
              </a:buClr>
              <a:buSzPts val="5800"/>
              <a:buFont typeface="Helvetica Neue"/>
              <a:buNone/>
              <a:defRPr sz="5800"/>
            </a:lvl1pPr>
            <a:lvl2pPr indent="-228600" lvl="1" marL="914400" algn="ctr">
              <a:lnSpc>
                <a:spcPct val="100000"/>
              </a:lnSpc>
              <a:spcBef>
                <a:spcPts val="0"/>
              </a:spcBef>
              <a:spcAft>
                <a:spcPts val="0"/>
              </a:spcAft>
              <a:buClr>
                <a:srgbClr val="FFFFFF"/>
              </a:buClr>
              <a:buSzPts val="5800"/>
              <a:buFont typeface="Helvetica Neue"/>
              <a:buNone/>
              <a:defRPr sz="5800"/>
            </a:lvl2pPr>
            <a:lvl3pPr indent="-228600" lvl="2" marL="1371600" algn="ctr">
              <a:lnSpc>
                <a:spcPct val="100000"/>
              </a:lnSpc>
              <a:spcBef>
                <a:spcPts val="0"/>
              </a:spcBef>
              <a:spcAft>
                <a:spcPts val="0"/>
              </a:spcAft>
              <a:buClr>
                <a:srgbClr val="FFFFFF"/>
              </a:buClr>
              <a:buSzPts val="5800"/>
              <a:buFont typeface="Helvetica Neue"/>
              <a:buNone/>
              <a:defRPr sz="5800"/>
            </a:lvl3pPr>
            <a:lvl4pPr indent="-228600" lvl="3" marL="1828800" algn="ctr">
              <a:lnSpc>
                <a:spcPct val="100000"/>
              </a:lnSpc>
              <a:spcBef>
                <a:spcPts val="0"/>
              </a:spcBef>
              <a:spcAft>
                <a:spcPts val="0"/>
              </a:spcAft>
              <a:buClr>
                <a:srgbClr val="FFFFFF"/>
              </a:buClr>
              <a:buSzPts val="5800"/>
              <a:buFont typeface="Helvetica Neue"/>
              <a:buNone/>
              <a:defRPr sz="5800"/>
            </a:lvl4pPr>
            <a:lvl5pPr indent="-228600" lvl="4" marL="2286000" algn="ctr">
              <a:lnSpc>
                <a:spcPct val="100000"/>
              </a:lnSpc>
              <a:spcBef>
                <a:spcPts val="0"/>
              </a:spcBef>
              <a:spcAft>
                <a:spcPts val="0"/>
              </a:spcAft>
              <a:buClr>
                <a:srgbClr val="FFFFFF"/>
              </a:buClr>
              <a:buSzPts val="5800"/>
              <a:buFont typeface="Helvetica Neue"/>
              <a:buNone/>
              <a:defRPr sz="58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12" name="Google Shape;12;p49"/>
          <p:cNvSpPr txBox="1"/>
          <p:nvPr>
            <p:ph idx="12" type="sldNum"/>
          </p:nvPr>
        </p:nvSpPr>
        <p:spPr>
          <a:xfrm>
            <a:off x="11939981" y="14089062"/>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ñetas" type="tx">
  <p:cSld name="TITLE_AND_BODY">
    <p:spTree>
      <p:nvGrpSpPr>
        <p:cNvPr id="13" name="Shape 13"/>
        <p:cNvGrpSpPr/>
        <p:nvPr/>
      </p:nvGrpSpPr>
      <p:grpSpPr>
        <a:xfrm>
          <a:off x="0" y="0"/>
          <a:ext cx="0" cy="0"/>
          <a:chOff x="0" y="0"/>
          <a:chExt cx="0" cy="0"/>
        </a:xfrm>
      </p:grpSpPr>
      <p:sp>
        <p:nvSpPr>
          <p:cNvPr id="14" name="Google Shape;14;p50"/>
          <p:cNvSpPr txBox="1"/>
          <p:nvPr>
            <p:ph idx="1" type="body"/>
          </p:nvPr>
        </p:nvSpPr>
        <p:spPr>
          <a:xfrm>
            <a:off x="4387453" y="2801937"/>
            <a:ext cx="15609094" cy="10144126"/>
          </a:xfrm>
          <a:prstGeom prst="rect">
            <a:avLst/>
          </a:prstGeom>
          <a:noFill/>
          <a:ln>
            <a:noFill/>
          </a:ln>
        </p:spPr>
        <p:txBody>
          <a:bodyPr anchorCtr="0" anchor="ctr" bIns="71425" lIns="71425" spcFirstLastPara="1" rIns="71425" wrap="square" tIns="71425">
            <a:normAutofit/>
          </a:bodyPr>
          <a:lstStyle>
            <a:lvl1pPr indent="-394335" lvl="0" marL="457200" algn="l">
              <a:lnSpc>
                <a:spcPct val="100000"/>
              </a:lnSpc>
              <a:spcBef>
                <a:spcPts val="6700"/>
              </a:spcBef>
              <a:spcAft>
                <a:spcPts val="0"/>
              </a:spcAft>
              <a:buClr>
                <a:srgbClr val="FFFFFF"/>
              </a:buClr>
              <a:buSzPts val="2610"/>
              <a:buChar char="•"/>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15" name="Google Shape;15;p50"/>
          <p:cNvSpPr txBox="1"/>
          <p:nvPr>
            <p:ph idx="12" type="sldNum"/>
          </p:nvPr>
        </p:nvSpPr>
        <p:spPr>
          <a:xfrm>
            <a:off x="11939981" y="14089062"/>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p:cSld name="En blanco">
    <p:spTree>
      <p:nvGrpSpPr>
        <p:cNvPr id="16" name="Shape 16"/>
        <p:cNvGrpSpPr/>
        <p:nvPr/>
      </p:nvGrpSpPr>
      <p:grpSpPr>
        <a:xfrm>
          <a:off x="0" y="0"/>
          <a:ext cx="0" cy="0"/>
          <a:chOff x="0" y="0"/>
          <a:chExt cx="0" cy="0"/>
        </a:xfrm>
      </p:grpSpPr>
      <p:sp>
        <p:nvSpPr>
          <p:cNvPr id="17" name="Google Shape;17;p51"/>
          <p:cNvSpPr txBox="1"/>
          <p:nvPr>
            <p:ph idx="12" type="sldNum"/>
          </p:nvPr>
        </p:nvSpPr>
        <p:spPr>
          <a:xfrm>
            <a:off x="11939981" y="14089062"/>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fotos">
  <p:cSld name="3 fotos">
    <p:spTree>
      <p:nvGrpSpPr>
        <p:cNvPr id="18" name="Shape 18"/>
        <p:cNvGrpSpPr/>
        <p:nvPr/>
      </p:nvGrpSpPr>
      <p:grpSpPr>
        <a:xfrm>
          <a:off x="0" y="0"/>
          <a:ext cx="0" cy="0"/>
          <a:chOff x="0" y="0"/>
          <a:chExt cx="0" cy="0"/>
        </a:xfrm>
      </p:grpSpPr>
      <p:sp>
        <p:nvSpPr>
          <p:cNvPr id="19" name="Google Shape;19;p52"/>
          <p:cNvSpPr/>
          <p:nvPr>
            <p:ph idx="2" type="pic"/>
          </p:nvPr>
        </p:nvSpPr>
        <p:spPr>
          <a:xfrm>
            <a:off x="12513468" y="7999015"/>
            <a:ext cx="7500939" cy="5482829"/>
          </a:xfrm>
          <a:prstGeom prst="rect">
            <a:avLst/>
          </a:prstGeom>
          <a:noFill/>
          <a:ln>
            <a:noFill/>
          </a:ln>
        </p:spPr>
      </p:sp>
      <p:sp>
        <p:nvSpPr>
          <p:cNvPr id="20" name="Google Shape;20;p52"/>
          <p:cNvSpPr/>
          <p:nvPr>
            <p:ph idx="3" type="pic"/>
          </p:nvPr>
        </p:nvSpPr>
        <p:spPr>
          <a:xfrm>
            <a:off x="12513468" y="1908968"/>
            <a:ext cx="7500939" cy="5482829"/>
          </a:xfrm>
          <a:prstGeom prst="rect">
            <a:avLst/>
          </a:prstGeom>
          <a:noFill/>
          <a:ln>
            <a:noFill/>
          </a:ln>
        </p:spPr>
      </p:sp>
      <p:sp>
        <p:nvSpPr>
          <p:cNvPr id="21" name="Google Shape;21;p52"/>
          <p:cNvSpPr/>
          <p:nvPr>
            <p:ph idx="4" type="pic"/>
          </p:nvPr>
        </p:nvSpPr>
        <p:spPr>
          <a:xfrm>
            <a:off x="4387453" y="1908968"/>
            <a:ext cx="7500938" cy="11572876"/>
          </a:xfrm>
          <a:prstGeom prst="rect">
            <a:avLst/>
          </a:prstGeom>
          <a:noFill/>
          <a:ln>
            <a:noFill/>
          </a:ln>
        </p:spPr>
      </p:sp>
      <p:sp>
        <p:nvSpPr>
          <p:cNvPr id="22" name="Google Shape;22;p52"/>
          <p:cNvSpPr txBox="1"/>
          <p:nvPr>
            <p:ph idx="12" type="sldNum"/>
          </p:nvPr>
        </p:nvSpPr>
        <p:spPr>
          <a:xfrm>
            <a:off x="11939981" y="14089062"/>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p:cSld name="Cita">
    <p:spTree>
      <p:nvGrpSpPr>
        <p:cNvPr id="23" name="Shape 23"/>
        <p:cNvGrpSpPr/>
        <p:nvPr/>
      </p:nvGrpSpPr>
      <p:grpSpPr>
        <a:xfrm>
          <a:off x="0" y="0"/>
          <a:ext cx="0" cy="0"/>
          <a:chOff x="0" y="0"/>
          <a:chExt cx="0" cy="0"/>
        </a:xfrm>
      </p:grpSpPr>
      <p:sp>
        <p:nvSpPr>
          <p:cNvPr id="24" name="Google Shape;24;p53"/>
          <p:cNvSpPr txBox="1"/>
          <p:nvPr>
            <p:ph idx="1" type="body"/>
          </p:nvPr>
        </p:nvSpPr>
        <p:spPr>
          <a:xfrm>
            <a:off x="4833937" y="9963546"/>
            <a:ext cx="14716126" cy="676175"/>
          </a:xfrm>
          <a:prstGeom prst="rect">
            <a:avLst/>
          </a:prstGeom>
          <a:noFill/>
          <a:ln>
            <a:noFill/>
          </a:ln>
        </p:spPr>
        <p:txBody>
          <a:bodyPr anchorCtr="0" anchor="t" bIns="71425" lIns="71425" spcFirstLastPara="1" rIns="71425" wrap="square" tIns="71425">
            <a:spAutoFit/>
          </a:bodyPr>
          <a:lstStyle>
            <a:lvl1pPr indent="-228600" lvl="0" marL="457200" algn="ctr">
              <a:lnSpc>
                <a:spcPct val="100000"/>
              </a:lnSpc>
              <a:spcBef>
                <a:spcPts val="0"/>
              </a:spcBef>
              <a:spcAft>
                <a:spcPts val="0"/>
              </a:spcAft>
              <a:buClr>
                <a:srgbClr val="FFFFFF"/>
              </a:buClr>
              <a:buSzPts val="3600"/>
              <a:buFont typeface="Helvetica Neue"/>
              <a:buNone/>
              <a:defRPr i="1" sz="3600"/>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25" name="Google Shape;25;p53"/>
          <p:cNvSpPr txBox="1"/>
          <p:nvPr>
            <p:ph idx="2" type="body"/>
          </p:nvPr>
        </p:nvSpPr>
        <p:spPr>
          <a:xfrm>
            <a:off x="4833937" y="7035456"/>
            <a:ext cx="14716126" cy="936520"/>
          </a:xfrm>
          <a:prstGeom prst="rect">
            <a:avLst/>
          </a:prstGeom>
          <a:noFill/>
          <a:ln>
            <a:noFill/>
          </a:ln>
        </p:spPr>
        <p:txBody>
          <a:bodyPr anchorCtr="0" anchor="ctr" bIns="71425" lIns="71425" spcFirstLastPara="1" rIns="71425" wrap="square" tIns="71425">
            <a:spAutoFit/>
          </a:bodyPr>
          <a:lstStyle>
            <a:lvl1pPr indent="-228600" lvl="0" marL="45720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26" name="Google Shape;26;p53"/>
          <p:cNvSpPr txBox="1"/>
          <p:nvPr>
            <p:ph idx="12" type="sldNum"/>
          </p:nvPr>
        </p:nvSpPr>
        <p:spPr>
          <a:xfrm>
            <a:off x="11939981" y="14089062"/>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p:cSld name="Foto">
    <p:spTree>
      <p:nvGrpSpPr>
        <p:cNvPr id="27" name="Shape 27"/>
        <p:cNvGrpSpPr/>
        <p:nvPr/>
      </p:nvGrpSpPr>
      <p:grpSpPr>
        <a:xfrm>
          <a:off x="0" y="0"/>
          <a:ext cx="0" cy="0"/>
          <a:chOff x="0" y="0"/>
          <a:chExt cx="0" cy="0"/>
        </a:xfrm>
      </p:grpSpPr>
      <p:sp>
        <p:nvSpPr>
          <p:cNvPr id="28" name="Google Shape;28;p54"/>
          <p:cNvSpPr/>
          <p:nvPr>
            <p:ph idx="2" type="pic"/>
          </p:nvPr>
        </p:nvSpPr>
        <p:spPr>
          <a:xfrm>
            <a:off x="3048000" y="1016000"/>
            <a:ext cx="18288000" cy="13716000"/>
          </a:xfrm>
          <a:prstGeom prst="rect">
            <a:avLst/>
          </a:prstGeom>
          <a:noFill/>
          <a:ln>
            <a:noFill/>
          </a:ln>
        </p:spPr>
      </p:sp>
      <p:sp>
        <p:nvSpPr>
          <p:cNvPr id="29" name="Google Shape;29;p54"/>
          <p:cNvSpPr txBox="1"/>
          <p:nvPr>
            <p:ph idx="12" type="sldNum"/>
          </p:nvPr>
        </p:nvSpPr>
        <p:spPr>
          <a:xfrm>
            <a:off x="11939981" y="14089062"/>
            <a:ext cx="494513" cy="502335"/>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48"/>
          <p:cNvSpPr txBox="1"/>
          <p:nvPr>
            <p:ph idx="1" type="body"/>
          </p:nvPr>
        </p:nvSpPr>
        <p:spPr>
          <a:xfrm>
            <a:off x="4387453" y="2801937"/>
            <a:ext cx="15609094" cy="10144126"/>
          </a:xfrm>
          <a:prstGeom prst="rect">
            <a:avLst/>
          </a:prstGeom>
          <a:noFill/>
          <a:ln>
            <a:noFill/>
          </a:ln>
        </p:spPr>
        <p:txBody>
          <a:bodyPr anchorCtr="0" anchor="ctr" bIns="71425" lIns="71425" spcFirstLastPara="1" rIns="71425" wrap="square" tIns="71425">
            <a:normAutofit/>
          </a:bodyPr>
          <a:lstStyle>
            <a:lvl1pPr indent="-688975" lvl="0" marL="457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indent="-688975" lvl="1" marL="914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indent="-688975" lvl="2" marL="1371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indent="-688975" lvl="3" marL="1828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indent="-688975" lvl="4" marL="22860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indent="-688975" lvl="5" marL="2743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indent="-688975" lvl="6" marL="3200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indent="-688975" lvl="7" marL="3657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indent="-688975" lvl="8" marL="4114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7" name="Google Shape;7;p48"/>
          <p:cNvSpPr txBox="1"/>
          <p:nvPr>
            <p:ph type="title"/>
          </p:nvPr>
        </p:nvSpPr>
        <p:spPr>
          <a:xfrm>
            <a:off x="4387453" y="1373187"/>
            <a:ext cx="15609094" cy="3036095"/>
          </a:xfrm>
          <a:prstGeom prst="rect">
            <a:avLst/>
          </a:prstGeom>
          <a:noFill/>
          <a:ln>
            <a:noFill/>
          </a:ln>
        </p:spPr>
        <p:txBody>
          <a:bodyPr anchorCtr="0" anchor="ctr" bIns="71425" lIns="71425" spcFirstLastPara="1" rIns="71425" wrap="square" tIns="71425">
            <a:normAutofit/>
          </a:bodyPr>
          <a:lstStyle>
            <a:lvl1pPr lvl="0"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9pPr>
          </a:lstStyle>
          <a:p/>
        </p:txBody>
      </p:sp>
      <p:sp>
        <p:nvSpPr>
          <p:cNvPr id="8" name="Google Shape;8;p48"/>
          <p:cNvSpPr txBox="1"/>
          <p:nvPr>
            <p:ph idx="12" type="sldNum"/>
          </p:nvPr>
        </p:nvSpPr>
        <p:spPr>
          <a:xfrm>
            <a:off x="11939981" y="14089062"/>
            <a:ext cx="494513" cy="502335"/>
          </a:xfrm>
          <a:prstGeom prst="rect">
            <a:avLst/>
          </a:prstGeom>
          <a:noFill/>
          <a:ln>
            <a:noFill/>
          </a:ln>
        </p:spPr>
        <p:txBody>
          <a:bodyPr anchorCtr="0" anchor="t" bIns="71425" lIns="71425" spcFirstLastPara="1" rIns="71425" wrap="square" tIns="71425">
            <a:spAutoFit/>
          </a:bodyPr>
          <a:lstStyle>
            <a:lvl1pPr indent="0" lvl="0"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21.jpg"/><Relationship Id="rId5"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1.jp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3.png"/><Relationship Id="rId6" Type="http://schemas.openxmlformats.org/officeDocument/2006/relationships/image" Target="../media/image28.png"/><Relationship Id="rId7"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 name="Shape 33"/>
        <p:cNvGrpSpPr/>
        <p:nvPr/>
      </p:nvGrpSpPr>
      <p:grpSpPr>
        <a:xfrm>
          <a:off x="0" y="0"/>
          <a:ext cx="0" cy="0"/>
          <a:chOff x="0" y="0"/>
          <a:chExt cx="0" cy="0"/>
        </a:xfrm>
      </p:grpSpPr>
      <p:sp>
        <p:nvSpPr>
          <p:cNvPr id="34" name="Google Shape;34;p1"/>
          <p:cNvSpPr/>
          <p:nvPr/>
        </p:nvSpPr>
        <p:spPr>
          <a:xfrm>
            <a:off x="3740727" y="6165838"/>
            <a:ext cx="17678399" cy="47089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C0C0C"/>
              </a:buClr>
              <a:buSzPts val="6000"/>
              <a:buFont typeface="Times New Roman"/>
              <a:buNone/>
            </a:pPr>
            <a:r>
              <a:rPr b="1" i="0" lang="es-CO" sz="6000" u="none" cap="none" strike="noStrike">
                <a:solidFill>
                  <a:srgbClr val="0C0C0C"/>
                </a:solidFill>
                <a:latin typeface="Times New Roman"/>
                <a:ea typeface="Times New Roman"/>
                <a:cs typeface="Times New Roman"/>
                <a:sym typeface="Times New Roman"/>
              </a:rPr>
              <a:t>Ficha: 2141041</a:t>
            </a:r>
            <a:endParaRPr/>
          </a:p>
          <a:p>
            <a:pPr indent="0" lvl="0" marL="0" marR="0" rtl="0" algn="l">
              <a:lnSpc>
                <a:spcPct val="100000"/>
              </a:lnSpc>
              <a:spcBef>
                <a:spcPts val="0"/>
              </a:spcBef>
              <a:spcAft>
                <a:spcPts val="0"/>
              </a:spcAft>
              <a:buClr>
                <a:srgbClr val="0C0C0C"/>
              </a:buClr>
              <a:buSzPts val="6000"/>
              <a:buFont typeface="Times New Roman"/>
              <a:buNone/>
            </a:pPr>
            <a:r>
              <a:rPr b="1" i="0" lang="es-CO" sz="6000" u="none" cap="none" strike="noStrike">
                <a:solidFill>
                  <a:srgbClr val="0C0C0C"/>
                </a:solidFill>
                <a:latin typeface="Times New Roman"/>
                <a:ea typeface="Times New Roman"/>
                <a:cs typeface="Times New Roman"/>
                <a:sym typeface="Times New Roman"/>
              </a:rPr>
              <a:t>Andrés Felipe Babativa Betancourt</a:t>
            </a:r>
            <a:endParaRPr/>
          </a:p>
          <a:p>
            <a:pPr indent="0" lvl="0" marL="0" marR="0" rtl="0" algn="l">
              <a:lnSpc>
                <a:spcPct val="100000"/>
              </a:lnSpc>
              <a:spcBef>
                <a:spcPts val="0"/>
              </a:spcBef>
              <a:spcAft>
                <a:spcPts val="0"/>
              </a:spcAft>
              <a:buClr>
                <a:srgbClr val="0C0C0C"/>
              </a:buClr>
              <a:buSzPts val="6000"/>
              <a:buFont typeface="Times New Roman"/>
              <a:buNone/>
            </a:pPr>
            <a:r>
              <a:rPr b="1" i="0" lang="es-CO" sz="6000" u="none" cap="none" strike="noStrike">
                <a:solidFill>
                  <a:srgbClr val="0C0C0C"/>
                </a:solidFill>
                <a:latin typeface="Times New Roman"/>
                <a:ea typeface="Times New Roman"/>
                <a:cs typeface="Times New Roman"/>
                <a:sym typeface="Times New Roman"/>
              </a:rPr>
              <a:t>Diego  Andrés Serna Paruma</a:t>
            </a:r>
            <a:endParaRPr/>
          </a:p>
          <a:p>
            <a:pPr indent="0" lvl="0" marL="0" marR="0" rtl="0" algn="l">
              <a:lnSpc>
                <a:spcPct val="100000"/>
              </a:lnSpc>
              <a:spcBef>
                <a:spcPts val="0"/>
              </a:spcBef>
              <a:spcAft>
                <a:spcPts val="0"/>
              </a:spcAft>
              <a:buClr>
                <a:srgbClr val="0C0C0C"/>
              </a:buClr>
              <a:buSzPts val="6000"/>
              <a:buFont typeface="Times New Roman"/>
              <a:buNone/>
            </a:pPr>
            <a:r>
              <a:rPr b="1" i="0" lang="es-CO" sz="6000" u="none" cap="none" strike="noStrike">
                <a:solidFill>
                  <a:srgbClr val="0C0C0C"/>
                </a:solidFill>
                <a:latin typeface="Times New Roman"/>
                <a:ea typeface="Times New Roman"/>
                <a:cs typeface="Times New Roman"/>
                <a:sym typeface="Times New Roman"/>
              </a:rPr>
              <a:t>Francheska Lozano Hidalgo</a:t>
            </a:r>
            <a:endParaRPr/>
          </a:p>
          <a:p>
            <a:pPr indent="0" lvl="0" marL="0" marR="0" rtl="0" algn="l">
              <a:lnSpc>
                <a:spcPct val="100000"/>
              </a:lnSpc>
              <a:spcBef>
                <a:spcPts val="0"/>
              </a:spcBef>
              <a:spcAft>
                <a:spcPts val="0"/>
              </a:spcAft>
              <a:buClr>
                <a:srgbClr val="0C0C0C"/>
              </a:buClr>
              <a:buSzPts val="6000"/>
              <a:buFont typeface="Times New Roman"/>
              <a:buNone/>
            </a:pPr>
            <a:r>
              <a:rPr b="1" i="0" lang="es-CO" sz="6000" u="none" cap="none" strike="noStrike">
                <a:solidFill>
                  <a:srgbClr val="0C0C0C"/>
                </a:solidFill>
                <a:latin typeface="Times New Roman"/>
                <a:ea typeface="Times New Roman"/>
                <a:cs typeface="Times New Roman"/>
                <a:sym typeface="Times New Roman"/>
              </a:rPr>
              <a:t>Jorge Alberto Hurtado Cortes</a:t>
            </a:r>
            <a:endParaRPr b="1" i="0" sz="6000" u="none" cap="none" strike="noStrike">
              <a:solidFill>
                <a:srgbClr val="0C0C0C"/>
              </a:solidFill>
              <a:latin typeface="Times New Roman"/>
              <a:ea typeface="Times New Roman"/>
              <a:cs typeface="Times New Roman"/>
              <a:sym typeface="Times New Roman"/>
            </a:endParaRPr>
          </a:p>
        </p:txBody>
      </p:sp>
      <p:sp>
        <p:nvSpPr>
          <p:cNvPr id="35" name="Google Shape;35;p1"/>
          <p:cNvSpPr/>
          <p:nvPr/>
        </p:nvSpPr>
        <p:spPr>
          <a:xfrm>
            <a:off x="2903456" y="2895707"/>
            <a:ext cx="17822944" cy="22467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14000"/>
              <a:buFont typeface="Algerian"/>
              <a:buNone/>
            </a:pPr>
            <a:r>
              <a:rPr b="1" i="0" lang="es-CO" sz="14000" u="none" cap="none" strike="noStrike">
                <a:solidFill>
                  <a:srgbClr val="0C0C0C"/>
                </a:solidFill>
                <a:latin typeface="Algerian"/>
                <a:ea typeface="Algerian"/>
                <a:cs typeface="Algerian"/>
                <a:sym typeface="Algerian"/>
              </a:rPr>
              <a:t>Equipo Weeklyst</a:t>
            </a:r>
            <a:endParaRPr b="1" i="0" sz="14000" u="none" cap="none" strike="noStrike">
              <a:solidFill>
                <a:srgbClr val="0C0C0C"/>
              </a:solidFill>
              <a:latin typeface="Helvetica Neue"/>
              <a:ea typeface="Helvetica Neue"/>
              <a:cs typeface="Helvetica Neue"/>
              <a:sym typeface="Helvetica Neue"/>
            </a:endParaRPr>
          </a:p>
        </p:txBody>
      </p:sp>
      <p:pic>
        <p:nvPicPr>
          <p:cNvPr id="36" name="Google Shape;36;p1"/>
          <p:cNvPicPr preferRelativeResize="0"/>
          <p:nvPr/>
        </p:nvPicPr>
        <p:blipFill rotWithShape="1">
          <a:blip r:embed="rId4">
            <a:alphaModFix/>
          </a:blip>
          <a:srcRect b="0" l="0" r="0" t="0"/>
          <a:stretch/>
        </p:blipFill>
        <p:spPr>
          <a:xfrm>
            <a:off x="13083844" y="9870977"/>
            <a:ext cx="10058400" cy="56550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0"/>
          <p:cNvSpPr/>
          <p:nvPr/>
        </p:nvSpPr>
        <p:spPr>
          <a:xfrm>
            <a:off x="7322032" y="2369235"/>
            <a:ext cx="11402480" cy="144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5300"/>
              </a:buClr>
              <a:buSzPts val="8800"/>
              <a:buFont typeface="Times New Roman"/>
              <a:buNone/>
            </a:pPr>
            <a:r>
              <a:rPr b="1" i="0" lang="es-CO" sz="8800" u="none" cap="none" strike="noStrike">
                <a:solidFill>
                  <a:srgbClr val="FF5300"/>
                </a:solidFill>
                <a:latin typeface="Times New Roman"/>
                <a:ea typeface="Times New Roman"/>
                <a:cs typeface="Times New Roman"/>
                <a:sym typeface="Times New Roman"/>
              </a:rPr>
              <a:t>Respuestas a entrevista</a:t>
            </a:r>
            <a:endParaRPr/>
          </a:p>
        </p:txBody>
      </p:sp>
      <p:pic>
        <p:nvPicPr>
          <p:cNvPr id="98" name="Google Shape;98;p10"/>
          <p:cNvPicPr preferRelativeResize="0"/>
          <p:nvPr/>
        </p:nvPicPr>
        <p:blipFill rotWithShape="1">
          <a:blip r:embed="rId4">
            <a:alphaModFix/>
          </a:blip>
          <a:srcRect b="47365" l="23170" r="21264" t="28616"/>
          <a:stretch/>
        </p:blipFill>
        <p:spPr>
          <a:xfrm>
            <a:off x="2729524" y="5488767"/>
            <a:ext cx="19616784" cy="4735887"/>
          </a:xfrm>
          <a:prstGeom prst="rect">
            <a:avLst/>
          </a:prstGeom>
          <a:noFill/>
          <a:ln>
            <a:noFill/>
          </a:ln>
          <a:effectLst>
            <a:reflection blurRad="0" dir="0" dist="0" endA="300" endPos="35000" fadeDir="5400012" kx="0" rotWithShape="0" algn="bl" stA="52000" stPos="0" sy="-100000" ky="0"/>
          </a:effectLst>
        </p:spPr>
      </p:pic>
      <p:pic>
        <p:nvPicPr>
          <p:cNvPr id="99" name="Google Shape;99;p10"/>
          <p:cNvPicPr preferRelativeResize="0"/>
          <p:nvPr/>
        </p:nvPicPr>
        <p:blipFill rotWithShape="1">
          <a:blip r:embed="rId5">
            <a:alphaModFix/>
          </a:blip>
          <a:srcRect b="0" l="0" r="12533" t="0"/>
          <a:stretch/>
        </p:blipFill>
        <p:spPr>
          <a:xfrm>
            <a:off x="18260291" y="11758184"/>
            <a:ext cx="3775360" cy="21550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1"/>
          <p:cNvSpPr/>
          <p:nvPr/>
        </p:nvSpPr>
        <p:spPr>
          <a:xfrm>
            <a:off x="7322032" y="2369235"/>
            <a:ext cx="11402480" cy="144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5300"/>
              </a:buClr>
              <a:buSzPts val="8800"/>
              <a:buFont typeface="Times New Roman"/>
              <a:buNone/>
            </a:pPr>
            <a:r>
              <a:rPr b="1" i="0" lang="es-CO" sz="8800" u="none" cap="none" strike="noStrike">
                <a:solidFill>
                  <a:srgbClr val="FF5300"/>
                </a:solidFill>
                <a:latin typeface="Times New Roman"/>
                <a:ea typeface="Times New Roman"/>
                <a:cs typeface="Times New Roman"/>
                <a:sym typeface="Times New Roman"/>
              </a:rPr>
              <a:t>Respuestas a entrevista</a:t>
            </a:r>
            <a:endParaRPr/>
          </a:p>
        </p:txBody>
      </p:sp>
      <p:pic>
        <p:nvPicPr>
          <p:cNvPr id="105" name="Google Shape;105;p11"/>
          <p:cNvPicPr preferRelativeResize="0"/>
          <p:nvPr/>
        </p:nvPicPr>
        <p:blipFill rotWithShape="1">
          <a:blip r:embed="rId4">
            <a:alphaModFix/>
          </a:blip>
          <a:srcRect b="9889" l="23076" r="21664" t="63033"/>
          <a:stretch/>
        </p:blipFill>
        <p:spPr>
          <a:xfrm>
            <a:off x="2287840" y="5214047"/>
            <a:ext cx="19998405" cy="5509371"/>
          </a:xfrm>
          <a:prstGeom prst="rect">
            <a:avLst/>
          </a:prstGeom>
          <a:noFill/>
          <a:ln>
            <a:noFill/>
          </a:ln>
          <a:effectLst>
            <a:reflection blurRad="0" dir="0" dist="0" endA="300" endPos="35000" kx="0" rotWithShape="0" algn="bl" stA="52000" stPos="0" sy="-100000" ky="0"/>
          </a:effectLst>
        </p:spPr>
      </p:pic>
      <p:pic>
        <p:nvPicPr>
          <p:cNvPr id="106" name="Google Shape;106;p11"/>
          <p:cNvPicPr preferRelativeResize="0"/>
          <p:nvPr/>
        </p:nvPicPr>
        <p:blipFill rotWithShape="1">
          <a:blip r:embed="rId5">
            <a:alphaModFix/>
          </a:blip>
          <a:srcRect b="0" l="0" r="12533" t="0"/>
          <a:stretch/>
        </p:blipFill>
        <p:spPr>
          <a:xfrm>
            <a:off x="18260291" y="11758184"/>
            <a:ext cx="3775360" cy="21550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2"/>
          <p:cNvSpPr/>
          <p:nvPr/>
        </p:nvSpPr>
        <p:spPr>
          <a:xfrm>
            <a:off x="6096000" y="2286292"/>
            <a:ext cx="12192000" cy="415498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5300"/>
              </a:buClr>
              <a:buSzPts val="8800"/>
              <a:buFont typeface="Times New Roman"/>
              <a:buNone/>
            </a:pPr>
            <a:r>
              <a:rPr b="1" i="0" lang="es-CO" sz="8800" u="none" cap="none" strike="noStrike">
                <a:solidFill>
                  <a:srgbClr val="FF5300"/>
                </a:solidFill>
                <a:latin typeface="Times New Roman"/>
                <a:ea typeface="Times New Roman"/>
                <a:cs typeface="Times New Roman"/>
                <a:sym typeface="Times New Roman"/>
              </a:rPr>
              <a:t>Respuestas a encuesta</a:t>
            </a:r>
            <a:br>
              <a:rPr b="1" i="0" lang="es-CO" sz="8800" u="none" cap="none" strike="noStrike">
                <a:solidFill>
                  <a:srgbClr val="FF5300"/>
                </a:solidFill>
                <a:latin typeface="Times New Roman"/>
                <a:ea typeface="Times New Roman"/>
                <a:cs typeface="Times New Roman"/>
                <a:sym typeface="Times New Roman"/>
              </a:rPr>
            </a:br>
            <a:br>
              <a:rPr b="1" i="0" lang="es-CO" sz="8800" u="none" cap="none" strike="noStrike">
                <a:solidFill>
                  <a:srgbClr val="FF5300"/>
                </a:solidFill>
                <a:latin typeface="Times New Roman"/>
                <a:ea typeface="Times New Roman"/>
                <a:cs typeface="Times New Roman"/>
                <a:sym typeface="Times New Roman"/>
              </a:rPr>
            </a:br>
            <a:endParaRPr b="1" i="0" sz="8800" u="none" cap="none" strike="noStrike">
              <a:solidFill>
                <a:srgbClr val="FF5300"/>
              </a:solidFill>
              <a:latin typeface="Helvetica Neue"/>
              <a:ea typeface="Helvetica Neue"/>
              <a:cs typeface="Helvetica Neue"/>
              <a:sym typeface="Helvetica Neue"/>
            </a:endParaRPr>
          </a:p>
        </p:txBody>
      </p:sp>
      <p:pic>
        <p:nvPicPr>
          <p:cNvPr id="112" name="Google Shape;112;p12"/>
          <p:cNvPicPr preferRelativeResize="0"/>
          <p:nvPr/>
        </p:nvPicPr>
        <p:blipFill rotWithShape="1">
          <a:blip r:embed="rId4">
            <a:alphaModFix/>
          </a:blip>
          <a:srcRect b="41011" l="21458" r="22630" t="14472"/>
          <a:stretch/>
        </p:blipFill>
        <p:spPr>
          <a:xfrm>
            <a:off x="4394579" y="3936461"/>
            <a:ext cx="15594841" cy="6980921"/>
          </a:xfrm>
          <a:prstGeom prst="rect">
            <a:avLst/>
          </a:prstGeom>
          <a:noFill/>
          <a:ln>
            <a:noFill/>
          </a:ln>
          <a:effectLst>
            <a:reflection blurRad="0" dir="0" dist="0" endA="300" endPos="35000" kx="0" rotWithShape="0" algn="bl" stA="52000" stPos="0" sy="-100000" ky="0"/>
          </a:effectLst>
        </p:spPr>
      </p:pic>
      <p:pic>
        <p:nvPicPr>
          <p:cNvPr id="113" name="Google Shape;113;p12"/>
          <p:cNvPicPr preferRelativeResize="0"/>
          <p:nvPr/>
        </p:nvPicPr>
        <p:blipFill rotWithShape="1">
          <a:blip r:embed="rId5">
            <a:alphaModFix/>
          </a:blip>
          <a:srcRect b="0" l="0" r="12533" t="0"/>
          <a:stretch/>
        </p:blipFill>
        <p:spPr>
          <a:xfrm>
            <a:off x="18260291" y="11758184"/>
            <a:ext cx="3775360" cy="21550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pic>
        <p:nvPicPr>
          <p:cNvPr id="118" name="Google Shape;118;p13"/>
          <p:cNvPicPr preferRelativeResize="0"/>
          <p:nvPr/>
        </p:nvPicPr>
        <p:blipFill rotWithShape="1">
          <a:blip r:embed="rId4">
            <a:alphaModFix/>
          </a:blip>
          <a:srcRect b="493" l="21456" r="26772" t="63061"/>
          <a:stretch/>
        </p:blipFill>
        <p:spPr>
          <a:xfrm>
            <a:off x="4185530" y="3624421"/>
            <a:ext cx="15709597" cy="6217693"/>
          </a:xfrm>
          <a:prstGeom prst="rect">
            <a:avLst/>
          </a:prstGeom>
          <a:noFill/>
          <a:ln>
            <a:noFill/>
          </a:ln>
          <a:effectLst>
            <a:reflection blurRad="0" dir="0" dist="0" endA="300" endPos="35000" kx="0" rotWithShape="0" algn="bl" stA="52000" stPos="0" sy="-100000" ky="0"/>
          </a:effectLst>
        </p:spPr>
      </p:pic>
      <p:pic>
        <p:nvPicPr>
          <p:cNvPr id="119" name="Google Shape;119;p13"/>
          <p:cNvPicPr preferRelativeResize="0"/>
          <p:nvPr/>
        </p:nvPicPr>
        <p:blipFill rotWithShape="1">
          <a:blip r:embed="rId5">
            <a:alphaModFix/>
          </a:blip>
          <a:srcRect b="0" l="0" r="12533" t="0"/>
          <a:stretch/>
        </p:blipFill>
        <p:spPr>
          <a:xfrm>
            <a:off x="18260291" y="11758184"/>
            <a:ext cx="3775360" cy="21550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14"/>
          <p:cNvSpPr/>
          <p:nvPr/>
        </p:nvSpPr>
        <p:spPr>
          <a:xfrm>
            <a:off x="6373091" y="2313908"/>
            <a:ext cx="12192000"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Diagrama BPMN</a:t>
            </a:r>
            <a:endParaRPr b="1" i="0" sz="9600" u="none" cap="none" strike="noStrike">
              <a:solidFill>
                <a:srgbClr val="0C0C0C"/>
              </a:solidFill>
              <a:latin typeface="Helvetica Neue"/>
              <a:ea typeface="Helvetica Neue"/>
              <a:cs typeface="Helvetica Neue"/>
              <a:sym typeface="Helvetica Neue"/>
            </a:endParaRPr>
          </a:p>
        </p:txBody>
      </p:sp>
      <p:sp>
        <p:nvSpPr>
          <p:cNvPr id="125" name="Google Shape;125;p14"/>
          <p:cNvSpPr/>
          <p:nvPr/>
        </p:nvSpPr>
        <p:spPr>
          <a:xfrm>
            <a:off x="4156363" y="4351723"/>
            <a:ext cx="16015855" cy="796352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C0C0C"/>
              </a:buClr>
              <a:buSzPts val="4000"/>
              <a:buFont typeface="Times New Roman"/>
              <a:buNone/>
            </a:pPr>
            <a:r>
              <a:rPr b="0" i="0" lang="es-CO" sz="4000" u="none" cap="none" strike="noStrike">
                <a:solidFill>
                  <a:srgbClr val="0C0C0C"/>
                </a:solidFill>
                <a:latin typeface="Times New Roman"/>
                <a:ea typeface="Times New Roman"/>
                <a:cs typeface="Times New Roman"/>
                <a:sym typeface="Times New Roman"/>
              </a:rPr>
              <a:t>Se realizó un total de 4 diagramas BPMN para especificar los procesos que realizan los usuarios de la plataforma según el rol que ejercen dentro de la misma. El primer diagrama explica el ingreso a la plataforma, refiriéndose al registro e inicio de sesión, como la recuperación de la contraseña; el segundo explica las funciones de la institución como lo son el crear las programas de formación y asignarle fichas, gestionar las listas de asistencia para validar o no las excusas de los aprendices; el tercero explica las funciones del instructor como lo son el unirse a un programa de formación y seleccionar las fichas que maneja para hacer el proceso de tomar asistencia y modificar fallas; por último, el diagrama que explica las funciones del aprendiz, aquellas en las que puede marcar asistencia por cuenta propia y adjuntar excusas si es que tiene fallas. </a:t>
            </a:r>
            <a:endParaRPr b="0" i="0" sz="4000" u="none" cap="none" strike="noStrike">
              <a:solidFill>
                <a:srgbClr val="0C0C0C"/>
              </a:solidFill>
              <a:latin typeface="Calibri"/>
              <a:ea typeface="Calibri"/>
              <a:cs typeface="Calibri"/>
              <a:sym typeface="Calibri"/>
            </a:endParaRPr>
          </a:p>
        </p:txBody>
      </p:sp>
      <p:pic>
        <p:nvPicPr>
          <p:cNvPr id="126" name="Google Shape;126;p14"/>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15"/>
          <p:cNvSpPr/>
          <p:nvPr/>
        </p:nvSpPr>
        <p:spPr>
          <a:xfrm>
            <a:off x="6373091" y="2313908"/>
            <a:ext cx="12192000"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Diagrama BPMN</a:t>
            </a:r>
            <a:endParaRPr b="1" i="0" sz="9600" u="none" cap="none" strike="noStrike">
              <a:solidFill>
                <a:srgbClr val="0C0C0C"/>
              </a:solidFill>
              <a:latin typeface="Helvetica Neue"/>
              <a:ea typeface="Helvetica Neue"/>
              <a:cs typeface="Helvetica Neue"/>
              <a:sym typeface="Helvetica Neue"/>
            </a:endParaRPr>
          </a:p>
        </p:txBody>
      </p:sp>
      <p:pic>
        <p:nvPicPr>
          <p:cNvPr id="132" name="Google Shape;132;p15"/>
          <p:cNvPicPr preferRelativeResize="0"/>
          <p:nvPr/>
        </p:nvPicPr>
        <p:blipFill>
          <a:blip r:embed="rId4">
            <a:alphaModFix/>
          </a:blip>
          <a:stretch>
            <a:fillRect/>
          </a:stretch>
        </p:blipFill>
        <p:spPr>
          <a:xfrm>
            <a:off x="3558650" y="4976750"/>
            <a:ext cx="8061949" cy="4881100"/>
          </a:xfrm>
          <a:prstGeom prst="rect">
            <a:avLst/>
          </a:prstGeom>
          <a:noFill/>
          <a:ln>
            <a:noFill/>
          </a:ln>
        </p:spPr>
      </p:pic>
      <p:pic>
        <p:nvPicPr>
          <p:cNvPr id="133" name="Google Shape;133;p15"/>
          <p:cNvPicPr preferRelativeResize="0"/>
          <p:nvPr/>
        </p:nvPicPr>
        <p:blipFill>
          <a:blip r:embed="rId5">
            <a:alphaModFix/>
          </a:blip>
          <a:stretch>
            <a:fillRect/>
          </a:stretch>
        </p:blipFill>
        <p:spPr>
          <a:xfrm>
            <a:off x="12192000" y="4976750"/>
            <a:ext cx="9944601" cy="3314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16"/>
          <p:cNvSpPr/>
          <p:nvPr/>
        </p:nvSpPr>
        <p:spPr>
          <a:xfrm>
            <a:off x="9579062" y="2313817"/>
            <a:ext cx="5724644"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Inventario</a:t>
            </a:r>
            <a:endParaRPr b="1" i="0" sz="9600" u="none" cap="none" strike="noStrike">
              <a:solidFill>
                <a:srgbClr val="0C0C0C"/>
              </a:solidFill>
              <a:latin typeface="Helvetica Neue"/>
              <a:ea typeface="Helvetica Neue"/>
              <a:cs typeface="Helvetica Neue"/>
              <a:sym typeface="Helvetica Neue"/>
            </a:endParaRPr>
          </a:p>
        </p:txBody>
      </p:sp>
      <p:sp>
        <p:nvSpPr>
          <p:cNvPr id="139" name="Google Shape;139;p16"/>
          <p:cNvSpPr txBox="1"/>
          <p:nvPr/>
        </p:nvSpPr>
        <p:spPr>
          <a:xfrm>
            <a:off x="3962399" y="4390225"/>
            <a:ext cx="6871855" cy="7346241"/>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rgbClr val="0C0C0C"/>
              </a:buClr>
              <a:buSzPts val="3600"/>
              <a:buFont typeface="Times New Roman"/>
              <a:buNone/>
            </a:pPr>
            <a:r>
              <a:rPr b="1" i="0" lang="es-CO" sz="3600" u="none" cap="none" strike="noStrike">
                <a:solidFill>
                  <a:srgbClr val="0C0C0C"/>
                </a:solidFill>
                <a:latin typeface="Times New Roman"/>
                <a:ea typeface="Times New Roman"/>
                <a:cs typeface="Times New Roman"/>
                <a:sym typeface="Times New Roman"/>
              </a:rPr>
              <a:t>Se practica la realización de un inventario en hojas de Excel, donde se evidencia el presupuesto del personal, calculando el valor de horas/hombre, las horas de trabajo/semana, las semanas trabajadas, los materiales utilizados, el equipo y software requerido para la realización del proyecto entre otras partes que se tuvieron en cuenta para dar por justificado el presupuesto y el inventario del proyecto Weeklyst.</a:t>
            </a:r>
            <a:endParaRPr b="1" i="0" sz="3600" u="none" cap="none" strike="noStrike">
              <a:solidFill>
                <a:srgbClr val="0C0C0C"/>
              </a:solidFill>
              <a:latin typeface="Times New Roman"/>
              <a:ea typeface="Times New Roman"/>
              <a:cs typeface="Times New Roman"/>
              <a:sym typeface="Times New Roman"/>
            </a:endParaRPr>
          </a:p>
        </p:txBody>
      </p:sp>
      <p:pic>
        <p:nvPicPr>
          <p:cNvPr id="140" name="Google Shape;140;p16"/>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pic>
        <p:nvPicPr>
          <p:cNvPr id="141" name="Google Shape;141;p16"/>
          <p:cNvPicPr preferRelativeResize="0"/>
          <p:nvPr/>
        </p:nvPicPr>
        <p:blipFill>
          <a:blip r:embed="rId5">
            <a:alphaModFix/>
          </a:blip>
          <a:stretch>
            <a:fillRect/>
          </a:stretch>
        </p:blipFill>
        <p:spPr>
          <a:xfrm>
            <a:off x="11745576" y="4705600"/>
            <a:ext cx="10175975" cy="6715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17"/>
          <p:cNvSpPr/>
          <p:nvPr/>
        </p:nvSpPr>
        <p:spPr>
          <a:xfrm>
            <a:off x="6946127" y="1898180"/>
            <a:ext cx="10990509"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Historias de Usuario</a:t>
            </a:r>
            <a:endParaRPr b="1" i="0" sz="9600" u="none" cap="none" strike="noStrike">
              <a:solidFill>
                <a:srgbClr val="0C0C0C"/>
              </a:solidFill>
              <a:latin typeface="Helvetica Neue"/>
              <a:ea typeface="Helvetica Neue"/>
              <a:cs typeface="Helvetica Neue"/>
              <a:sym typeface="Helvetica Neue"/>
            </a:endParaRPr>
          </a:p>
        </p:txBody>
      </p:sp>
      <p:sp>
        <p:nvSpPr>
          <p:cNvPr id="147" name="Google Shape;147;p17"/>
          <p:cNvSpPr/>
          <p:nvPr/>
        </p:nvSpPr>
        <p:spPr>
          <a:xfrm>
            <a:off x="3352799" y="4644703"/>
            <a:ext cx="9088582" cy="802604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C0C0C"/>
              </a:buClr>
              <a:buSzPts val="4400"/>
              <a:buFont typeface="Times New Roman"/>
              <a:buNone/>
            </a:pPr>
            <a:r>
              <a:rPr b="0" i="0" lang="es-CO" sz="4400" u="none" cap="none" strike="noStrike">
                <a:solidFill>
                  <a:srgbClr val="0C0C0C"/>
                </a:solidFill>
                <a:latin typeface="Times New Roman"/>
                <a:ea typeface="Times New Roman"/>
                <a:cs typeface="Times New Roman"/>
                <a:sym typeface="Times New Roman"/>
              </a:rPr>
              <a:t>El proyecto Weeklyst cuenta con el desarrollo de la metodología SCRUM utilizando Historias de usuario para definir e identificar los requisitos funcionales del sistema, se diferenciaron los distintos usuarios que hacen parte del aplicativo y se detalló cada proceso identificando los posibles escenarios y los requerimientos para poder ejecutar las necesarias acciones del usuario.</a:t>
            </a:r>
            <a:endParaRPr b="0" i="0" sz="4400" u="none" cap="none" strike="noStrike">
              <a:solidFill>
                <a:srgbClr val="0C0C0C"/>
              </a:solidFill>
              <a:latin typeface="Calibri"/>
              <a:ea typeface="Calibri"/>
              <a:cs typeface="Calibri"/>
              <a:sym typeface="Calibri"/>
            </a:endParaRPr>
          </a:p>
        </p:txBody>
      </p:sp>
      <p:pic>
        <p:nvPicPr>
          <p:cNvPr id="148" name="Google Shape;148;p17"/>
          <p:cNvPicPr preferRelativeResize="0"/>
          <p:nvPr/>
        </p:nvPicPr>
        <p:blipFill rotWithShape="1">
          <a:blip r:embed="rId4">
            <a:alphaModFix/>
          </a:blip>
          <a:srcRect b="2598" l="19139" r="16259" t="28727"/>
          <a:stretch/>
        </p:blipFill>
        <p:spPr>
          <a:xfrm>
            <a:off x="13233746" y="4644703"/>
            <a:ext cx="8801905" cy="6882279"/>
          </a:xfrm>
          <a:prstGeom prst="rect">
            <a:avLst/>
          </a:prstGeom>
          <a:noFill/>
          <a:ln>
            <a:noFill/>
          </a:ln>
        </p:spPr>
      </p:pic>
      <p:pic>
        <p:nvPicPr>
          <p:cNvPr id="149" name="Google Shape;149;p17"/>
          <p:cNvPicPr preferRelativeResize="0"/>
          <p:nvPr/>
        </p:nvPicPr>
        <p:blipFill rotWithShape="1">
          <a:blip r:embed="rId5">
            <a:alphaModFix/>
          </a:blip>
          <a:srcRect b="0" l="0" r="12533" t="0"/>
          <a:stretch/>
        </p:blipFill>
        <p:spPr>
          <a:xfrm>
            <a:off x="18260291" y="11758184"/>
            <a:ext cx="3775360" cy="21550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18"/>
          <p:cNvSpPr/>
          <p:nvPr/>
        </p:nvSpPr>
        <p:spPr>
          <a:xfrm>
            <a:off x="8631570" y="2341526"/>
            <a:ext cx="7120860" cy="1569660"/>
          </a:xfrm>
          <a:prstGeom prst="rect">
            <a:avLst/>
          </a:prstGeom>
          <a:noFill/>
          <a:ln>
            <a:noFill/>
          </a:ln>
        </p:spPr>
        <p:txBody>
          <a:bodyPr anchorCtr="0" anchor="t" bIns="45700" lIns="91425" spcFirstLastPara="1" rIns="91425" wrap="square" tIns="45700">
            <a:spAutoFit/>
          </a:bodyPr>
          <a:lstStyle/>
          <a:p>
            <a:pPr indent="228600" lvl="1"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Casos de uso</a:t>
            </a:r>
            <a:endParaRPr b="1" i="0" sz="9600" u="none" cap="none" strike="noStrike">
              <a:solidFill>
                <a:srgbClr val="0C0C0C"/>
              </a:solidFill>
              <a:latin typeface="Helvetica Neue"/>
              <a:ea typeface="Helvetica Neue"/>
              <a:cs typeface="Helvetica Neue"/>
              <a:sym typeface="Helvetica Neue"/>
            </a:endParaRPr>
          </a:p>
        </p:txBody>
      </p:sp>
      <p:sp>
        <p:nvSpPr>
          <p:cNvPr id="155" name="Google Shape;155;p18"/>
          <p:cNvSpPr/>
          <p:nvPr/>
        </p:nvSpPr>
        <p:spPr>
          <a:xfrm>
            <a:off x="3020292" y="4881004"/>
            <a:ext cx="7342909" cy="716644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C0C0C"/>
              </a:buClr>
              <a:buSzPts val="4800"/>
              <a:buFont typeface="Times New Roman"/>
              <a:buNone/>
            </a:pPr>
            <a:r>
              <a:rPr b="0" i="0" lang="es-CO" sz="4800" u="none" cap="none" strike="noStrike">
                <a:solidFill>
                  <a:srgbClr val="0C0C0C"/>
                </a:solidFill>
                <a:latin typeface="Times New Roman"/>
                <a:ea typeface="Times New Roman"/>
                <a:cs typeface="Times New Roman"/>
                <a:sym typeface="Times New Roman"/>
              </a:rPr>
              <a:t>La realización de los casos de uso se relaciona directamente con los diagramas BPMN y las Historias de usuario, fueron descritos los actores por aparte para organizar y poder entender mejor la visión del proyecto sobre su utilidad.</a:t>
            </a:r>
            <a:endParaRPr b="0" i="0" sz="4800" u="none" cap="none" strike="noStrike">
              <a:solidFill>
                <a:srgbClr val="0C0C0C"/>
              </a:solidFill>
              <a:latin typeface="Calibri"/>
              <a:ea typeface="Calibri"/>
              <a:cs typeface="Calibri"/>
              <a:sym typeface="Calibri"/>
            </a:endParaRPr>
          </a:p>
        </p:txBody>
      </p:sp>
      <p:pic>
        <p:nvPicPr>
          <p:cNvPr id="156" name="Google Shape;156;p18"/>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pic>
        <p:nvPicPr>
          <p:cNvPr id="157" name="Google Shape;157;p18"/>
          <p:cNvPicPr preferRelativeResize="0"/>
          <p:nvPr/>
        </p:nvPicPr>
        <p:blipFill>
          <a:blip r:embed="rId5">
            <a:alphaModFix/>
          </a:blip>
          <a:stretch>
            <a:fillRect/>
          </a:stretch>
        </p:blipFill>
        <p:spPr>
          <a:xfrm>
            <a:off x="12656525" y="5626600"/>
            <a:ext cx="8061949" cy="4881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19"/>
          <p:cNvSpPr/>
          <p:nvPr/>
        </p:nvSpPr>
        <p:spPr>
          <a:xfrm>
            <a:off x="8631570" y="1903824"/>
            <a:ext cx="7120860" cy="1569660"/>
          </a:xfrm>
          <a:prstGeom prst="rect">
            <a:avLst/>
          </a:prstGeom>
          <a:noFill/>
          <a:ln>
            <a:noFill/>
          </a:ln>
        </p:spPr>
        <p:txBody>
          <a:bodyPr anchorCtr="0" anchor="t" bIns="45700" lIns="91425" spcFirstLastPara="1" rIns="91425" wrap="square" tIns="45700">
            <a:spAutoFit/>
          </a:bodyPr>
          <a:lstStyle/>
          <a:p>
            <a:pPr indent="228600" lvl="1"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Casos de uso</a:t>
            </a:r>
            <a:endParaRPr b="1" i="0" sz="9600" u="none" cap="none" strike="noStrike">
              <a:solidFill>
                <a:srgbClr val="0C0C0C"/>
              </a:solidFill>
              <a:latin typeface="Helvetica Neue"/>
              <a:ea typeface="Helvetica Neue"/>
              <a:cs typeface="Helvetica Neue"/>
              <a:sym typeface="Helvetica Neue"/>
            </a:endParaRPr>
          </a:p>
        </p:txBody>
      </p:sp>
      <p:pic>
        <p:nvPicPr>
          <p:cNvPr id="163" name="Google Shape;163;p19"/>
          <p:cNvPicPr preferRelativeResize="0"/>
          <p:nvPr/>
        </p:nvPicPr>
        <p:blipFill>
          <a:blip r:embed="rId4">
            <a:alphaModFix/>
          </a:blip>
          <a:stretch>
            <a:fillRect/>
          </a:stretch>
        </p:blipFill>
        <p:spPr>
          <a:xfrm>
            <a:off x="3558650" y="4976750"/>
            <a:ext cx="8061949" cy="4881100"/>
          </a:xfrm>
          <a:prstGeom prst="rect">
            <a:avLst/>
          </a:prstGeom>
          <a:noFill/>
          <a:ln>
            <a:noFill/>
          </a:ln>
        </p:spPr>
      </p:pic>
      <p:pic>
        <p:nvPicPr>
          <p:cNvPr id="164" name="Google Shape;164;p19"/>
          <p:cNvPicPr preferRelativeResize="0"/>
          <p:nvPr/>
        </p:nvPicPr>
        <p:blipFill>
          <a:blip r:embed="rId5">
            <a:alphaModFix/>
          </a:blip>
          <a:stretch>
            <a:fillRect/>
          </a:stretch>
        </p:blipFill>
        <p:spPr>
          <a:xfrm>
            <a:off x="11881299" y="5553784"/>
            <a:ext cx="10248900" cy="3305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 name="Shape 40"/>
        <p:cNvGrpSpPr/>
        <p:nvPr/>
      </p:nvGrpSpPr>
      <p:grpSpPr>
        <a:xfrm>
          <a:off x="0" y="0"/>
          <a:ext cx="0" cy="0"/>
          <a:chOff x="0" y="0"/>
          <a:chExt cx="0" cy="0"/>
        </a:xfrm>
      </p:grpSpPr>
      <p:sp>
        <p:nvSpPr>
          <p:cNvPr id="41" name="Google Shape;41;p2"/>
          <p:cNvSpPr/>
          <p:nvPr/>
        </p:nvSpPr>
        <p:spPr>
          <a:xfrm>
            <a:off x="8967402" y="3408525"/>
            <a:ext cx="6449202"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5400"/>
              <a:buFont typeface="Helvetica Neue"/>
              <a:buNone/>
            </a:pPr>
            <a:r>
              <a:rPr b="1" i="0" lang="es-CO" sz="5400" u="none" cap="none" strike="noStrike">
                <a:solidFill>
                  <a:schemeClr val="dk2"/>
                </a:solidFill>
                <a:latin typeface="Helvetica Neue"/>
                <a:ea typeface="Helvetica Neue"/>
                <a:cs typeface="Helvetica Neue"/>
                <a:sym typeface="Helvetica Neue"/>
              </a:rPr>
              <a:t>Proyecto Weeklyst</a:t>
            </a:r>
            <a:endParaRPr b="1" i="0" sz="5400" u="none" cap="none" strike="noStrike">
              <a:solidFill>
                <a:schemeClr val="dk2"/>
              </a:solidFill>
              <a:latin typeface="Helvetica Neue"/>
              <a:ea typeface="Helvetica Neue"/>
              <a:cs typeface="Helvetica Neue"/>
              <a:sym typeface="Helvetica Neue"/>
            </a:endParaRPr>
          </a:p>
        </p:txBody>
      </p:sp>
      <p:pic>
        <p:nvPicPr>
          <p:cNvPr id="42" name="Google Shape;42;p2"/>
          <p:cNvPicPr preferRelativeResize="0"/>
          <p:nvPr/>
        </p:nvPicPr>
        <p:blipFill rotWithShape="1">
          <a:blip r:embed="rId4">
            <a:alphaModFix/>
          </a:blip>
          <a:srcRect b="0" l="0" r="12533" t="0"/>
          <a:stretch/>
        </p:blipFill>
        <p:spPr>
          <a:xfrm>
            <a:off x="7793186" y="4984750"/>
            <a:ext cx="8797633" cy="5021836"/>
          </a:xfrm>
          <a:prstGeom prst="rect">
            <a:avLst/>
          </a:prstGeom>
          <a:noFill/>
          <a:ln>
            <a:noFill/>
          </a:ln>
        </p:spPr>
      </p:pic>
      <p:sp>
        <p:nvSpPr>
          <p:cNvPr id="43" name="Google Shape;43;p2"/>
          <p:cNvSpPr/>
          <p:nvPr/>
        </p:nvSpPr>
        <p:spPr>
          <a:xfrm>
            <a:off x="7829272" y="10197816"/>
            <a:ext cx="8725467"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5400"/>
              <a:buFont typeface="Helvetica Neue"/>
              <a:buNone/>
            </a:pPr>
            <a:r>
              <a:rPr b="1" i="0" lang="es-CO" sz="5400" u="none" cap="none" strike="noStrike">
                <a:solidFill>
                  <a:schemeClr val="dk2"/>
                </a:solidFill>
                <a:latin typeface="Helvetica Neue"/>
                <a:ea typeface="Helvetica Neue"/>
                <a:cs typeface="Helvetica Neue"/>
                <a:sym typeface="Helvetica Neue"/>
              </a:rPr>
              <a:t>Gestión sin complicación</a:t>
            </a:r>
            <a:endParaRPr b="1" i="0" sz="5400" u="none" cap="none" strike="noStrike">
              <a:solidFill>
                <a:schemeClr val="dk2"/>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20"/>
          <p:cNvSpPr/>
          <p:nvPr/>
        </p:nvSpPr>
        <p:spPr>
          <a:xfrm>
            <a:off x="6065735" y="2729453"/>
            <a:ext cx="12806711"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Casos de uso extendido</a:t>
            </a:r>
            <a:endParaRPr b="1" i="0" sz="9600" u="none" cap="none" strike="noStrike">
              <a:solidFill>
                <a:srgbClr val="0C0C0C"/>
              </a:solidFill>
              <a:latin typeface="Helvetica Neue"/>
              <a:ea typeface="Helvetica Neue"/>
              <a:cs typeface="Helvetica Neue"/>
              <a:sym typeface="Helvetica Neue"/>
            </a:endParaRPr>
          </a:p>
        </p:txBody>
      </p:sp>
      <p:sp>
        <p:nvSpPr>
          <p:cNvPr id="170" name="Google Shape;170;p20"/>
          <p:cNvSpPr/>
          <p:nvPr/>
        </p:nvSpPr>
        <p:spPr>
          <a:xfrm>
            <a:off x="2549236" y="5727853"/>
            <a:ext cx="7093527" cy="6612772"/>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C0C0C"/>
              </a:buClr>
              <a:buSzPts val="4400"/>
              <a:buFont typeface="Times New Roman"/>
              <a:buNone/>
            </a:pPr>
            <a:r>
              <a:rPr b="0" i="0" lang="es-CO" sz="4400" u="none" cap="none" strike="noStrike">
                <a:solidFill>
                  <a:srgbClr val="0C0C0C"/>
                </a:solidFill>
                <a:latin typeface="Times New Roman"/>
                <a:ea typeface="Times New Roman"/>
                <a:cs typeface="Times New Roman"/>
                <a:sym typeface="Times New Roman"/>
              </a:rPr>
              <a:t>El diagrama de casos de uso extendido detalló las funcionalidades del sistema de gestión de asistencia que presenta Weeklyst, identificó a los usuarios y presentó el paso a paso para poder cumplir los requerimientos del cliente. </a:t>
            </a:r>
            <a:endParaRPr b="0" i="0" sz="4400" u="none" cap="none" strike="noStrike">
              <a:solidFill>
                <a:srgbClr val="0C0C0C"/>
              </a:solidFill>
              <a:latin typeface="Calibri"/>
              <a:ea typeface="Calibri"/>
              <a:cs typeface="Calibri"/>
              <a:sym typeface="Calibri"/>
            </a:endParaRPr>
          </a:p>
        </p:txBody>
      </p:sp>
      <p:pic>
        <p:nvPicPr>
          <p:cNvPr id="171" name="Google Shape;171;p20"/>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pic>
        <p:nvPicPr>
          <p:cNvPr id="172" name="Google Shape;172;p20"/>
          <p:cNvPicPr preferRelativeResize="0"/>
          <p:nvPr/>
        </p:nvPicPr>
        <p:blipFill>
          <a:blip r:embed="rId5">
            <a:alphaModFix/>
          </a:blip>
          <a:stretch>
            <a:fillRect/>
          </a:stretch>
        </p:blipFill>
        <p:spPr>
          <a:xfrm>
            <a:off x="11588950" y="5296325"/>
            <a:ext cx="7825675" cy="5787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21"/>
          <p:cNvSpPr/>
          <p:nvPr/>
        </p:nvSpPr>
        <p:spPr>
          <a:xfrm>
            <a:off x="10663376" y="2286107"/>
            <a:ext cx="3057247"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MER</a:t>
            </a:r>
            <a:endParaRPr b="1" i="0" sz="9600" u="none" cap="none" strike="noStrike">
              <a:solidFill>
                <a:srgbClr val="0C0C0C"/>
              </a:solidFill>
              <a:latin typeface="Helvetica Neue"/>
              <a:ea typeface="Helvetica Neue"/>
              <a:cs typeface="Helvetica Neue"/>
              <a:sym typeface="Helvetica Neue"/>
            </a:endParaRPr>
          </a:p>
        </p:txBody>
      </p:sp>
      <p:sp>
        <p:nvSpPr>
          <p:cNvPr id="178" name="Google Shape;178;p21"/>
          <p:cNvSpPr/>
          <p:nvPr/>
        </p:nvSpPr>
        <p:spPr>
          <a:xfrm>
            <a:off x="3657600" y="4777339"/>
            <a:ext cx="5680364" cy="7205434"/>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C0C0C"/>
              </a:buClr>
              <a:buSzPts val="4800"/>
              <a:buFont typeface="Times New Roman"/>
              <a:buNone/>
            </a:pPr>
            <a:r>
              <a:rPr b="0" i="0" lang="es-CO" sz="4800" u="none" cap="none" strike="noStrike">
                <a:solidFill>
                  <a:srgbClr val="0C0C0C"/>
                </a:solidFill>
                <a:latin typeface="Times New Roman"/>
                <a:ea typeface="Times New Roman"/>
                <a:cs typeface="Times New Roman"/>
                <a:sym typeface="Times New Roman"/>
              </a:rPr>
              <a:t>El proyecto cuenta con un modelo entidad relación que identifica las entidades del programa, sus atributos y su cardinalidad con notación crows foot.</a:t>
            </a:r>
            <a:endParaRPr b="0" i="0" sz="4800" u="none" cap="none" strike="noStrike">
              <a:solidFill>
                <a:srgbClr val="0C0C0C"/>
              </a:solidFill>
              <a:latin typeface="Calibri"/>
              <a:ea typeface="Calibri"/>
              <a:cs typeface="Calibri"/>
              <a:sym typeface="Calibri"/>
            </a:endParaRPr>
          </a:p>
        </p:txBody>
      </p:sp>
      <p:pic>
        <p:nvPicPr>
          <p:cNvPr id="179" name="Google Shape;179;p21"/>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pic>
        <p:nvPicPr>
          <p:cNvPr id="180" name="Google Shape;180;p21"/>
          <p:cNvPicPr preferRelativeResize="0"/>
          <p:nvPr/>
        </p:nvPicPr>
        <p:blipFill>
          <a:blip r:embed="rId5">
            <a:alphaModFix/>
          </a:blip>
          <a:stretch>
            <a:fillRect/>
          </a:stretch>
        </p:blipFill>
        <p:spPr>
          <a:xfrm>
            <a:off x="9557889" y="5240330"/>
            <a:ext cx="12477750" cy="5267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p:nvPr/>
        </p:nvSpPr>
        <p:spPr>
          <a:xfrm>
            <a:off x="6842053" y="2521742"/>
            <a:ext cx="10921580"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Diccionario de datos</a:t>
            </a:r>
            <a:endParaRPr/>
          </a:p>
        </p:txBody>
      </p:sp>
      <p:pic>
        <p:nvPicPr>
          <p:cNvPr id="186" name="Google Shape;186;p22"/>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pic>
        <p:nvPicPr>
          <p:cNvPr id="187" name="Google Shape;187;p22"/>
          <p:cNvPicPr preferRelativeResize="0"/>
          <p:nvPr/>
        </p:nvPicPr>
        <p:blipFill>
          <a:blip r:embed="rId5">
            <a:alphaModFix/>
          </a:blip>
          <a:stretch>
            <a:fillRect/>
          </a:stretch>
        </p:blipFill>
        <p:spPr>
          <a:xfrm>
            <a:off x="4047013" y="4565575"/>
            <a:ext cx="16511649" cy="75704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3"/>
          <p:cNvSpPr/>
          <p:nvPr/>
        </p:nvSpPr>
        <p:spPr>
          <a:xfrm>
            <a:off x="7115360" y="2521742"/>
            <a:ext cx="10374956"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Diagrama de Gantt</a:t>
            </a:r>
            <a:endParaRPr/>
          </a:p>
        </p:txBody>
      </p:sp>
      <p:pic>
        <p:nvPicPr>
          <p:cNvPr id="193" name="Google Shape;193;p23"/>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pic>
        <p:nvPicPr>
          <p:cNvPr id="194" name="Google Shape;194;p23"/>
          <p:cNvPicPr preferRelativeResize="0"/>
          <p:nvPr/>
        </p:nvPicPr>
        <p:blipFill>
          <a:blip r:embed="rId5">
            <a:alphaModFix/>
          </a:blip>
          <a:stretch>
            <a:fillRect/>
          </a:stretch>
        </p:blipFill>
        <p:spPr>
          <a:xfrm>
            <a:off x="3616525" y="4828675"/>
            <a:ext cx="17372625" cy="7366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24"/>
          <p:cNvSpPr/>
          <p:nvPr/>
        </p:nvSpPr>
        <p:spPr>
          <a:xfrm>
            <a:off x="10297380" y="2512767"/>
            <a:ext cx="3536546"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Clases</a:t>
            </a:r>
            <a:endParaRPr b="1" i="0" sz="9600" u="none" cap="none" strike="noStrike">
              <a:solidFill>
                <a:srgbClr val="0C0C0C"/>
              </a:solidFill>
              <a:latin typeface="Times New Roman"/>
              <a:ea typeface="Times New Roman"/>
              <a:cs typeface="Times New Roman"/>
              <a:sym typeface="Times New Roman"/>
            </a:endParaRPr>
          </a:p>
        </p:txBody>
      </p:sp>
      <p:pic>
        <p:nvPicPr>
          <p:cNvPr id="200" name="Google Shape;200;p24"/>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
        <p:nvSpPr>
          <p:cNvPr id="201" name="Google Shape;201;p24"/>
          <p:cNvSpPr txBox="1"/>
          <p:nvPr/>
        </p:nvSpPr>
        <p:spPr>
          <a:xfrm>
            <a:off x="4445653" y="4513996"/>
            <a:ext cx="15240000" cy="1806263"/>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chemeClr val="dk1"/>
              </a:buClr>
              <a:buSzPts val="3600"/>
              <a:buFont typeface="Times New Roman"/>
              <a:buNone/>
            </a:pPr>
            <a:r>
              <a:rPr b="0" i="0" lang="es-CO" sz="3600" u="none" cap="none" strike="noStrike">
                <a:solidFill>
                  <a:schemeClr val="dk1"/>
                </a:solidFill>
                <a:latin typeface="Times New Roman"/>
                <a:ea typeface="Times New Roman"/>
                <a:cs typeface="Times New Roman"/>
                <a:sym typeface="Times New Roman"/>
              </a:rPr>
              <a:t>Una clase es una plantilla que contiene atributos y métodos, sirve para crear objetos, permitiendo heredarse a clases hijas para la creación de objetos distintos en base al polimorfismo.</a:t>
            </a:r>
            <a:endParaRPr b="0" i="0" sz="3600" u="none" cap="none" strike="noStrike">
              <a:solidFill>
                <a:schemeClr val="dk1"/>
              </a:solidFill>
              <a:latin typeface="Times New Roman"/>
              <a:ea typeface="Times New Roman"/>
              <a:cs typeface="Times New Roman"/>
              <a:sym typeface="Times New Roman"/>
            </a:endParaRPr>
          </a:p>
        </p:txBody>
      </p:sp>
      <p:pic>
        <p:nvPicPr>
          <p:cNvPr descr="Que Son Las Clases En Programacion Orientada A Objetos ..." id="202" name="Google Shape;202;p24"/>
          <p:cNvPicPr preferRelativeResize="0"/>
          <p:nvPr/>
        </p:nvPicPr>
        <p:blipFill rotWithShape="1">
          <a:blip r:embed="rId5">
            <a:alphaModFix/>
          </a:blip>
          <a:srcRect b="0" l="0" r="0" t="0"/>
          <a:stretch/>
        </p:blipFill>
        <p:spPr>
          <a:xfrm>
            <a:off x="6930586" y="6751828"/>
            <a:ext cx="10270133" cy="556677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p25"/>
          <p:cNvSpPr/>
          <p:nvPr/>
        </p:nvSpPr>
        <p:spPr>
          <a:xfrm>
            <a:off x="6912639" y="2512767"/>
            <a:ext cx="10306027"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Diagrama de clases</a:t>
            </a:r>
            <a:endParaRPr b="1" i="0" sz="9600" u="none" cap="none" strike="noStrike">
              <a:solidFill>
                <a:srgbClr val="0C0C0C"/>
              </a:solidFill>
              <a:latin typeface="Times New Roman"/>
              <a:ea typeface="Times New Roman"/>
              <a:cs typeface="Times New Roman"/>
              <a:sym typeface="Times New Roman"/>
            </a:endParaRPr>
          </a:p>
        </p:txBody>
      </p:sp>
      <p:pic>
        <p:nvPicPr>
          <p:cNvPr id="208" name="Google Shape;208;p25"/>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pic>
        <p:nvPicPr>
          <p:cNvPr id="209" name="Google Shape;209;p25"/>
          <p:cNvPicPr preferRelativeResize="0"/>
          <p:nvPr/>
        </p:nvPicPr>
        <p:blipFill>
          <a:blip r:embed="rId5">
            <a:alphaModFix/>
          </a:blip>
          <a:stretch>
            <a:fillRect/>
          </a:stretch>
        </p:blipFill>
        <p:spPr>
          <a:xfrm>
            <a:off x="6151925" y="4624750"/>
            <a:ext cx="11528600" cy="7648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26"/>
          <p:cNvSpPr/>
          <p:nvPr/>
        </p:nvSpPr>
        <p:spPr>
          <a:xfrm>
            <a:off x="9477457" y="2512767"/>
            <a:ext cx="5176417"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Prototipo</a:t>
            </a:r>
            <a:endParaRPr b="1" i="0" sz="9600" u="none" cap="none" strike="noStrike">
              <a:solidFill>
                <a:srgbClr val="0C0C0C"/>
              </a:solidFill>
              <a:latin typeface="Times New Roman"/>
              <a:ea typeface="Times New Roman"/>
              <a:cs typeface="Times New Roman"/>
              <a:sym typeface="Times New Roman"/>
            </a:endParaRPr>
          </a:p>
        </p:txBody>
      </p:sp>
      <p:pic>
        <p:nvPicPr>
          <p:cNvPr id="215" name="Google Shape;215;p26"/>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pic>
        <p:nvPicPr>
          <p:cNvPr id="216" name="Google Shape;216;p26"/>
          <p:cNvPicPr preferRelativeResize="0"/>
          <p:nvPr/>
        </p:nvPicPr>
        <p:blipFill rotWithShape="1">
          <a:blip r:embed="rId5">
            <a:alphaModFix/>
          </a:blip>
          <a:srcRect b="0" l="2935" r="0" t="13194"/>
          <a:stretch/>
        </p:blipFill>
        <p:spPr>
          <a:xfrm>
            <a:off x="5237019" y="4710546"/>
            <a:ext cx="12629284" cy="6350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27"/>
          <p:cNvSpPr/>
          <p:nvPr/>
        </p:nvSpPr>
        <p:spPr>
          <a:xfrm>
            <a:off x="9305938" y="2512767"/>
            <a:ext cx="5519461"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Front-end</a:t>
            </a:r>
            <a:endParaRPr b="1" i="0" sz="9600" u="none" cap="none" strike="noStrike">
              <a:solidFill>
                <a:srgbClr val="0C0C0C"/>
              </a:solidFill>
              <a:latin typeface="Times New Roman"/>
              <a:ea typeface="Times New Roman"/>
              <a:cs typeface="Times New Roman"/>
              <a:sym typeface="Times New Roman"/>
            </a:endParaRPr>
          </a:p>
        </p:txBody>
      </p:sp>
      <p:pic>
        <p:nvPicPr>
          <p:cNvPr id="222" name="Google Shape;222;p27"/>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
        <p:nvSpPr>
          <p:cNvPr id="223" name="Google Shape;223;p27"/>
          <p:cNvSpPr txBox="1"/>
          <p:nvPr/>
        </p:nvSpPr>
        <p:spPr>
          <a:xfrm>
            <a:off x="3711362" y="4487994"/>
            <a:ext cx="16708582" cy="1806263"/>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chemeClr val="dk1"/>
              </a:buClr>
              <a:buSzPts val="3600"/>
              <a:buFont typeface="Times New Roman"/>
              <a:buNone/>
            </a:pPr>
            <a:r>
              <a:rPr b="0" i="0" lang="es-CO" sz="3600" u="none" cap="none" strike="noStrike">
                <a:solidFill>
                  <a:schemeClr val="dk1"/>
                </a:solidFill>
                <a:latin typeface="Times New Roman"/>
                <a:ea typeface="Times New Roman"/>
                <a:cs typeface="Times New Roman"/>
                <a:sym typeface="Times New Roman"/>
              </a:rPr>
              <a:t>El front-end es una tecnología, que a términos generales trabaja la parte de diseño en el sofwtare, es la parte del sistema que interactúa con el usuario, a diferencia del back-end que es la parte que está por "detrás" que no interactúa con el usuario.</a:t>
            </a:r>
            <a:endParaRPr b="0" i="0" sz="3600" u="none" cap="none" strike="noStrike">
              <a:solidFill>
                <a:schemeClr val="dk1"/>
              </a:solidFill>
              <a:latin typeface="Times New Roman"/>
              <a:ea typeface="Times New Roman"/>
              <a:cs typeface="Times New Roman"/>
              <a:sym typeface="Times New Roman"/>
            </a:endParaRPr>
          </a:p>
        </p:txBody>
      </p:sp>
      <p:sp>
        <p:nvSpPr>
          <p:cNvPr id="224" name="Google Shape;224;p27"/>
          <p:cNvSpPr/>
          <p:nvPr/>
        </p:nvSpPr>
        <p:spPr>
          <a:xfrm>
            <a:off x="3711362" y="6673671"/>
            <a:ext cx="121920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02124"/>
              </a:buClr>
              <a:buSzPts val="3600"/>
              <a:buFont typeface="Times New Roman"/>
              <a:buNone/>
            </a:pPr>
            <a:r>
              <a:rPr b="0" i="0" lang="es-CO" sz="3600" u="none" cap="none" strike="noStrike">
                <a:solidFill>
                  <a:srgbClr val="202124"/>
                </a:solidFill>
                <a:latin typeface="Times New Roman"/>
                <a:ea typeface="Times New Roman"/>
                <a:cs typeface="Times New Roman"/>
                <a:sym typeface="Times New Roman"/>
              </a:rPr>
              <a:t>Del front end se desprenden varias tecnologías, siendo HTML, CSS y Java Script algunas de estas.</a:t>
            </a:r>
            <a:endParaRPr b="1" i="0" sz="3600" u="none" cap="none" strike="noStrike">
              <a:solidFill>
                <a:srgbClr val="FFFFFF"/>
              </a:solidFill>
              <a:latin typeface="Times New Roman"/>
              <a:ea typeface="Times New Roman"/>
              <a:cs typeface="Times New Roman"/>
              <a:sym typeface="Times New Roman"/>
            </a:endParaRPr>
          </a:p>
        </p:txBody>
      </p:sp>
      <p:pic>
        <p:nvPicPr>
          <p:cNvPr descr="Tournament Bracket HTML &amp; CSS - DobsonDev" id="225" name="Google Shape;225;p27"/>
          <p:cNvPicPr preferRelativeResize="0"/>
          <p:nvPr/>
        </p:nvPicPr>
        <p:blipFill rotWithShape="1">
          <a:blip r:embed="rId5">
            <a:alphaModFix/>
          </a:blip>
          <a:srcRect b="0" l="0" r="0" t="0"/>
          <a:stretch/>
        </p:blipFill>
        <p:spPr>
          <a:xfrm>
            <a:off x="7344682" y="8114731"/>
            <a:ext cx="9441942" cy="472097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28"/>
          <p:cNvSpPr/>
          <p:nvPr/>
        </p:nvSpPr>
        <p:spPr>
          <a:xfrm>
            <a:off x="8416274" y="2512767"/>
            <a:ext cx="7298794"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Base de datos</a:t>
            </a:r>
            <a:endParaRPr b="1" i="0" sz="9600" u="none" cap="none" strike="noStrike">
              <a:solidFill>
                <a:srgbClr val="0C0C0C"/>
              </a:solidFill>
              <a:latin typeface="Times New Roman"/>
              <a:ea typeface="Times New Roman"/>
              <a:cs typeface="Times New Roman"/>
              <a:sym typeface="Times New Roman"/>
            </a:endParaRPr>
          </a:p>
        </p:txBody>
      </p:sp>
      <p:pic>
        <p:nvPicPr>
          <p:cNvPr id="231" name="Google Shape;231;p28"/>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pic>
        <p:nvPicPr>
          <p:cNvPr descr="MySQL logo PNG" id="232" name="Google Shape;232;p28"/>
          <p:cNvPicPr preferRelativeResize="0"/>
          <p:nvPr/>
        </p:nvPicPr>
        <p:blipFill rotWithShape="1">
          <a:blip r:embed="rId5">
            <a:alphaModFix/>
          </a:blip>
          <a:srcRect b="22326" l="0" r="0" t="25895"/>
          <a:stretch/>
        </p:blipFill>
        <p:spPr>
          <a:xfrm>
            <a:off x="15370462" y="4876800"/>
            <a:ext cx="5779657" cy="2992582"/>
          </a:xfrm>
          <a:prstGeom prst="rect">
            <a:avLst/>
          </a:prstGeom>
          <a:noFill/>
          <a:ln>
            <a:noFill/>
          </a:ln>
        </p:spPr>
      </p:pic>
      <p:pic>
        <p:nvPicPr>
          <p:cNvPr descr="Office, database Free Icon of Super Flat Remix V1.08 Apps" id="233" name="Google Shape;233;p28"/>
          <p:cNvPicPr preferRelativeResize="0"/>
          <p:nvPr/>
        </p:nvPicPr>
        <p:blipFill rotWithShape="1">
          <a:blip r:embed="rId6">
            <a:alphaModFix/>
          </a:blip>
          <a:srcRect b="0" l="0" r="0" t="0"/>
          <a:stretch/>
        </p:blipFill>
        <p:spPr>
          <a:xfrm>
            <a:off x="16556181" y="8109673"/>
            <a:ext cx="3408218" cy="3408219"/>
          </a:xfrm>
          <a:prstGeom prst="rect">
            <a:avLst/>
          </a:prstGeom>
          <a:noFill/>
          <a:ln>
            <a:noFill/>
          </a:ln>
        </p:spPr>
      </p:pic>
      <p:sp>
        <p:nvSpPr>
          <p:cNvPr id="234" name="Google Shape;234;p28"/>
          <p:cNvSpPr txBox="1"/>
          <p:nvPr/>
        </p:nvSpPr>
        <p:spPr>
          <a:xfrm>
            <a:off x="4405746" y="5469959"/>
            <a:ext cx="10446327" cy="1806263"/>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chemeClr val="dk1"/>
              </a:buClr>
              <a:buSzPts val="3600"/>
              <a:buFont typeface="Times New Roman"/>
              <a:buNone/>
            </a:pPr>
            <a:r>
              <a:rPr b="0" i="0" lang="es-CO" sz="3600" u="none" cap="none" strike="noStrike">
                <a:solidFill>
                  <a:schemeClr val="dk1"/>
                </a:solidFill>
                <a:latin typeface="Times New Roman"/>
                <a:ea typeface="Times New Roman"/>
                <a:cs typeface="Times New Roman"/>
                <a:sym typeface="Times New Roman"/>
              </a:rPr>
              <a:t>Una base de datos es una colección de información que se almacena para hacer un uso posterior de dicha información.</a:t>
            </a:r>
            <a:endParaRPr b="0" i="0" sz="3600" u="none" cap="none" strike="noStrike">
              <a:solidFill>
                <a:schemeClr val="dk1"/>
              </a:solidFill>
              <a:latin typeface="Times New Roman"/>
              <a:ea typeface="Times New Roman"/>
              <a:cs typeface="Times New Roman"/>
              <a:sym typeface="Times New Roman"/>
            </a:endParaRPr>
          </a:p>
        </p:txBody>
      </p:sp>
      <p:pic>
        <p:nvPicPr>
          <p:cNvPr id="235" name="Google Shape;235;p28"/>
          <p:cNvPicPr preferRelativeResize="0"/>
          <p:nvPr/>
        </p:nvPicPr>
        <p:blipFill rotWithShape="1">
          <a:blip r:embed="rId7">
            <a:alphaModFix/>
          </a:blip>
          <a:srcRect b="59153" l="24231" r="42972" t="3346"/>
          <a:stretch/>
        </p:blipFill>
        <p:spPr>
          <a:xfrm>
            <a:off x="6622475" y="7869382"/>
            <a:ext cx="7010400" cy="450668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29"/>
          <p:cNvSpPr/>
          <p:nvPr/>
        </p:nvSpPr>
        <p:spPr>
          <a:xfrm>
            <a:off x="8963702" y="2512767"/>
            <a:ext cx="6203942"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Conexiones</a:t>
            </a:r>
            <a:endParaRPr b="1" i="0" sz="9600" u="none" cap="none" strike="noStrike">
              <a:solidFill>
                <a:srgbClr val="0C0C0C"/>
              </a:solidFill>
              <a:latin typeface="Times New Roman"/>
              <a:ea typeface="Times New Roman"/>
              <a:cs typeface="Times New Roman"/>
              <a:sym typeface="Times New Roman"/>
            </a:endParaRPr>
          </a:p>
        </p:txBody>
      </p:sp>
      <p:pic>
        <p:nvPicPr>
          <p:cNvPr id="241" name="Google Shape;241;p29"/>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
        <p:nvSpPr>
          <p:cNvPr id="242" name="Google Shape;242;p29"/>
          <p:cNvSpPr txBox="1"/>
          <p:nvPr/>
        </p:nvSpPr>
        <p:spPr>
          <a:xfrm>
            <a:off x="3614400" y="4712646"/>
            <a:ext cx="16902545" cy="2360261"/>
          </a:xfrm>
          <a:prstGeom prst="rect">
            <a:avLst/>
          </a:prstGeom>
          <a:noFill/>
          <a:ln>
            <a:noFill/>
          </a:ln>
        </p:spPr>
        <p:txBody>
          <a:bodyPr anchorCtr="0" anchor="ctr" bIns="71425" lIns="71425" spcFirstLastPara="1" rIns="71425" wrap="square" tIns="71425">
            <a:spAutoFit/>
          </a:bodyPr>
          <a:lstStyle/>
          <a:p>
            <a:pPr indent="0" lvl="0" marL="0" marR="0" rtl="0" algn="l">
              <a:lnSpc>
                <a:spcPct val="100000"/>
              </a:lnSpc>
              <a:spcBef>
                <a:spcPts val="0"/>
              </a:spcBef>
              <a:spcAft>
                <a:spcPts val="0"/>
              </a:spcAft>
              <a:buClr>
                <a:schemeClr val="dk1"/>
              </a:buClr>
              <a:buSzPts val="3600"/>
              <a:buFont typeface="Times New Roman"/>
              <a:buNone/>
            </a:pPr>
            <a:r>
              <a:rPr b="0" i="0" lang="es-CO" sz="3600" u="none" cap="none" strike="noStrike">
                <a:solidFill>
                  <a:schemeClr val="dk1"/>
                </a:solidFill>
                <a:latin typeface="Times New Roman"/>
                <a:ea typeface="Times New Roman"/>
                <a:cs typeface="Times New Roman"/>
                <a:sym typeface="Times New Roman"/>
              </a:rPr>
              <a:t>Son procesos internos que conectan una página web a un servidor y su base de datos.</a:t>
            </a:r>
            <a:br>
              <a:rPr b="0" i="0" lang="es-CO" sz="3600" u="none" cap="none" strike="noStrike">
                <a:solidFill>
                  <a:schemeClr val="dk1"/>
                </a:solidFill>
                <a:latin typeface="Times New Roman"/>
                <a:ea typeface="Times New Roman"/>
                <a:cs typeface="Times New Roman"/>
                <a:sym typeface="Times New Roman"/>
              </a:rPr>
            </a:br>
            <a:br>
              <a:rPr b="0" i="0" lang="es-CO" sz="3600" u="none" cap="none" strike="noStrike">
                <a:solidFill>
                  <a:schemeClr val="dk1"/>
                </a:solidFill>
                <a:latin typeface="Times New Roman"/>
                <a:ea typeface="Times New Roman"/>
                <a:cs typeface="Times New Roman"/>
                <a:sym typeface="Times New Roman"/>
              </a:rPr>
            </a:br>
            <a:r>
              <a:rPr b="0" i="0" lang="es-CO" sz="3600" u="none" cap="none" strike="noStrike">
                <a:solidFill>
                  <a:schemeClr val="dk1"/>
                </a:solidFill>
                <a:latin typeface="Times New Roman"/>
                <a:ea typeface="Times New Roman"/>
                <a:cs typeface="Times New Roman"/>
                <a:sym typeface="Times New Roman"/>
              </a:rPr>
              <a:t>En PHP, las conexiones requieren definir el servidor, el usuario, la contraseña y el nombre de la base de datos para poder funcionar correctamente.</a:t>
            </a:r>
            <a:endParaRPr b="0" i="0" sz="3600" u="none" cap="none" strike="noStrike">
              <a:solidFill>
                <a:schemeClr val="dk1"/>
              </a:solidFill>
              <a:latin typeface="Times New Roman"/>
              <a:ea typeface="Times New Roman"/>
              <a:cs typeface="Times New Roman"/>
              <a:sym typeface="Times New Roman"/>
            </a:endParaRPr>
          </a:p>
        </p:txBody>
      </p:sp>
      <p:pic>
        <p:nvPicPr>
          <p:cNvPr id="243" name="Google Shape;243;p29"/>
          <p:cNvPicPr preferRelativeResize="0"/>
          <p:nvPr/>
        </p:nvPicPr>
        <p:blipFill rotWithShape="1">
          <a:blip r:embed="rId5">
            <a:alphaModFix/>
          </a:blip>
          <a:srcRect b="84153" l="19546" r="29982" t="3346"/>
          <a:stretch/>
        </p:blipFill>
        <p:spPr>
          <a:xfrm>
            <a:off x="4304606" y="8334891"/>
            <a:ext cx="15522132" cy="21613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 name="Shape 47"/>
        <p:cNvGrpSpPr/>
        <p:nvPr/>
      </p:nvGrpSpPr>
      <p:grpSpPr>
        <a:xfrm>
          <a:off x="0" y="0"/>
          <a:ext cx="0" cy="0"/>
          <a:chOff x="0" y="0"/>
          <a:chExt cx="0" cy="0"/>
        </a:xfrm>
      </p:grpSpPr>
      <p:sp>
        <p:nvSpPr>
          <p:cNvPr id="48" name="Google Shape;48;p3"/>
          <p:cNvSpPr/>
          <p:nvPr/>
        </p:nvSpPr>
        <p:spPr>
          <a:xfrm>
            <a:off x="5943598" y="3477782"/>
            <a:ext cx="12192000" cy="19389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12000"/>
              <a:buFont typeface="Times New Roman"/>
              <a:buNone/>
            </a:pPr>
            <a:r>
              <a:rPr b="1" i="0" lang="es-CO" sz="12000" u="none" cap="none" strike="noStrike">
                <a:solidFill>
                  <a:srgbClr val="0C0C0C"/>
                </a:solidFill>
                <a:latin typeface="Times New Roman"/>
                <a:ea typeface="Times New Roman"/>
                <a:cs typeface="Times New Roman"/>
                <a:sym typeface="Times New Roman"/>
              </a:rPr>
              <a:t>Objetivo general</a:t>
            </a:r>
            <a:endParaRPr b="1" i="0" sz="12000" u="none" cap="none" strike="noStrike">
              <a:solidFill>
                <a:srgbClr val="0C0C0C"/>
              </a:solidFill>
              <a:latin typeface="Helvetica Neue"/>
              <a:ea typeface="Helvetica Neue"/>
              <a:cs typeface="Helvetica Neue"/>
              <a:sym typeface="Helvetica Neue"/>
            </a:endParaRPr>
          </a:p>
        </p:txBody>
      </p:sp>
      <p:sp>
        <p:nvSpPr>
          <p:cNvPr id="49" name="Google Shape;49;p3"/>
          <p:cNvSpPr/>
          <p:nvPr/>
        </p:nvSpPr>
        <p:spPr>
          <a:xfrm>
            <a:off x="4320177" y="6719608"/>
            <a:ext cx="15438842" cy="34163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5400"/>
              <a:buFont typeface="Times New Roman"/>
              <a:buNone/>
            </a:pPr>
            <a:r>
              <a:rPr b="0" i="0" lang="es-CO" sz="5400" u="none" cap="none" strike="noStrike">
                <a:solidFill>
                  <a:srgbClr val="0C0C0C"/>
                </a:solidFill>
                <a:latin typeface="Times New Roman"/>
                <a:ea typeface="Times New Roman"/>
                <a:cs typeface="Times New Roman"/>
                <a:sym typeface="Times New Roman"/>
              </a:rPr>
              <a:t>Facilitar un software capaz de agilizar los </a:t>
            </a:r>
            <a:endParaRPr b="0" i="0" sz="5400" u="none" cap="none" strike="noStrike">
              <a:solidFill>
                <a:srgbClr val="0C0C0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C0C0C"/>
              </a:buClr>
              <a:buSzPts val="5400"/>
              <a:buFont typeface="Times New Roman"/>
              <a:buNone/>
            </a:pPr>
            <a:r>
              <a:rPr b="0" i="0" lang="es-CO" sz="5400" u="none" cap="none" strike="noStrike">
                <a:solidFill>
                  <a:srgbClr val="0C0C0C"/>
                </a:solidFill>
                <a:latin typeface="Times New Roman"/>
                <a:ea typeface="Times New Roman"/>
                <a:cs typeface="Times New Roman"/>
                <a:sym typeface="Times New Roman"/>
              </a:rPr>
              <a:t>procesos de tomas de asistencia en las clases mediante </a:t>
            </a:r>
            <a:endParaRPr b="0" i="0" sz="5400" u="none" cap="none" strike="noStrike">
              <a:solidFill>
                <a:srgbClr val="0C0C0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C0C0C"/>
              </a:buClr>
              <a:buSzPts val="5400"/>
              <a:buFont typeface="Times New Roman"/>
              <a:buNone/>
            </a:pPr>
            <a:r>
              <a:rPr b="0" i="0" lang="es-CO" sz="5400" u="none" cap="none" strike="noStrike">
                <a:solidFill>
                  <a:srgbClr val="0C0C0C"/>
                </a:solidFill>
                <a:latin typeface="Times New Roman"/>
                <a:ea typeface="Times New Roman"/>
                <a:cs typeface="Times New Roman"/>
                <a:sym typeface="Times New Roman"/>
              </a:rPr>
              <a:t>interfaces intuitivas y sencillas de utilizar </a:t>
            </a:r>
            <a:endParaRPr b="0" i="0" sz="5400" u="none" cap="none" strike="noStrike">
              <a:solidFill>
                <a:srgbClr val="0C0C0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C0C0C"/>
              </a:buClr>
              <a:buSzPts val="5400"/>
              <a:buFont typeface="Times New Roman"/>
              <a:buNone/>
            </a:pPr>
            <a:r>
              <a:rPr b="0" i="0" lang="es-CO" sz="5400" u="none" cap="none" strike="noStrike">
                <a:solidFill>
                  <a:srgbClr val="0C0C0C"/>
                </a:solidFill>
                <a:latin typeface="Times New Roman"/>
                <a:ea typeface="Times New Roman"/>
                <a:cs typeface="Times New Roman"/>
                <a:sym typeface="Times New Roman"/>
              </a:rPr>
              <a:t>fomentando así el uso apropiado de las TIC.</a:t>
            </a:r>
            <a:endParaRPr/>
          </a:p>
        </p:txBody>
      </p:sp>
      <p:pic>
        <p:nvPicPr>
          <p:cNvPr id="50" name="Google Shape;50;p3"/>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Google Shape;248;p30"/>
          <p:cNvSpPr/>
          <p:nvPr/>
        </p:nvSpPr>
        <p:spPr>
          <a:xfrm>
            <a:off x="10194007" y="2512767"/>
            <a:ext cx="3743333"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CRUD</a:t>
            </a:r>
            <a:endParaRPr b="1" i="0" sz="9600" u="none" cap="none" strike="noStrike">
              <a:solidFill>
                <a:srgbClr val="0C0C0C"/>
              </a:solidFill>
              <a:latin typeface="Times New Roman"/>
              <a:ea typeface="Times New Roman"/>
              <a:cs typeface="Times New Roman"/>
              <a:sym typeface="Times New Roman"/>
            </a:endParaRPr>
          </a:p>
        </p:txBody>
      </p:sp>
      <p:pic>
        <p:nvPicPr>
          <p:cNvPr id="249" name="Google Shape;249;p30"/>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
        <p:nvSpPr>
          <p:cNvPr id="250" name="Google Shape;250;p30"/>
          <p:cNvSpPr/>
          <p:nvPr/>
        </p:nvSpPr>
        <p:spPr>
          <a:xfrm>
            <a:off x="5969673" y="4918747"/>
            <a:ext cx="12192000"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02124"/>
              </a:buClr>
              <a:buSzPts val="3600"/>
              <a:buFont typeface="Times New Roman"/>
              <a:buNone/>
            </a:pPr>
            <a:r>
              <a:rPr b="0" i="0" lang="es-CO" sz="3600" u="none" cap="none" strike="noStrike">
                <a:solidFill>
                  <a:srgbClr val="202124"/>
                </a:solidFill>
                <a:latin typeface="Times New Roman"/>
                <a:ea typeface="Times New Roman"/>
                <a:cs typeface="Times New Roman"/>
                <a:sym typeface="Times New Roman"/>
              </a:rPr>
              <a:t>La palabra "CRUD" es un acrónimo que en cada una de sus letras expresa: Crear, Leer, Actualizar y Borrar, estas van a ser cuatro operaciones fundamentales que son usadas constantemente en aplicaciones a la base de datos.</a:t>
            </a:r>
            <a:endParaRPr b="1" i="0" sz="3600" u="none" cap="none" strike="noStrike">
              <a:solidFill>
                <a:srgbClr val="FFFFFF"/>
              </a:solidFill>
              <a:latin typeface="Times New Roman"/>
              <a:ea typeface="Times New Roman"/>
              <a:cs typeface="Times New Roman"/>
              <a:sym typeface="Times New Roman"/>
            </a:endParaRPr>
          </a:p>
        </p:txBody>
      </p:sp>
      <p:pic>
        <p:nvPicPr>
          <p:cNvPr id="251" name="Google Shape;251;p30"/>
          <p:cNvPicPr preferRelativeResize="0"/>
          <p:nvPr/>
        </p:nvPicPr>
        <p:blipFill rotWithShape="1">
          <a:blip r:embed="rId5">
            <a:alphaModFix/>
          </a:blip>
          <a:srcRect b="20896" l="17416" r="17203" t="46528"/>
          <a:stretch/>
        </p:blipFill>
        <p:spPr>
          <a:xfrm>
            <a:off x="5012005" y="7620000"/>
            <a:ext cx="14772354" cy="413818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5" name="Shape 255"/>
        <p:cNvGrpSpPr/>
        <p:nvPr/>
      </p:nvGrpSpPr>
      <p:grpSpPr>
        <a:xfrm>
          <a:off x="0" y="0"/>
          <a:ext cx="0" cy="0"/>
          <a:chOff x="0" y="0"/>
          <a:chExt cx="0" cy="0"/>
        </a:xfrm>
      </p:grpSpPr>
      <p:sp>
        <p:nvSpPr>
          <p:cNvPr id="256" name="Google Shape;256;p31"/>
          <p:cNvSpPr/>
          <p:nvPr/>
        </p:nvSpPr>
        <p:spPr>
          <a:xfrm>
            <a:off x="8621463" y="2512767"/>
            <a:ext cx="6888424"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DDL y DML</a:t>
            </a:r>
            <a:endParaRPr b="1" i="0" sz="9600" u="none" cap="none" strike="noStrike">
              <a:solidFill>
                <a:srgbClr val="0C0C0C"/>
              </a:solidFill>
              <a:latin typeface="Times New Roman"/>
              <a:ea typeface="Times New Roman"/>
              <a:cs typeface="Times New Roman"/>
              <a:sym typeface="Times New Roman"/>
            </a:endParaRPr>
          </a:p>
        </p:txBody>
      </p:sp>
      <p:pic>
        <p:nvPicPr>
          <p:cNvPr id="257" name="Google Shape;257;p31"/>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
        <p:nvSpPr>
          <p:cNvPr id="258" name="Google Shape;258;p31"/>
          <p:cNvSpPr/>
          <p:nvPr/>
        </p:nvSpPr>
        <p:spPr>
          <a:xfrm>
            <a:off x="4849091" y="4586422"/>
            <a:ext cx="14297891"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02124"/>
              </a:buClr>
              <a:buSzPts val="3600"/>
              <a:buFont typeface="Times New Roman"/>
              <a:buNone/>
            </a:pPr>
            <a:r>
              <a:rPr b="0" i="0" lang="es-CO" sz="3600" u="none" cap="none" strike="noStrike">
                <a:solidFill>
                  <a:srgbClr val="202124"/>
                </a:solidFill>
                <a:latin typeface="Times New Roman"/>
                <a:ea typeface="Times New Roman"/>
                <a:cs typeface="Times New Roman"/>
                <a:sym typeface="Times New Roman"/>
              </a:rPr>
              <a:t>DDL: Un lenguaje de base de datos o lenguaje de definición de datos (Data Definition Language, DDL por sus siglas en inglés).</a:t>
            </a:r>
            <a:endParaRPr/>
          </a:p>
          <a:p>
            <a:pPr indent="0" lvl="0" marL="0" marR="0" rtl="0" algn="l">
              <a:lnSpc>
                <a:spcPct val="100000"/>
              </a:lnSpc>
              <a:spcBef>
                <a:spcPts val="0"/>
              </a:spcBef>
              <a:spcAft>
                <a:spcPts val="0"/>
              </a:spcAft>
              <a:buClr>
                <a:srgbClr val="FFFFFF"/>
              </a:buClr>
              <a:buSzPts val="3600"/>
              <a:buFont typeface="Helvetica Neue"/>
              <a:buNone/>
            </a:pPr>
            <a:r>
              <a:t/>
            </a:r>
            <a:endParaRPr b="0" i="0" sz="3600" u="none" cap="none" strike="noStrike">
              <a:solidFill>
                <a:srgbClr val="202124"/>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02124"/>
              </a:buClr>
              <a:buSzPts val="3600"/>
              <a:buFont typeface="Times New Roman"/>
              <a:buNone/>
            </a:pPr>
            <a:r>
              <a:rPr b="0" i="0" lang="es-CO" sz="3600" u="none" cap="none" strike="noStrike">
                <a:solidFill>
                  <a:srgbClr val="202124"/>
                </a:solidFill>
                <a:latin typeface="Times New Roman"/>
                <a:ea typeface="Times New Roman"/>
                <a:cs typeface="Times New Roman"/>
                <a:sym typeface="Times New Roman"/>
              </a:rPr>
              <a:t>DML: Lenguaje de Manipulación de Datos es un lenguaje proporcionado por los sistemas gestores de bases de datos.</a:t>
            </a:r>
            <a:endParaRPr b="0" i="0" sz="3600" u="none" cap="none" strike="noStrike">
              <a:solidFill>
                <a:srgbClr val="202124"/>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2"/>
          <p:cNvSpPr/>
          <p:nvPr/>
        </p:nvSpPr>
        <p:spPr>
          <a:xfrm>
            <a:off x="8110094" y="2512767"/>
            <a:ext cx="7911141"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Normalización</a:t>
            </a:r>
            <a:endParaRPr b="1" i="0" sz="9600" u="none" cap="none" strike="noStrike">
              <a:solidFill>
                <a:srgbClr val="0C0C0C"/>
              </a:solidFill>
              <a:latin typeface="Times New Roman"/>
              <a:ea typeface="Times New Roman"/>
              <a:cs typeface="Times New Roman"/>
              <a:sym typeface="Times New Roman"/>
            </a:endParaRPr>
          </a:p>
        </p:txBody>
      </p:sp>
      <p:pic>
        <p:nvPicPr>
          <p:cNvPr id="264" name="Google Shape;264;p32"/>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pic>
        <p:nvPicPr>
          <p:cNvPr id="265" name="Google Shape;265;p32"/>
          <p:cNvPicPr preferRelativeResize="0"/>
          <p:nvPr/>
        </p:nvPicPr>
        <p:blipFill>
          <a:blip r:embed="rId5">
            <a:alphaModFix/>
          </a:blip>
          <a:stretch>
            <a:fillRect/>
          </a:stretch>
        </p:blipFill>
        <p:spPr>
          <a:xfrm>
            <a:off x="6605550" y="4599275"/>
            <a:ext cx="12132850" cy="77143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p33"/>
          <p:cNvSpPr/>
          <p:nvPr/>
        </p:nvSpPr>
        <p:spPr>
          <a:xfrm>
            <a:off x="7716561" y="2512767"/>
            <a:ext cx="8698215"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Manual Técnico</a:t>
            </a:r>
            <a:endParaRPr b="1" i="0" sz="9600" u="none" cap="none" strike="noStrike">
              <a:solidFill>
                <a:srgbClr val="0C0C0C"/>
              </a:solidFill>
              <a:latin typeface="Times New Roman"/>
              <a:ea typeface="Times New Roman"/>
              <a:cs typeface="Times New Roman"/>
              <a:sym typeface="Times New Roman"/>
            </a:endParaRPr>
          </a:p>
        </p:txBody>
      </p:sp>
      <p:pic>
        <p:nvPicPr>
          <p:cNvPr id="271" name="Google Shape;271;p33"/>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
        <p:nvSpPr>
          <p:cNvPr id="272" name="Google Shape;272;p33"/>
          <p:cNvSpPr/>
          <p:nvPr/>
        </p:nvSpPr>
        <p:spPr>
          <a:xfrm>
            <a:off x="4605816" y="5251164"/>
            <a:ext cx="14919704" cy="45243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02124"/>
              </a:buClr>
              <a:buSzPts val="7200"/>
              <a:buFont typeface="Times New Roman"/>
              <a:buNone/>
            </a:pPr>
            <a:r>
              <a:rPr b="0" i="0" lang="es-CO" sz="7200" u="none" cap="none" strike="noStrike">
                <a:solidFill>
                  <a:srgbClr val="202124"/>
                </a:solidFill>
                <a:latin typeface="Times New Roman"/>
                <a:ea typeface="Times New Roman"/>
                <a:cs typeface="Times New Roman"/>
                <a:sym typeface="Times New Roman"/>
              </a:rPr>
              <a:t>Hace referencia a un conjunto de información que guiará a los usuarios en cuanto a concepción, el análisis, la programación e instalación del sistema.</a:t>
            </a:r>
            <a:endParaRPr b="1" i="0" sz="72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34"/>
          <p:cNvSpPr/>
          <p:nvPr/>
        </p:nvSpPr>
        <p:spPr>
          <a:xfrm>
            <a:off x="7202803" y="2512767"/>
            <a:ext cx="9725740"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Pruebas Unitarias</a:t>
            </a:r>
            <a:endParaRPr b="1" i="0" sz="9600" u="none" cap="none" strike="noStrike">
              <a:solidFill>
                <a:srgbClr val="0C0C0C"/>
              </a:solidFill>
              <a:latin typeface="Times New Roman"/>
              <a:ea typeface="Times New Roman"/>
              <a:cs typeface="Times New Roman"/>
              <a:sym typeface="Times New Roman"/>
            </a:endParaRPr>
          </a:p>
        </p:txBody>
      </p:sp>
      <p:pic>
        <p:nvPicPr>
          <p:cNvPr id="278" name="Google Shape;278;p34"/>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
        <p:nvSpPr>
          <p:cNvPr id="279" name="Google Shape;279;p34"/>
          <p:cNvSpPr/>
          <p:nvPr/>
        </p:nvSpPr>
        <p:spPr>
          <a:xfrm>
            <a:off x="1809847" y="5381211"/>
            <a:ext cx="20511651" cy="50783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5400"/>
              <a:buFont typeface="Times New Roman"/>
              <a:buNone/>
            </a:pPr>
            <a:r>
              <a:rPr b="0" i="0" lang="es-CO" sz="5400" u="none" cap="none" strike="noStrike">
                <a:solidFill>
                  <a:schemeClr val="dk1"/>
                </a:solidFill>
                <a:latin typeface="Times New Roman"/>
                <a:ea typeface="Times New Roman"/>
                <a:cs typeface="Times New Roman"/>
                <a:sym typeface="Times New Roman"/>
              </a:rPr>
              <a:t>Son pruebas automáticas, escritas por el desarrollador a </a:t>
            </a:r>
            <a:endParaRPr/>
          </a:p>
          <a:p>
            <a:pPr indent="0" lvl="0" marL="0" marR="0" rtl="0" algn="ctr">
              <a:lnSpc>
                <a:spcPct val="100000"/>
              </a:lnSpc>
              <a:spcBef>
                <a:spcPts val="0"/>
              </a:spcBef>
              <a:spcAft>
                <a:spcPts val="0"/>
              </a:spcAft>
              <a:buClr>
                <a:schemeClr val="dk1"/>
              </a:buClr>
              <a:buSzPts val="5400"/>
              <a:buFont typeface="Times New Roman"/>
              <a:buNone/>
            </a:pPr>
            <a:r>
              <a:rPr b="0" i="0" lang="es-CO" sz="5400" u="none" cap="none" strike="noStrike">
                <a:solidFill>
                  <a:schemeClr val="dk1"/>
                </a:solidFill>
                <a:latin typeface="Times New Roman"/>
                <a:ea typeface="Times New Roman"/>
                <a:cs typeface="Times New Roman"/>
                <a:sym typeface="Times New Roman"/>
              </a:rPr>
              <a:t>medida que vaya programando.</a:t>
            </a:r>
            <a:endParaRPr/>
          </a:p>
          <a:p>
            <a:pPr indent="0" lvl="0" marL="0" marR="0" rtl="0" algn="ctr">
              <a:lnSpc>
                <a:spcPct val="100000"/>
              </a:lnSpc>
              <a:spcBef>
                <a:spcPts val="0"/>
              </a:spcBef>
              <a:spcAft>
                <a:spcPts val="0"/>
              </a:spcAft>
              <a:buClr>
                <a:srgbClr val="FFFFFF"/>
              </a:buClr>
              <a:buSzPts val="5400"/>
              <a:buFont typeface="Helvetica Neue"/>
              <a:buNone/>
            </a:pPr>
            <a:r>
              <a:t/>
            </a:r>
            <a:endParaRPr b="0" i="0" sz="5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5400"/>
              <a:buFont typeface="Times New Roman"/>
              <a:buNone/>
            </a:pPr>
            <a:r>
              <a:rPr b="0" i="0" lang="es-CO" sz="5400" u="none" cap="none" strike="noStrike">
                <a:solidFill>
                  <a:schemeClr val="dk1"/>
                </a:solidFill>
                <a:latin typeface="Times New Roman"/>
                <a:ea typeface="Times New Roman"/>
                <a:cs typeface="Times New Roman"/>
                <a:sym typeface="Times New Roman"/>
              </a:rPr>
              <a:t>Cada prueba unitaria </a:t>
            </a:r>
            <a:endParaRPr/>
          </a:p>
          <a:p>
            <a:pPr indent="0" lvl="0" marL="0" marR="0" rtl="0" algn="ctr">
              <a:lnSpc>
                <a:spcPct val="100000"/>
              </a:lnSpc>
              <a:spcBef>
                <a:spcPts val="0"/>
              </a:spcBef>
              <a:spcAft>
                <a:spcPts val="0"/>
              </a:spcAft>
              <a:buClr>
                <a:schemeClr val="dk1"/>
              </a:buClr>
              <a:buSzPts val="5400"/>
              <a:buFont typeface="Times New Roman"/>
              <a:buNone/>
            </a:pPr>
            <a:r>
              <a:rPr b="0" i="0" lang="es-CO" sz="5400" u="none" cap="none" strike="noStrike">
                <a:solidFill>
                  <a:schemeClr val="dk1"/>
                </a:solidFill>
                <a:latin typeface="Times New Roman"/>
                <a:ea typeface="Times New Roman"/>
                <a:cs typeface="Times New Roman"/>
                <a:sym typeface="Times New Roman"/>
              </a:rPr>
              <a:t>tiene como responsabilidad de testear el buen funcionamiento </a:t>
            </a:r>
            <a:endParaRPr/>
          </a:p>
          <a:p>
            <a:pPr indent="0" lvl="0" marL="0" marR="0" rtl="0" algn="ctr">
              <a:lnSpc>
                <a:spcPct val="100000"/>
              </a:lnSpc>
              <a:spcBef>
                <a:spcPts val="0"/>
              </a:spcBef>
              <a:spcAft>
                <a:spcPts val="0"/>
              </a:spcAft>
              <a:buClr>
                <a:schemeClr val="dk1"/>
              </a:buClr>
              <a:buSzPts val="5400"/>
              <a:buFont typeface="Times New Roman"/>
              <a:buNone/>
            </a:pPr>
            <a:r>
              <a:rPr b="0" i="0" lang="es-CO" sz="5400" u="none" cap="none" strike="noStrike">
                <a:solidFill>
                  <a:schemeClr val="dk1"/>
                </a:solidFill>
                <a:latin typeface="Times New Roman"/>
                <a:ea typeface="Times New Roman"/>
                <a:cs typeface="Times New Roman"/>
                <a:sym typeface="Times New Roman"/>
              </a:rPr>
              <a:t>de una unidad aislada del sistema.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36"/>
          <p:cNvSpPr/>
          <p:nvPr/>
        </p:nvSpPr>
        <p:spPr>
          <a:xfrm>
            <a:off x="6433364" y="2512767"/>
            <a:ext cx="11264622"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Pruebas Caja Blanca</a:t>
            </a:r>
            <a:endParaRPr b="1" i="0" sz="9600" u="none" cap="none" strike="noStrike">
              <a:solidFill>
                <a:srgbClr val="0C0C0C"/>
              </a:solidFill>
              <a:latin typeface="Times New Roman"/>
              <a:ea typeface="Times New Roman"/>
              <a:cs typeface="Times New Roman"/>
              <a:sym typeface="Times New Roman"/>
            </a:endParaRPr>
          </a:p>
        </p:txBody>
      </p:sp>
      <p:pic>
        <p:nvPicPr>
          <p:cNvPr id="285" name="Google Shape;285;p36"/>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
        <p:nvSpPr>
          <p:cNvPr id="286" name="Google Shape;286;p36"/>
          <p:cNvSpPr/>
          <p:nvPr/>
        </p:nvSpPr>
        <p:spPr>
          <a:xfrm>
            <a:off x="6096000" y="6110146"/>
            <a:ext cx="12192000" cy="34163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02124"/>
              </a:buClr>
              <a:buSzPts val="5400"/>
              <a:buFont typeface="Times New Roman"/>
              <a:buNone/>
            </a:pPr>
            <a:r>
              <a:rPr b="0" i="0" lang="es-CO" sz="5400" u="none" cap="none" strike="noStrike">
                <a:solidFill>
                  <a:srgbClr val="202124"/>
                </a:solidFill>
                <a:latin typeface="Times New Roman"/>
                <a:ea typeface="Times New Roman"/>
                <a:cs typeface="Times New Roman"/>
                <a:sym typeface="Times New Roman"/>
              </a:rPr>
              <a:t>Las prueba de caja blanca es una técnica de prueba que evalúa el código y la estructura interna de un programa, se basa en el diseño de los casos de prueba.</a:t>
            </a:r>
            <a:endParaRPr b="1" i="0" sz="54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p39"/>
          <p:cNvSpPr/>
          <p:nvPr/>
        </p:nvSpPr>
        <p:spPr>
          <a:xfrm>
            <a:off x="5937243" y="2512767"/>
            <a:ext cx="12256882" cy="30469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Manual de Instalación </a:t>
            </a:r>
            <a:br>
              <a:rPr b="1" i="0" lang="es-CO" sz="9600" u="none" cap="none" strike="noStrike">
                <a:solidFill>
                  <a:srgbClr val="0C0C0C"/>
                </a:solidFill>
                <a:latin typeface="Times New Roman"/>
                <a:ea typeface="Times New Roman"/>
                <a:cs typeface="Times New Roman"/>
                <a:sym typeface="Times New Roman"/>
              </a:rPr>
            </a:br>
            <a:r>
              <a:rPr b="1" i="0" lang="es-CO" sz="9600" u="none" cap="none" strike="noStrike">
                <a:solidFill>
                  <a:srgbClr val="0C0C0C"/>
                </a:solidFill>
                <a:latin typeface="Times New Roman"/>
                <a:ea typeface="Times New Roman"/>
                <a:cs typeface="Times New Roman"/>
                <a:sym typeface="Times New Roman"/>
              </a:rPr>
              <a:t>del Aplicativo</a:t>
            </a:r>
            <a:endParaRPr b="1" i="0" sz="9600" u="none" cap="none" strike="noStrike">
              <a:solidFill>
                <a:srgbClr val="0C0C0C"/>
              </a:solidFill>
              <a:latin typeface="Times New Roman"/>
              <a:ea typeface="Times New Roman"/>
              <a:cs typeface="Times New Roman"/>
              <a:sym typeface="Times New Roman"/>
            </a:endParaRPr>
          </a:p>
        </p:txBody>
      </p:sp>
      <p:pic>
        <p:nvPicPr>
          <p:cNvPr id="292" name="Google Shape;292;p39"/>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
        <p:nvSpPr>
          <p:cNvPr id="293" name="Google Shape;293;p39"/>
          <p:cNvSpPr/>
          <p:nvPr/>
        </p:nvSpPr>
        <p:spPr>
          <a:xfrm>
            <a:off x="4819756" y="6996837"/>
            <a:ext cx="14491855" cy="28623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02124"/>
              </a:buClr>
              <a:buSzPts val="6000"/>
              <a:buFont typeface="Times New Roman"/>
              <a:buNone/>
            </a:pPr>
            <a:r>
              <a:rPr b="0" i="0" lang="es-CO" sz="6000" u="none" cap="none" strike="noStrike">
                <a:solidFill>
                  <a:srgbClr val="202124"/>
                </a:solidFill>
                <a:latin typeface="Times New Roman"/>
                <a:ea typeface="Times New Roman"/>
                <a:cs typeface="Times New Roman"/>
                <a:sym typeface="Times New Roman"/>
              </a:rPr>
              <a:t>Hace referencia a las instrucciones necesarias para llevar a cabo la instalación de un software, sirve como guía para este proceso.</a:t>
            </a:r>
            <a:endParaRPr b="1" i="0" sz="6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p40"/>
          <p:cNvSpPr/>
          <p:nvPr/>
        </p:nvSpPr>
        <p:spPr>
          <a:xfrm>
            <a:off x="5937670" y="2235677"/>
            <a:ext cx="13863090"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Diagrama de Distribución</a:t>
            </a:r>
            <a:endParaRPr b="1" i="0" sz="9600" u="none" cap="none" strike="noStrike">
              <a:solidFill>
                <a:srgbClr val="0C0C0C"/>
              </a:solidFill>
              <a:latin typeface="Times New Roman"/>
              <a:ea typeface="Times New Roman"/>
              <a:cs typeface="Times New Roman"/>
              <a:sym typeface="Times New Roman"/>
            </a:endParaRPr>
          </a:p>
        </p:txBody>
      </p:sp>
      <p:pic>
        <p:nvPicPr>
          <p:cNvPr id="299" name="Google Shape;299;p40"/>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
        <p:nvSpPr>
          <p:cNvPr id="300" name="Google Shape;300;p40"/>
          <p:cNvSpPr/>
          <p:nvPr/>
        </p:nvSpPr>
        <p:spPr>
          <a:xfrm>
            <a:off x="4625760" y="5888934"/>
            <a:ext cx="16486909" cy="37856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02124"/>
              </a:buClr>
              <a:buSzPts val="6000"/>
              <a:buFont typeface="Times New Roman"/>
              <a:buNone/>
            </a:pPr>
            <a:r>
              <a:rPr b="0" i="0" lang="es-CO" sz="6000" u="none" cap="none" strike="noStrike">
                <a:solidFill>
                  <a:srgbClr val="202124"/>
                </a:solidFill>
                <a:latin typeface="Times New Roman"/>
                <a:ea typeface="Times New Roman"/>
                <a:cs typeface="Times New Roman"/>
                <a:sym typeface="Times New Roman"/>
              </a:rPr>
              <a:t>El diagrama de distribución nos muestra la arquitectura física de un sistema informático, de forma en que se representan los equipos y dispositivos necesarios.</a:t>
            </a:r>
            <a:endParaRPr b="1" i="0" sz="6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idx="1" type="body"/>
          </p:nvPr>
        </p:nvSpPr>
        <p:spPr>
          <a:xfrm>
            <a:off x="4387453" y="2801937"/>
            <a:ext cx="15609094" cy="10144126"/>
          </a:xfrm>
          <a:prstGeom prst="rect">
            <a:avLst/>
          </a:prstGeom>
          <a:noFill/>
          <a:ln>
            <a:noFill/>
          </a:ln>
        </p:spPr>
        <p:txBody>
          <a:bodyPr anchorCtr="0" anchor="ctr" bIns="71425" lIns="71425" spcFirstLastPara="1" rIns="71425" wrap="square" tIns="71425">
            <a:normAutofit/>
          </a:bodyPr>
          <a:lstStyle/>
          <a:p>
            <a:pPr indent="-234156" lvl="0" marL="694531" rtl="0" algn="l">
              <a:lnSpc>
                <a:spcPct val="100000"/>
              </a:lnSpc>
              <a:spcBef>
                <a:spcPts val="0"/>
              </a:spcBef>
              <a:spcAft>
                <a:spcPts val="0"/>
              </a:spcAft>
              <a:buClr>
                <a:srgbClr val="FFFFFF"/>
              </a:buClr>
              <a:buSzPts val="7250"/>
              <a:buFont typeface="Helvetica Neue"/>
              <a:buNone/>
            </a:pPr>
            <a:r>
              <a:t/>
            </a:r>
            <a:endParaRPr/>
          </a:p>
        </p:txBody>
      </p:sp>
      <p:pic>
        <p:nvPicPr>
          <p:cNvPr id="306" name="Google Shape;306;p41"/>
          <p:cNvPicPr preferRelativeResize="0"/>
          <p:nvPr/>
        </p:nvPicPr>
        <p:blipFill>
          <a:blip r:embed="rId3">
            <a:alphaModFix/>
          </a:blip>
          <a:stretch>
            <a:fillRect/>
          </a:stretch>
        </p:blipFill>
        <p:spPr>
          <a:xfrm>
            <a:off x="0" y="152400"/>
            <a:ext cx="24383999" cy="155955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0" name="Shape 310"/>
        <p:cNvGrpSpPr/>
        <p:nvPr/>
      </p:nvGrpSpPr>
      <p:grpSpPr>
        <a:xfrm>
          <a:off x="0" y="0"/>
          <a:ext cx="0" cy="0"/>
          <a:chOff x="0" y="0"/>
          <a:chExt cx="0" cy="0"/>
        </a:xfrm>
      </p:grpSpPr>
      <p:sp>
        <p:nvSpPr>
          <p:cNvPr id="311" name="Google Shape;311;p42"/>
          <p:cNvSpPr/>
          <p:nvPr/>
        </p:nvSpPr>
        <p:spPr>
          <a:xfrm>
            <a:off x="6040644" y="2512767"/>
            <a:ext cx="12050094" cy="30469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Informe </a:t>
            </a:r>
            <a:br>
              <a:rPr b="1" i="0" lang="es-CO" sz="9600" u="none" cap="none" strike="noStrike">
                <a:solidFill>
                  <a:srgbClr val="0C0C0C"/>
                </a:solidFill>
                <a:latin typeface="Times New Roman"/>
                <a:ea typeface="Times New Roman"/>
                <a:cs typeface="Times New Roman"/>
                <a:sym typeface="Times New Roman"/>
              </a:rPr>
            </a:br>
            <a:r>
              <a:rPr b="1" i="0" lang="es-CO" sz="9600" u="none" cap="none" strike="noStrike">
                <a:solidFill>
                  <a:srgbClr val="0C0C0C"/>
                </a:solidFill>
                <a:latin typeface="Times New Roman"/>
                <a:ea typeface="Times New Roman"/>
                <a:cs typeface="Times New Roman"/>
                <a:sym typeface="Times New Roman"/>
              </a:rPr>
              <a:t>de Migración de Datos</a:t>
            </a:r>
            <a:endParaRPr b="1" i="0" sz="9600" u="none" cap="none" strike="noStrike">
              <a:solidFill>
                <a:srgbClr val="0C0C0C"/>
              </a:solidFill>
              <a:latin typeface="Times New Roman"/>
              <a:ea typeface="Times New Roman"/>
              <a:cs typeface="Times New Roman"/>
              <a:sym typeface="Times New Roman"/>
            </a:endParaRPr>
          </a:p>
        </p:txBody>
      </p:sp>
      <p:pic>
        <p:nvPicPr>
          <p:cNvPr id="312" name="Google Shape;312;p42"/>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
        <p:nvSpPr>
          <p:cNvPr id="313" name="Google Shape;313;p42"/>
          <p:cNvSpPr/>
          <p:nvPr/>
        </p:nvSpPr>
        <p:spPr>
          <a:xfrm>
            <a:off x="4127036" y="6769898"/>
            <a:ext cx="15877309" cy="4044056"/>
          </a:xfrm>
          <a:prstGeom prst="rect">
            <a:avLst/>
          </a:prstGeom>
          <a:noFill/>
          <a:ln>
            <a:noFill/>
          </a:ln>
        </p:spPr>
        <p:txBody>
          <a:bodyPr anchorCtr="0" anchor="t" bIns="45700" lIns="91425" spcFirstLastPara="1" rIns="91425" wrap="square" tIns="45700">
            <a:spAutoFit/>
          </a:bodyPr>
          <a:lstStyle/>
          <a:p>
            <a:pPr indent="0" lvl="0" marL="457200" marR="0" rtl="0" algn="ctr">
              <a:lnSpc>
                <a:spcPct val="107000"/>
              </a:lnSpc>
              <a:spcBef>
                <a:spcPts val="0"/>
              </a:spcBef>
              <a:spcAft>
                <a:spcPts val="0"/>
              </a:spcAft>
              <a:buClr>
                <a:srgbClr val="212529"/>
              </a:buClr>
              <a:buSzPts val="4800"/>
              <a:buFont typeface="Times New Roman"/>
              <a:buNone/>
            </a:pPr>
            <a:r>
              <a:rPr b="0" i="0" lang="es-CO" sz="4800" u="none" cap="none" strike="noStrike">
                <a:solidFill>
                  <a:srgbClr val="212529"/>
                </a:solidFill>
                <a:latin typeface="Times New Roman"/>
                <a:ea typeface="Times New Roman"/>
                <a:cs typeface="Times New Roman"/>
                <a:sym typeface="Times New Roman"/>
              </a:rPr>
              <a:t>Este proceso en el cual se traslada la información entre bases de datos</a:t>
            </a:r>
            <a:endParaRPr b="0" i="0" sz="4800" u="none" cap="none" strike="noStrike">
              <a:solidFill>
                <a:srgbClr val="FFFFFF"/>
              </a:solidFill>
              <a:latin typeface="Times New Roman"/>
              <a:ea typeface="Times New Roman"/>
              <a:cs typeface="Times New Roman"/>
              <a:sym typeface="Times New Roman"/>
            </a:endParaRPr>
          </a:p>
          <a:p>
            <a:pPr indent="0" lvl="0" marL="457200" marR="0" rtl="0" algn="ctr">
              <a:lnSpc>
                <a:spcPct val="107000"/>
              </a:lnSpc>
              <a:spcBef>
                <a:spcPts val="0"/>
              </a:spcBef>
              <a:spcAft>
                <a:spcPts val="0"/>
              </a:spcAft>
              <a:buClr>
                <a:srgbClr val="212529"/>
              </a:buClr>
              <a:buSzPts val="4800"/>
              <a:buFont typeface="Times New Roman"/>
              <a:buNone/>
            </a:pPr>
            <a:r>
              <a:rPr b="0" i="0" lang="es-CO" sz="4800" u="none" cap="none" strike="noStrike">
                <a:solidFill>
                  <a:srgbClr val="212529"/>
                </a:solidFill>
                <a:latin typeface="Times New Roman"/>
                <a:ea typeface="Times New Roman"/>
                <a:cs typeface="Times New Roman"/>
                <a:sym typeface="Times New Roman"/>
              </a:rPr>
              <a:t>En caso de que se necesite trasladar un sistema de Gestión de base de datos como MSQL a otro sistema similar como SQL Server o restituir la información a un nuevo equipo.</a:t>
            </a:r>
            <a:endParaRPr b="0" i="0" sz="48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 name="Shape 54"/>
        <p:cNvGrpSpPr/>
        <p:nvPr/>
      </p:nvGrpSpPr>
      <p:grpSpPr>
        <a:xfrm>
          <a:off x="0" y="0"/>
          <a:ext cx="0" cy="0"/>
          <a:chOff x="0" y="0"/>
          <a:chExt cx="0" cy="0"/>
        </a:xfrm>
      </p:grpSpPr>
      <p:sp>
        <p:nvSpPr>
          <p:cNvPr id="55" name="Google Shape;55;p4"/>
          <p:cNvSpPr/>
          <p:nvPr/>
        </p:nvSpPr>
        <p:spPr>
          <a:xfrm>
            <a:off x="4932218" y="2286199"/>
            <a:ext cx="15018327" cy="19389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12000"/>
              <a:buFont typeface="Times New Roman"/>
              <a:buNone/>
            </a:pPr>
            <a:r>
              <a:rPr b="1" i="0" lang="es-CO" sz="12000" u="none" cap="none" strike="noStrike">
                <a:solidFill>
                  <a:srgbClr val="0C0C0C"/>
                </a:solidFill>
                <a:latin typeface="Times New Roman"/>
                <a:ea typeface="Times New Roman"/>
                <a:cs typeface="Times New Roman"/>
                <a:sym typeface="Times New Roman"/>
              </a:rPr>
              <a:t>Objetivos específicos</a:t>
            </a:r>
            <a:endParaRPr b="1" i="0" sz="12000" u="none" cap="none" strike="noStrike">
              <a:solidFill>
                <a:srgbClr val="0C0C0C"/>
              </a:solidFill>
              <a:latin typeface="Helvetica Neue"/>
              <a:ea typeface="Helvetica Neue"/>
              <a:cs typeface="Helvetica Neue"/>
              <a:sym typeface="Helvetica Neue"/>
            </a:endParaRPr>
          </a:p>
        </p:txBody>
      </p:sp>
      <p:sp>
        <p:nvSpPr>
          <p:cNvPr id="56" name="Google Shape;56;p4"/>
          <p:cNvSpPr/>
          <p:nvPr/>
        </p:nvSpPr>
        <p:spPr>
          <a:xfrm>
            <a:off x="2369126" y="4794992"/>
            <a:ext cx="20144509" cy="76020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C0C0C"/>
              </a:buClr>
              <a:buSzPts val="3600"/>
              <a:buFont typeface="Helvetica Neue"/>
              <a:buNone/>
            </a:pPr>
            <a:r>
              <a:rPr b="0" i="0" lang="es-CO" sz="3600" u="none" cap="none" strike="noStrike">
                <a:solidFill>
                  <a:srgbClr val="0C0C0C"/>
                </a:solidFill>
                <a:latin typeface="Helvetica Neue"/>
                <a:ea typeface="Helvetica Neue"/>
                <a:cs typeface="Helvetica Neue"/>
                <a:sym typeface="Helvetica Neue"/>
              </a:rPr>
              <a:t>•	</a:t>
            </a:r>
            <a:r>
              <a:rPr b="0" i="0" lang="es-CO" sz="4400" u="none" cap="none" strike="noStrike">
                <a:solidFill>
                  <a:srgbClr val="0C0C0C"/>
                </a:solidFill>
                <a:latin typeface="Times New Roman"/>
                <a:ea typeface="Times New Roman"/>
                <a:cs typeface="Times New Roman"/>
                <a:sym typeface="Times New Roman"/>
              </a:rPr>
              <a:t>Documentar la asistencia de los aprendices datando fallas, 	excusas y acontecimientos.</a:t>
            </a:r>
            <a:br>
              <a:rPr b="0" i="0" lang="es-CO" sz="4400" u="none" cap="none" strike="noStrike">
                <a:solidFill>
                  <a:srgbClr val="0C0C0C"/>
                </a:solidFill>
                <a:latin typeface="Times New Roman"/>
                <a:ea typeface="Times New Roman"/>
                <a:cs typeface="Times New Roman"/>
                <a:sym typeface="Times New Roman"/>
              </a:rPr>
            </a:br>
            <a:r>
              <a:rPr b="0" i="0" lang="es-CO" sz="4400" u="none" cap="none" strike="noStrike">
                <a:solidFill>
                  <a:srgbClr val="0C0C0C"/>
                </a:solidFill>
                <a:latin typeface="Times New Roman"/>
                <a:ea typeface="Times New Roman"/>
                <a:cs typeface="Times New Roman"/>
                <a:sym typeface="Times New Roman"/>
              </a:rPr>
              <a:t>•	Reportar las inasistencias al instructor para que conozca el proceso que lleva con cada 	uno de los aprendices a través notificaciones suministradas por la plataforma.</a:t>
            </a:r>
            <a:endParaRPr/>
          </a:p>
          <a:p>
            <a:pPr indent="-571500" lvl="1" marL="571500" marR="0" rtl="0" algn="l">
              <a:lnSpc>
                <a:spcPct val="100000"/>
              </a:lnSpc>
              <a:spcBef>
                <a:spcPts val="0"/>
              </a:spcBef>
              <a:spcAft>
                <a:spcPts val="0"/>
              </a:spcAft>
              <a:buClr>
                <a:srgbClr val="0C0C0C"/>
              </a:buClr>
              <a:buSzPts val="4400"/>
              <a:buFont typeface="Arial"/>
              <a:buChar char="•"/>
            </a:pPr>
            <a:r>
              <a:rPr b="0" i="0" lang="es-CO" sz="4400" u="none" cap="none" strike="noStrike">
                <a:solidFill>
                  <a:srgbClr val="0C0C0C"/>
                </a:solidFill>
                <a:latin typeface="Times New Roman"/>
                <a:ea typeface="Times New Roman"/>
                <a:cs typeface="Times New Roman"/>
                <a:sym typeface="Times New Roman"/>
              </a:rPr>
              <a:t>Presentar un aplicativo interactivo, intuitivo y amigable para los usuarios mediante el cual se permita tomar asistencia de los aprendices pertenecientes a una clase.</a:t>
            </a:r>
            <a:endParaRPr/>
          </a:p>
          <a:p>
            <a:pPr indent="-571500" lvl="0" marL="571500" marR="0" rtl="0" algn="l">
              <a:lnSpc>
                <a:spcPct val="100000"/>
              </a:lnSpc>
              <a:spcBef>
                <a:spcPts val="0"/>
              </a:spcBef>
              <a:spcAft>
                <a:spcPts val="0"/>
              </a:spcAft>
              <a:buClr>
                <a:srgbClr val="0C0C0C"/>
              </a:buClr>
              <a:buSzPts val="4400"/>
              <a:buFont typeface="Arial"/>
              <a:buChar char="•"/>
            </a:pPr>
            <a:r>
              <a:rPr b="0" i="0" lang="es-CO" sz="4400" u="none" cap="none" strike="noStrike">
                <a:solidFill>
                  <a:srgbClr val="0C0C0C"/>
                </a:solidFill>
                <a:latin typeface="Times New Roman"/>
                <a:ea typeface="Times New Roman"/>
                <a:cs typeface="Times New Roman"/>
                <a:sym typeface="Times New Roman"/>
              </a:rPr>
              <a:t>Hacer fácil de entender la plataforma para cada usuario mediante guías y tutoriales a lo largo de la navegación dentro del aplicativo.</a:t>
            </a:r>
            <a:endParaRPr/>
          </a:p>
          <a:p>
            <a:pPr indent="-571500" lvl="0" marL="571500" marR="0" rtl="0" algn="l">
              <a:lnSpc>
                <a:spcPct val="100000"/>
              </a:lnSpc>
              <a:spcBef>
                <a:spcPts val="0"/>
              </a:spcBef>
              <a:spcAft>
                <a:spcPts val="0"/>
              </a:spcAft>
              <a:buClr>
                <a:srgbClr val="0C0C0C"/>
              </a:buClr>
              <a:buSzPts val="4400"/>
              <a:buFont typeface="Arial"/>
              <a:buChar char="•"/>
            </a:pPr>
            <a:r>
              <a:rPr b="0" i="0" lang="es-CO" sz="4400" u="none" cap="none" strike="noStrike">
                <a:solidFill>
                  <a:srgbClr val="0C0C0C"/>
                </a:solidFill>
                <a:latin typeface="Times New Roman"/>
                <a:ea typeface="Times New Roman"/>
                <a:cs typeface="Times New Roman"/>
                <a:sym typeface="Times New Roman"/>
              </a:rPr>
              <a:t>Mantener un seguimiento constante a los usuarios para concebir una experiencia óptima a cada uno según sus funciones y requerimientos dentro del aplicativo. </a:t>
            </a:r>
            <a:endParaRPr/>
          </a:p>
          <a:p>
            <a:pPr indent="0" lvl="0" marL="0" marR="0" rtl="0" algn="l">
              <a:lnSpc>
                <a:spcPct val="100000"/>
              </a:lnSpc>
              <a:spcBef>
                <a:spcPts val="0"/>
              </a:spcBef>
              <a:spcAft>
                <a:spcPts val="0"/>
              </a:spcAft>
              <a:buClr>
                <a:srgbClr val="FFFFFF"/>
              </a:buClr>
              <a:buSzPts val="4800"/>
              <a:buFont typeface="Helvetica Neue"/>
              <a:buNone/>
            </a:pPr>
            <a:r>
              <a:t/>
            </a:r>
            <a:endParaRPr b="1" i="0" sz="4800" u="none" cap="none" strike="noStrike">
              <a:solidFill>
                <a:schemeClr val="dk1"/>
              </a:solidFill>
              <a:latin typeface="Times New Roman"/>
              <a:ea typeface="Times New Roman"/>
              <a:cs typeface="Times New Roman"/>
              <a:sym typeface="Times New Roman"/>
            </a:endParaRPr>
          </a:p>
        </p:txBody>
      </p:sp>
      <p:pic>
        <p:nvPicPr>
          <p:cNvPr id="57" name="Google Shape;57;p4"/>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Google Shape;318;p43"/>
          <p:cNvSpPr/>
          <p:nvPr/>
        </p:nvSpPr>
        <p:spPr>
          <a:xfrm>
            <a:off x="4842413" y="2512767"/>
            <a:ext cx="14446584" cy="30469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Plan de Respaldo de Datos </a:t>
            </a:r>
            <a:br>
              <a:rPr b="1" i="0" lang="es-CO" sz="9600" u="none" cap="none" strike="noStrike">
                <a:solidFill>
                  <a:srgbClr val="0C0C0C"/>
                </a:solidFill>
                <a:latin typeface="Times New Roman"/>
                <a:ea typeface="Times New Roman"/>
                <a:cs typeface="Times New Roman"/>
                <a:sym typeface="Times New Roman"/>
              </a:rPr>
            </a:br>
            <a:r>
              <a:rPr b="1" i="0" lang="es-CO" sz="9600" u="none" cap="none" strike="noStrike">
                <a:solidFill>
                  <a:srgbClr val="0C0C0C"/>
                </a:solidFill>
                <a:latin typeface="Times New Roman"/>
                <a:ea typeface="Times New Roman"/>
                <a:cs typeface="Times New Roman"/>
                <a:sym typeface="Times New Roman"/>
              </a:rPr>
              <a:t>y de Aplicaciones</a:t>
            </a:r>
            <a:endParaRPr b="1" i="0" sz="9600" u="none" cap="none" strike="noStrike">
              <a:solidFill>
                <a:srgbClr val="0C0C0C"/>
              </a:solidFill>
              <a:latin typeface="Times New Roman"/>
              <a:ea typeface="Times New Roman"/>
              <a:cs typeface="Times New Roman"/>
              <a:sym typeface="Times New Roman"/>
            </a:endParaRPr>
          </a:p>
        </p:txBody>
      </p:sp>
      <p:pic>
        <p:nvPicPr>
          <p:cNvPr id="319" name="Google Shape;319;p43"/>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
        <p:nvSpPr>
          <p:cNvPr id="320" name="Google Shape;320;p43"/>
          <p:cNvSpPr/>
          <p:nvPr/>
        </p:nvSpPr>
        <p:spPr>
          <a:xfrm>
            <a:off x="2928428" y="6581477"/>
            <a:ext cx="18274553" cy="415498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6600"/>
              <a:buFont typeface="Times New Roman"/>
              <a:buNone/>
            </a:pPr>
            <a:r>
              <a:rPr b="0" i="0" lang="es-CO" sz="6600" u="none" cap="none" strike="noStrike">
                <a:solidFill>
                  <a:schemeClr val="dk1"/>
                </a:solidFill>
                <a:latin typeface="Times New Roman"/>
                <a:ea typeface="Times New Roman"/>
                <a:cs typeface="Times New Roman"/>
                <a:sym typeface="Times New Roman"/>
              </a:rPr>
              <a:t>Es un protocolo que establece una serie de pasos que </a:t>
            </a:r>
            <a:endParaRPr/>
          </a:p>
          <a:p>
            <a:pPr indent="0" lvl="0" marL="0" marR="0" rtl="0" algn="ctr">
              <a:lnSpc>
                <a:spcPct val="100000"/>
              </a:lnSpc>
              <a:spcBef>
                <a:spcPts val="0"/>
              </a:spcBef>
              <a:spcAft>
                <a:spcPts val="0"/>
              </a:spcAft>
              <a:buClr>
                <a:schemeClr val="dk1"/>
              </a:buClr>
              <a:buSzPts val="6600"/>
              <a:buFont typeface="Times New Roman"/>
              <a:buNone/>
            </a:pPr>
            <a:r>
              <a:rPr b="0" i="0" lang="es-CO" sz="6600" u="none" cap="none" strike="noStrike">
                <a:solidFill>
                  <a:schemeClr val="dk1"/>
                </a:solidFill>
                <a:latin typeface="Times New Roman"/>
                <a:ea typeface="Times New Roman"/>
                <a:cs typeface="Times New Roman"/>
                <a:sym typeface="Times New Roman"/>
              </a:rPr>
              <a:t>constituyen un proceso garantizando un correcto y </a:t>
            </a:r>
            <a:endParaRPr b="0" i="0" sz="6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6600"/>
              <a:buFont typeface="Times New Roman"/>
              <a:buNone/>
            </a:pPr>
            <a:r>
              <a:rPr b="0" i="0" lang="es-CO" sz="6600" u="none" cap="none" strike="noStrike">
                <a:solidFill>
                  <a:schemeClr val="dk1"/>
                </a:solidFill>
                <a:latin typeface="Times New Roman"/>
                <a:ea typeface="Times New Roman"/>
                <a:cs typeface="Times New Roman"/>
                <a:sym typeface="Times New Roman"/>
              </a:rPr>
              <a:t>eficiente respaldo de la información.</a:t>
            </a:r>
            <a:endParaRPr/>
          </a:p>
          <a:p>
            <a:pPr indent="0" lvl="0" marL="0" marR="0" rtl="0" algn="ctr">
              <a:lnSpc>
                <a:spcPct val="100000"/>
              </a:lnSpc>
              <a:spcBef>
                <a:spcPts val="0"/>
              </a:spcBef>
              <a:spcAft>
                <a:spcPts val="0"/>
              </a:spcAft>
              <a:buClr>
                <a:srgbClr val="FFFFFF"/>
              </a:buClr>
              <a:buSzPts val="6600"/>
              <a:buFont typeface="Helvetica Neue"/>
              <a:buNone/>
            </a:pPr>
            <a:r>
              <a:t/>
            </a:r>
            <a:endParaRPr b="0" i="0" sz="6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4" name="Shape 324"/>
        <p:cNvGrpSpPr/>
        <p:nvPr/>
      </p:nvGrpSpPr>
      <p:grpSpPr>
        <a:xfrm>
          <a:off x="0" y="0"/>
          <a:ext cx="0" cy="0"/>
          <a:chOff x="0" y="0"/>
          <a:chExt cx="0" cy="0"/>
        </a:xfrm>
      </p:grpSpPr>
      <p:sp>
        <p:nvSpPr>
          <p:cNvPr id="325" name="Google Shape;325;g11fbdd2764b_0_17"/>
          <p:cNvSpPr/>
          <p:nvPr/>
        </p:nvSpPr>
        <p:spPr>
          <a:xfrm>
            <a:off x="4842413" y="2512767"/>
            <a:ext cx="14446500" cy="3047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C0C0C"/>
              </a:buClr>
              <a:buSzPts val="9600"/>
              <a:buFont typeface="Times New Roman"/>
              <a:buNone/>
            </a:pPr>
            <a:r>
              <a:rPr b="1" lang="es-CO" sz="9600">
                <a:solidFill>
                  <a:srgbClr val="0C0C0C"/>
                </a:solidFill>
                <a:latin typeface="Times New Roman"/>
                <a:ea typeface="Times New Roman"/>
                <a:cs typeface="Times New Roman"/>
                <a:sym typeface="Times New Roman"/>
              </a:rPr>
              <a:t>Manual del usuario</a:t>
            </a:r>
            <a:endParaRPr b="1" i="0" sz="9600" u="none" cap="none" strike="noStrike">
              <a:solidFill>
                <a:srgbClr val="0C0C0C"/>
              </a:solidFill>
              <a:latin typeface="Times New Roman"/>
              <a:ea typeface="Times New Roman"/>
              <a:cs typeface="Times New Roman"/>
              <a:sym typeface="Times New Roman"/>
            </a:endParaRPr>
          </a:p>
        </p:txBody>
      </p:sp>
      <p:pic>
        <p:nvPicPr>
          <p:cNvPr id="326" name="Google Shape;326;g11fbdd2764b_0_17"/>
          <p:cNvPicPr preferRelativeResize="0"/>
          <p:nvPr/>
        </p:nvPicPr>
        <p:blipFill rotWithShape="1">
          <a:blip r:embed="rId4">
            <a:alphaModFix/>
          </a:blip>
          <a:srcRect b="0" l="0" r="12533" t="0"/>
          <a:stretch/>
        </p:blipFill>
        <p:spPr>
          <a:xfrm>
            <a:off x="18260291" y="11758184"/>
            <a:ext cx="3775361" cy="2155038"/>
          </a:xfrm>
          <a:prstGeom prst="rect">
            <a:avLst/>
          </a:prstGeom>
          <a:noFill/>
          <a:ln>
            <a:noFill/>
          </a:ln>
        </p:spPr>
      </p:pic>
      <p:sp>
        <p:nvSpPr>
          <p:cNvPr id="327" name="Google Shape;327;g11fbdd2764b_0_17"/>
          <p:cNvSpPr/>
          <p:nvPr/>
        </p:nvSpPr>
        <p:spPr>
          <a:xfrm>
            <a:off x="2928428" y="6581477"/>
            <a:ext cx="18274500" cy="4155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6600"/>
              <a:buFont typeface="Times New Roman"/>
              <a:buNone/>
            </a:pPr>
            <a:r>
              <a:rPr lang="es-CO" sz="6600">
                <a:solidFill>
                  <a:schemeClr val="dk1"/>
                </a:solidFill>
                <a:latin typeface="Times New Roman"/>
                <a:ea typeface="Times New Roman"/>
                <a:cs typeface="Times New Roman"/>
                <a:sym typeface="Times New Roman"/>
              </a:rPr>
              <a:t>Este manual es </a:t>
            </a:r>
            <a:r>
              <a:rPr lang="es-CO" sz="6600">
                <a:solidFill>
                  <a:schemeClr val="dk1"/>
                </a:solidFill>
                <a:latin typeface="Times New Roman"/>
                <a:ea typeface="Times New Roman"/>
                <a:cs typeface="Times New Roman"/>
                <a:sym typeface="Times New Roman"/>
              </a:rPr>
              <a:t>dirigido</a:t>
            </a:r>
            <a:r>
              <a:rPr lang="es-CO" sz="6600">
                <a:solidFill>
                  <a:schemeClr val="dk1"/>
                </a:solidFill>
                <a:latin typeface="Times New Roman"/>
                <a:ea typeface="Times New Roman"/>
                <a:cs typeface="Times New Roman"/>
                <a:sym typeface="Times New Roman"/>
              </a:rPr>
              <a:t> a el usuario final del programa, y este </a:t>
            </a:r>
            <a:r>
              <a:rPr lang="es-CO" sz="6600">
                <a:solidFill>
                  <a:schemeClr val="dk1"/>
                </a:solidFill>
                <a:latin typeface="Times New Roman"/>
                <a:ea typeface="Times New Roman"/>
                <a:cs typeface="Times New Roman"/>
                <a:sym typeface="Times New Roman"/>
              </a:rPr>
              <a:t>contiene</a:t>
            </a:r>
            <a:r>
              <a:rPr lang="es-CO" sz="6600">
                <a:solidFill>
                  <a:schemeClr val="dk1"/>
                </a:solidFill>
                <a:latin typeface="Times New Roman"/>
                <a:ea typeface="Times New Roman"/>
                <a:cs typeface="Times New Roman"/>
                <a:sym typeface="Times New Roman"/>
              </a:rPr>
              <a:t> sus instrucciones de uso.</a:t>
            </a:r>
            <a:endParaRPr/>
          </a:p>
          <a:p>
            <a:pPr indent="0" lvl="0" marL="0" marR="0" rtl="0" algn="ctr">
              <a:lnSpc>
                <a:spcPct val="100000"/>
              </a:lnSpc>
              <a:spcBef>
                <a:spcPts val="0"/>
              </a:spcBef>
              <a:spcAft>
                <a:spcPts val="0"/>
              </a:spcAft>
              <a:buClr>
                <a:srgbClr val="FFFFFF"/>
              </a:buClr>
              <a:buSzPts val="6600"/>
              <a:buFont typeface="Helvetica Neue"/>
              <a:buNone/>
            </a:pPr>
            <a:r>
              <a:t/>
            </a:r>
            <a:endParaRPr b="0" i="0" sz="6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1" name="Shape 331"/>
        <p:cNvGrpSpPr/>
        <p:nvPr/>
      </p:nvGrpSpPr>
      <p:grpSpPr>
        <a:xfrm>
          <a:off x="0" y="0"/>
          <a:ext cx="0" cy="0"/>
          <a:chOff x="0" y="0"/>
          <a:chExt cx="0" cy="0"/>
        </a:xfrm>
      </p:grpSpPr>
      <p:sp>
        <p:nvSpPr>
          <p:cNvPr id="332" name="Google Shape;332;g11fbdd2764b_0_23"/>
          <p:cNvSpPr/>
          <p:nvPr/>
        </p:nvSpPr>
        <p:spPr>
          <a:xfrm>
            <a:off x="4842413" y="2512767"/>
            <a:ext cx="14446500" cy="3047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C0C0C"/>
              </a:buClr>
              <a:buSzPts val="9600"/>
              <a:buFont typeface="Times New Roman"/>
              <a:buNone/>
            </a:pPr>
            <a:r>
              <a:rPr b="1" lang="es-CO" sz="9600">
                <a:solidFill>
                  <a:srgbClr val="0C0C0C"/>
                </a:solidFill>
                <a:latin typeface="Times New Roman"/>
                <a:ea typeface="Times New Roman"/>
                <a:cs typeface="Times New Roman"/>
                <a:sym typeface="Times New Roman"/>
              </a:rPr>
              <a:t>Plan de calidad</a:t>
            </a:r>
            <a:endParaRPr b="1" i="0" sz="9600" u="none" cap="none" strike="noStrike">
              <a:solidFill>
                <a:srgbClr val="0C0C0C"/>
              </a:solidFill>
              <a:latin typeface="Times New Roman"/>
              <a:ea typeface="Times New Roman"/>
              <a:cs typeface="Times New Roman"/>
              <a:sym typeface="Times New Roman"/>
            </a:endParaRPr>
          </a:p>
        </p:txBody>
      </p:sp>
      <p:pic>
        <p:nvPicPr>
          <p:cNvPr id="333" name="Google Shape;333;g11fbdd2764b_0_23"/>
          <p:cNvPicPr preferRelativeResize="0"/>
          <p:nvPr/>
        </p:nvPicPr>
        <p:blipFill rotWithShape="1">
          <a:blip r:embed="rId4">
            <a:alphaModFix/>
          </a:blip>
          <a:srcRect b="0" l="0" r="12533" t="0"/>
          <a:stretch/>
        </p:blipFill>
        <p:spPr>
          <a:xfrm>
            <a:off x="18260291" y="11758184"/>
            <a:ext cx="3775361" cy="2155038"/>
          </a:xfrm>
          <a:prstGeom prst="rect">
            <a:avLst/>
          </a:prstGeom>
          <a:noFill/>
          <a:ln>
            <a:noFill/>
          </a:ln>
        </p:spPr>
      </p:pic>
      <p:sp>
        <p:nvSpPr>
          <p:cNvPr id="334" name="Google Shape;334;g11fbdd2764b_0_23"/>
          <p:cNvSpPr/>
          <p:nvPr/>
        </p:nvSpPr>
        <p:spPr>
          <a:xfrm>
            <a:off x="2928428" y="6581477"/>
            <a:ext cx="18274500" cy="4155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6600"/>
              <a:buFont typeface="Times New Roman"/>
              <a:buNone/>
            </a:pPr>
            <a:r>
              <a:rPr lang="es-CO" sz="6600">
                <a:solidFill>
                  <a:schemeClr val="dk1"/>
                </a:solidFill>
                <a:latin typeface="Times New Roman"/>
                <a:ea typeface="Times New Roman"/>
                <a:cs typeface="Times New Roman"/>
                <a:sym typeface="Times New Roman"/>
              </a:rPr>
              <a:t>Este documento se usa para explicar el modelo de calidad que sigue el proyecto.</a:t>
            </a:r>
            <a:endParaRPr/>
          </a:p>
          <a:p>
            <a:pPr indent="0" lvl="0" marL="0" marR="0" rtl="0" algn="ctr">
              <a:lnSpc>
                <a:spcPct val="100000"/>
              </a:lnSpc>
              <a:spcBef>
                <a:spcPts val="0"/>
              </a:spcBef>
              <a:spcAft>
                <a:spcPts val="0"/>
              </a:spcAft>
              <a:buClr>
                <a:srgbClr val="FFFFFF"/>
              </a:buClr>
              <a:buSzPts val="6600"/>
              <a:buFont typeface="Helvetica Neue"/>
              <a:buNone/>
            </a:pPr>
            <a:r>
              <a:t/>
            </a:r>
            <a:endParaRPr b="0" i="0" sz="6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44"/>
          <p:cNvSpPr/>
          <p:nvPr/>
        </p:nvSpPr>
        <p:spPr>
          <a:xfrm>
            <a:off x="1824930" y="12106142"/>
            <a:ext cx="3839513"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5300"/>
              </a:buClr>
              <a:buSzPts val="5400"/>
              <a:buFont typeface="Helvetica Neue"/>
              <a:buNone/>
            </a:pPr>
            <a:r>
              <a:rPr b="1" i="0" lang="es-CO" sz="5400" u="none" cap="none" strike="noStrike">
                <a:solidFill>
                  <a:srgbClr val="FF5300"/>
                </a:solidFill>
                <a:latin typeface="Helvetica Neue"/>
                <a:ea typeface="Helvetica Neue"/>
                <a:cs typeface="Helvetica Neue"/>
                <a:sym typeface="Helvetica Neue"/>
              </a:rPr>
              <a:t>SENA 2020</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3" name="Shape 343"/>
        <p:cNvGrpSpPr/>
        <p:nvPr/>
      </p:nvGrpSpPr>
      <p:grpSpPr>
        <a:xfrm>
          <a:off x="0" y="0"/>
          <a:ext cx="0" cy="0"/>
          <a:chOff x="0" y="0"/>
          <a:chExt cx="0" cy="0"/>
        </a:xfrm>
      </p:grpSpPr>
      <p:sp>
        <p:nvSpPr>
          <p:cNvPr id="344" name="Google Shape;344;p45"/>
          <p:cNvSpPr/>
          <p:nvPr/>
        </p:nvSpPr>
        <p:spPr>
          <a:xfrm>
            <a:off x="1824930" y="12106142"/>
            <a:ext cx="3839513"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5300"/>
              </a:buClr>
              <a:buSzPts val="5400"/>
              <a:buFont typeface="Helvetica Neue"/>
              <a:buNone/>
            </a:pPr>
            <a:r>
              <a:rPr b="1" i="0" lang="es-CO" sz="5400" u="none" cap="none" strike="noStrike">
                <a:solidFill>
                  <a:srgbClr val="FF5300"/>
                </a:solidFill>
                <a:latin typeface="Helvetica Neue"/>
                <a:ea typeface="Helvetica Neue"/>
                <a:cs typeface="Helvetica Neue"/>
                <a:sym typeface="Helvetica Neue"/>
              </a:rPr>
              <a:t>SENA 2020</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8" name="Shape 348"/>
        <p:cNvGrpSpPr/>
        <p:nvPr/>
      </p:nvGrpSpPr>
      <p:grpSpPr>
        <a:xfrm>
          <a:off x="0" y="0"/>
          <a:ext cx="0" cy="0"/>
          <a:chOff x="0" y="0"/>
          <a:chExt cx="0" cy="0"/>
        </a:xfrm>
      </p:grpSpPr>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2" name="Shape 352"/>
        <p:cNvGrpSpPr/>
        <p:nvPr/>
      </p:nvGrpSpPr>
      <p:grpSpPr>
        <a:xfrm>
          <a:off x="0" y="0"/>
          <a:ext cx="0" cy="0"/>
          <a:chOff x="0" y="0"/>
          <a:chExt cx="0" cy="0"/>
        </a:xfrm>
      </p:grpSpPr>
      <p:sp>
        <p:nvSpPr>
          <p:cNvPr id="353" name="Google Shape;353;p47"/>
          <p:cNvSpPr txBox="1"/>
          <p:nvPr/>
        </p:nvSpPr>
        <p:spPr>
          <a:xfrm>
            <a:off x="4944042" y="4039986"/>
            <a:ext cx="3888885" cy="698267"/>
          </a:xfrm>
          <a:prstGeom prst="rect">
            <a:avLst/>
          </a:prstGeom>
          <a:noFill/>
          <a:ln>
            <a:noFill/>
          </a:ln>
        </p:spPr>
        <p:txBody>
          <a:bodyPr anchorCtr="0" anchor="ctr" bIns="71425" lIns="71425" spcFirstLastPara="1" rIns="71425" wrap="square" tIns="71425">
            <a:spAutoFit/>
          </a:bodyPr>
          <a:lstStyle/>
          <a:p>
            <a:pPr indent="0" lvl="0" marL="0" marR="0" rtl="0" algn="ctr">
              <a:lnSpc>
                <a:spcPct val="100000"/>
              </a:lnSpc>
              <a:spcBef>
                <a:spcPts val="0"/>
              </a:spcBef>
              <a:spcAft>
                <a:spcPts val="0"/>
              </a:spcAft>
              <a:buClr>
                <a:srgbClr val="FFFFFF"/>
              </a:buClr>
              <a:buSzPts val="3600"/>
              <a:buFont typeface="Helvetica Neue"/>
              <a:buNone/>
            </a:pPr>
            <a:r>
              <a:rPr b="1" i="0" lang="es-CO" sz="3600" u="none" cap="none" strike="noStrike">
                <a:solidFill>
                  <a:srgbClr val="FFFFFF"/>
                </a:solidFill>
                <a:latin typeface="Helvetica Neue"/>
                <a:ea typeface="Helvetica Neue"/>
                <a:cs typeface="Helvetica Neue"/>
                <a:sym typeface="Helvetica Neue"/>
              </a:rPr>
              <a:t>Agradecimientos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5"/>
          <p:cNvSpPr/>
          <p:nvPr/>
        </p:nvSpPr>
        <p:spPr>
          <a:xfrm>
            <a:off x="5040385" y="2798833"/>
            <a:ext cx="15023664"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Planteamiento del problema</a:t>
            </a:r>
            <a:endParaRPr b="1" i="0" sz="9600" u="none" cap="none" strike="noStrike">
              <a:solidFill>
                <a:srgbClr val="0C0C0C"/>
              </a:solidFill>
              <a:latin typeface="Helvetica Neue"/>
              <a:ea typeface="Helvetica Neue"/>
              <a:cs typeface="Helvetica Neue"/>
              <a:sym typeface="Helvetica Neue"/>
            </a:endParaRPr>
          </a:p>
        </p:txBody>
      </p:sp>
      <p:sp>
        <p:nvSpPr>
          <p:cNvPr id="63" name="Google Shape;63;p5"/>
          <p:cNvSpPr/>
          <p:nvPr/>
        </p:nvSpPr>
        <p:spPr>
          <a:xfrm>
            <a:off x="3103419" y="5652656"/>
            <a:ext cx="18343417" cy="60016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C0C0C"/>
              </a:buClr>
              <a:buSzPts val="4800"/>
              <a:buFont typeface="Times New Roman"/>
              <a:buNone/>
            </a:pPr>
            <a:r>
              <a:rPr b="0" i="0" lang="es-CO" sz="4800" u="none" cap="none" strike="noStrike">
                <a:solidFill>
                  <a:srgbClr val="0C0C0C"/>
                </a:solidFill>
                <a:latin typeface="Times New Roman"/>
                <a:ea typeface="Times New Roman"/>
                <a:cs typeface="Times New Roman"/>
                <a:sym typeface="Times New Roman"/>
              </a:rPr>
              <a:t>Los procesos de toma de asistencia pueden llegar a ser confusos, tediosos, y difíciles de manejar cuando hay una gran cantidad de alumnos, cuando hay desorden, cuando se presenta falta de atención por parte de los aprendices. </a:t>
            </a:r>
            <a:r>
              <a:rPr b="1" i="0" lang="es-CO" sz="4800" u="none" cap="none" strike="noStrike">
                <a:solidFill>
                  <a:srgbClr val="0C0C0C"/>
                </a:solidFill>
                <a:latin typeface="Times New Roman"/>
                <a:ea typeface="Times New Roman"/>
                <a:cs typeface="Times New Roman"/>
                <a:sym typeface="Times New Roman"/>
              </a:rPr>
              <a:t>Weeklyst</a:t>
            </a:r>
            <a:r>
              <a:rPr b="0" i="0" lang="es-CO" sz="4800" u="none" cap="none" strike="noStrike">
                <a:solidFill>
                  <a:srgbClr val="0C0C0C"/>
                </a:solidFill>
                <a:latin typeface="Times New Roman"/>
                <a:ea typeface="Times New Roman"/>
                <a:cs typeface="Times New Roman"/>
                <a:sym typeface="Times New Roman"/>
              </a:rPr>
              <a:t> busca impedir que sucedan dichos problemas u obstáculos facilitando la toma de asistencia, pasando del papel y el lápiz a un formato digital que permitirá automatizar o hacer de forma manual sencilla y ordenada el llamado a lista.</a:t>
            </a:r>
            <a:endParaRPr/>
          </a:p>
          <a:p>
            <a:pPr indent="0" lvl="0" marL="0" marR="0" rtl="0" algn="l">
              <a:lnSpc>
                <a:spcPct val="100000"/>
              </a:lnSpc>
              <a:spcBef>
                <a:spcPts val="0"/>
              </a:spcBef>
              <a:spcAft>
                <a:spcPts val="0"/>
              </a:spcAft>
              <a:buClr>
                <a:srgbClr val="FFFFFF"/>
              </a:buClr>
              <a:buSzPts val="4800"/>
              <a:buFont typeface="Helvetica Neue"/>
              <a:buNone/>
            </a:pPr>
            <a:r>
              <a:t/>
            </a:r>
            <a:endParaRPr b="1" i="0" sz="4800" u="none" cap="none" strike="noStrike">
              <a:solidFill>
                <a:schemeClr val="dk1"/>
              </a:solidFill>
              <a:latin typeface="Helvetica Neue"/>
              <a:ea typeface="Helvetica Neue"/>
              <a:cs typeface="Helvetica Neue"/>
              <a:sym typeface="Helvetica Neue"/>
            </a:endParaRPr>
          </a:p>
        </p:txBody>
      </p:sp>
      <p:pic>
        <p:nvPicPr>
          <p:cNvPr id="64" name="Google Shape;64;p5"/>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6"/>
          <p:cNvSpPr/>
          <p:nvPr/>
        </p:nvSpPr>
        <p:spPr>
          <a:xfrm>
            <a:off x="6629419" y="2452362"/>
            <a:ext cx="11125161"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Alcance del proyecto</a:t>
            </a:r>
            <a:endParaRPr b="1" i="0" sz="9600" u="none" cap="none" strike="noStrike">
              <a:solidFill>
                <a:srgbClr val="0C0C0C"/>
              </a:solidFill>
              <a:latin typeface="Helvetica Neue"/>
              <a:ea typeface="Helvetica Neue"/>
              <a:cs typeface="Helvetica Neue"/>
              <a:sym typeface="Helvetica Neue"/>
            </a:endParaRPr>
          </a:p>
        </p:txBody>
      </p:sp>
      <p:sp>
        <p:nvSpPr>
          <p:cNvPr id="70" name="Google Shape;70;p6"/>
          <p:cNvSpPr/>
          <p:nvPr/>
        </p:nvSpPr>
        <p:spPr>
          <a:xfrm>
            <a:off x="1911927" y="5888841"/>
            <a:ext cx="20449309" cy="50783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C0C0C"/>
              </a:buClr>
              <a:buSzPts val="5400"/>
              <a:buFont typeface="Times New Roman"/>
              <a:buNone/>
            </a:pPr>
            <a:r>
              <a:rPr b="0" i="0" lang="es-CO" sz="5400" u="none" cap="none" strike="noStrike">
                <a:solidFill>
                  <a:srgbClr val="0C0C0C"/>
                </a:solidFill>
                <a:latin typeface="Times New Roman"/>
                <a:ea typeface="Times New Roman"/>
                <a:cs typeface="Times New Roman"/>
                <a:sym typeface="Times New Roman"/>
              </a:rPr>
              <a:t>Weeklyst pretende abarcar todas las aulas de la institución, llegando a ser un aplicativo utilizado por cada docente y aprendiz pertenecientes a la institución; la plataforma podrá organizar y presentar todas las listas de asistencia de cada docente y las almacenará en una base de datos que siempre estará disponible para la consulta que requiera hacer la institución, los instructores o los aprendices.</a:t>
            </a:r>
            <a:endParaRPr b="0" i="0" sz="5400" u="none" cap="none" strike="noStrike">
              <a:solidFill>
                <a:srgbClr val="0C0C0C"/>
              </a:solidFill>
              <a:latin typeface="Times New Roman"/>
              <a:ea typeface="Times New Roman"/>
              <a:cs typeface="Times New Roman"/>
              <a:sym typeface="Times New Roman"/>
            </a:endParaRPr>
          </a:p>
        </p:txBody>
      </p:sp>
      <p:pic>
        <p:nvPicPr>
          <p:cNvPr id="71" name="Google Shape;71;p6"/>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7"/>
          <p:cNvSpPr/>
          <p:nvPr/>
        </p:nvSpPr>
        <p:spPr>
          <a:xfrm>
            <a:off x="8783054" y="2563198"/>
            <a:ext cx="6817893"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Justificación</a:t>
            </a:r>
            <a:endParaRPr b="1" i="0" sz="9600" u="none" cap="none" strike="noStrike">
              <a:solidFill>
                <a:srgbClr val="0C0C0C"/>
              </a:solidFill>
              <a:latin typeface="Helvetica Neue"/>
              <a:ea typeface="Helvetica Neue"/>
              <a:cs typeface="Helvetica Neue"/>
              <a:sym typeface="Helvetica Neue"/>
            </a:endParaRPr>
          </a:p>
        </p:txBody>
      </p:sp>
      <p:sp>
        <p:nvSpPr>
          <p:cNvPr id="77" name="Google Shape;77;p7"/>
          <p:cNvSpPr/>
          <p:nvPr/>
        </p:nvSpPr>
        <p:spPr>
          <a:xfrm>
            <a:off x="3048000" y="5117190"/>
            <a:ext cx="18288000" cy="68634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C0C0C"/>
              </a:buClr>
              <a:buSzPts val="4000"/>
              <a:buFont typeface="Times New Roman"/>
              <a:buNone/>
            </a:pPr>
            <a:r>
              <a:rPr b="0" i="0" lang="es-CO" sz="4000" u="none" cap="none" strike="noStrike">
                <a:solidFill>
                  <a:srgbClr val="0C0C0C"/>
                </a:solidFill>
                <a:latin typeface="Times New Roman"/>
                <a:ea typeface="Times New Roman"/>
                <a:cs typeface="Times New Roman"/>
                <a:sym typeface="Times New Roman"/>
              </a:rPr>
              <a:t>La toma de asistencia es un proceso repetitivo y monótono, tradicionalmente realizado en hojas de papel a mano, desgastando quizá la voz de los docentes al realizar el llamado a los aprendices y utilizando tiempo de la clase que se puede extender más de lo pensado por repetir nombres, llamar la atención o simplemente por perderse en la lista; Weeklyst cambiará la tradicional manera de llamar a lista evitando el uso de papel y lápiz para marcar la asistencia de los estudiantes, procura que el instructor evite usar su voz para llamar a cada aprendiz y ahorra tiempo en el proceso de toma de asistencia invitando a los aprendices a firmar ellos mismos la asistencia por medio de un aplicativo web o, el instructor puede notificar la asistencia de manera rápida con tan solo un clic. Las fallas serán notificadas automáticamente por la plataforma y todo se realiza de manera organizada gracias a las bases de datos que almacena el aplicativo web.</a:t>
            </a:r>
            <a:endParaRPr/>
          </a:p>
        </p:txBody>
      </p:sp>
      <p:pic>
        <p:nvPicPr>
          <p:cNvPr id="78" name="Google Shape;78;p7"/>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8"/>
          <p:cNvSpPr/>
          <p:nvPr/>
        </p:nvSpPr>
        <p:spPr>
          <a:xfrm>
            <a:off x="4069882" y="2951126"/>
            <a:ext cx="17075508"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9600"/>
              <a:buFont typeface="Times New Roman"/>
              <a:buNone/>
            </a:pPr>
            <a:r>
              <a:rPr b="1" i="0" lang="es-CO" sz="9600" u="none" cap="none" strike="noStrike">
                <a:solidFill>
                  <a:srgbClr val="0C0C0C"/>
                </a:solidFill>
                <a:latin typeface="Times New Roman"/>
                <a:ea typeface="Times New Roman"/>
                <a:cs typeface="Times New Roman"/>
                <a:sym typeface="Times New Roman"/>
              </a:rPr>
              <a:t>Métodos de recolección de datos</a:t>
            </a:r>
            <a:endParaRPr b="1" i="0" sz="9600" u="none" cap="none" strike="noStrike">
              <a:solidFill>
                <a:srgbClr val="0C0C0C"/>
              </a:solidFill>
              <a:latin typeface="Helvetica Neue"/>
              <a:ea typeface="Helvetica Neue"/>
              <a:cs typeface="Helvetica Neue"/>
              <a:sym typeface="Helvetica Neue"/>
            </a:endParaRPr>
          </a:p>
        </p:txBody>
      </p:sp>
      <p:sp>
        <p:nvSpPr>
          <p:cNvPr id="84" name="Google Shape;84;p8"/>
          <p:cNvSpPr/>
          <p:nvPr/>
        </p:nvSpPr>
        <p:spPr>
          <a:xfrm>
            <a:off x="6511636" y="6193181"/>
            <a:ext cx="12192000" cy="28623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23232"/>
              </a:buClr>
              <a:buSzPts val="6000"/>
              <a:buFont typeface="Times New Roman"/>
              <a:buNone/>
            </a:pPr>
            <a:r>
              <a:rPr b="0" i="0" lang="es-CO" sz="6000" u="none" cap="none" strike="noStrike">
                <a:solidFill>
                  <a:srgbClr val="323232"/>
                </a:solidFill>
                <a:latin typeface="Times New Roman"/>
                <a:ea typeface="Times New Roman"/>
                <a:cs typeface="Times New Roman"/>
                <a:sym typeface="Times New Roman"/>
              </a:rPr>
              <a:t>Realización de entrevista y encuesta para los usuarios potenciales de nuestro sistema de asistencia. </a:t>
            </a:r>
            <a:endParaRPr/>
          </a:p>
        </p:txBody>
      </p:sp>
      <p:pic>
        <p:nvPicPr>
          <p:cNvPr id="85" name="Google Shape;85;p8"/>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9"/>
          <p:cNvSpPr/>
          <p:nvPr/>
        </p:nvSpPr>
        <p:spPr>
          <a:xfrm>
            <a:off x="4355905" y="2701744"/>
            <a:ext cx="17944336"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23232"/>
              </a:buClr>
              <a:buSzPts val="6000"/>
              <a:buFont typeface="Times New Roman"/>
              <a:buNone/>
            </a:pPr>
            <a:r>
              <a:rPr b="1" i="0" lang="es-CO" sz="6000" u="none" cap="none" strike="noStrike">
                <a:solidFill>
                  <a:srgbClr val="323232"/>
                </a:solidFill>
                <a:latin typeface="Times New Roman"/>
                <a:ea typeface="Times New Roman"/>
                <a:cs typeface="Times New Roman"/>
                <a:sym typeface="Times New Roman"/>
              </a:rPr>
              <a:t>Objetivos de nuestros métodos de recolección de datos</a:t>
            </a:r>
            <a:endParaRPr b="1" i="0" sz="6000" u="none" cap="none" strike="noStrike">
              <a:solidFill>
                <a:srgbClr val="323232"/>
              </a:solidFill>
              <a:latin typeface="Helvetica Neue"/>
              <a:ea typeface="Helvetica Neue"/>
              <a:cs typeface="Helvetica Neue"/>
              <a:sym typeface="Helvetica Neue"/>
            </a:endParaRPr>
          </a:p>
        </p:txBody>
      </p:sp>
      <p:sp>
        <p:nvSpPr>
          <p:cNvPr id="91" name="Google Shape;91;p9"/>
          <p:cNvSpPr/>
          <p:nvPr/>
        </p:nvSpPr>
        <p:spPr>
          <a:xfrm>
            <a:off x="4355905" y="5445773"/>
            <a:ext cx="14796655" cy="61863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23232"/>
              </a:buClr>
              <a:buSzPts val="4400"/>
              <a:buFont typeface="Times New Roman"/>
              <a:buNone/>
            </a:pPr>
            <a:r>
              <a:rPr b="0" i="0" lang="es-CO" sz="4400" u="none" cap="none" strike="noStrike">
                <a:solidFill>
                  <a:srgbClr val="323232"/>
                </a:solidFill>
                <a:latin typeface="Times New Roman"/>
                <a:ea typeface="Times New Roman"/>
                <a:cs typeface="Times New Roman"/>
                <a:sym typeface="Times New Roman"/>
              </a:rPr>
              <a:t>Se realiza una entrevista y una encuesta para aprendices e instructores.</a:t>
            </a:r>
            <a:endParaRPr/>
          </a:p>
          <a:p>
            <a:pPr indent="0" lvl="0" marL="0" marR="0" rtl="0" algn="l">
              <a:lnSpc>
                <a:spcPct val="100000"/>
              </a:lnSpc>
              <a:spcBef>
                <a:spcPts val="0"/>
              </a:spcBef>
              <a:spcAft>
                <a:spcPts val="0"/>
              </a:spcAft>
              <a:buClr>
                <a:srgbClr val="323232"/>
              </a:buClr>
              <a:buSzPts val="4400"/>
              <a:buFont typeface="Times New Roman"/>
              <a:buNone/>
            </a:pPr>
            <a:r>
              <a:rPr b="1" i="0" lang="es-CO" sz="4400" u="none" cap="none" strike="noStrike">
                <a:solidFill>
                  <a:srgbClr val="323232"/>
                </a:solidFill>
                <a:latin typeface="Times New Roman"/>
                <a:ea typeface="Times New Roman"/>
                <a:cs typeface="Times New Roman"/>
                <a:sym typeface="Times New Roman"/>
              </a:rPr>
              <a:t>Objetivo general</a:t>
            </a:r>
            <a:endParaRPr/>
          </a:p>
          <a:p>
            <a:pPr indent="0" lvl="0" marL="0" marR="0" rtl="0" algn="l">
              <a:lnSpc>
                <a:spcPct val="100000"/>
              </a:lnSpc>
              <a:spcBef>
                <a:spcPts val="0"/>
              </a:spcBef>
              <a:spcAft>
                <a:spcPts val="0"/>
              </a:spcAft>
              <a:buClr>
                <a:srgbClr val="323232"/>
              </a:buClr>
              <a:buSzPts val="4400"/>
              <a:buFont typeface="Times New Roman"/>
              <a:buNone/>
            </a:pPr>
            <a:r>
              <a:rPr b="0" i="0" lang="es-CO" sz="4400" u="none" cap="none" strike="noStrike">
                <a:solidFill>
                  <a:srgbClr val="323232"/>
                </a:solidFill>
                <a:latin typeface="Times New Roman"/>
                <a:ea typeface="Times New Roman"/>
                <a:cs typeface="Times New Roman"/>
                <a:sym typeface="Times New Roman"/>
              </a:rPr>
              <a:t>-Obtener la visión del cliente sobre su sistema de asistencia ideal</a:t>
            </a:r>
            <a:endParaRPr/>
          </a:p>
          <a:p>
            <a:pPr indent="0" lvl="0" marL="0" marR="0" rtl="0" algn="l">
              <a:lnSpc>
                <a:spcPct val="100000"/>
              </a:lnSpc>
              <a:spcBef>
                <a:spcPts val="0"/>
              </a:spcBef>
              <a:spcAft>
                <a:spcPts val="0"/>
              </a:spcAft>
              <a:buClr>
                <a:srgbClr val="323232"/>
              </a:buClr>
              <a:buSzPts val="4400"/>
              <a:buFont typeface="Times New Roman"/>
              <a:buNone/>
            </a:pPr>
            <a:r>
              <a:rPr b="1" i="0" lang="es-CO" sz="4400" u="none" cap="none" strike="noStrike">
                <a:solidFill>
                  <a:srgbClr val="323232"/>
                </a:solidFill>
                <a:latin typeface="Times New Roman"/>
                <a:ea typeface="Times New Roman"/>
                <a:cs typeface="Times New Roman"/>
                <a:sym typeface="Times New Roman"/>
              </a:rPr>
              <a:t>Objetivos Específicos</a:t>
            </a:r>
            <a:endParaRPr/>
          </a:p>
          <a:p>
            <a:pPr indent="0" lvl="0" marL="0" marR="0" rtl="0" algn="l">
              <a:lnSpc>
                <a:spcPct val="100000"/>
              </a:lnSpc>
              <a:spcBef>
                <a:spcPts val="0"/>
              </a:spcBef>
              <a:spcAft>
                <a:spcPts val="0"/>
              </a:spcAft>
              <a:buClr>
                <a:srgbClr val="323232"/>
              </a:buClr>
              <a:buSzPts val="4400"/>
              <a:buFont typeface="Times New Roman"/>
              <a:buNone/>
            </a:pPr>
            <a:r>
              <a:rPr b="0" i="0" lang="es-CO" sz="4400" u="none" cap="none" strike="noStrike">
                <a:solidFill>
                  <a:srgbClr val="323232"/>
                </a:solidFill>
                <a:latin typeface="Times New Roman"/>
                <a:ea typeface="Times New Roman"/>
                <a:cs typeface="Times New Roman"/>
                <a:sym typeface="Times New Roman"/>
              </a:rPr>
              <a:t>-Obtener información exacta de preferencias sobre la interfaz del programa</a:t>
            </a:r>
            <a:endParaRPr/>
          </a:p>
          <a:p>
            <a:pPr indent="0" lvl="0" marL="0" marR="0" rtl="0" algn="l">
              <a:lnSpc>
                <a:spcPct val="100000"/>
              </a:lnSpc>
              <a:spcBef>
                <a:spcPts val="0"/>
              </a:spcBef>
              <a:spcAft>
                <a:spcPts val="0"/>
              </a:spcAft>
              <a:buClr>
                <a:srgbClr val="323232"/>
              </a:buClr>
              <a:buSzPts val="4400"/>
              <a:buFont typeface="Times New Roman"/>
              <a:buNone/>
            </a:pPr>
            <a:r>
              <a:rPr b="0" i="0" lang="es-CO" sz="4400" u="none" cap="none" strike="noStrike">
                <a:solidFill>
                  <a:srgbClr val="323232"/>
                </a:solidFill>
                <a:latin typeface="Times New Roman"/>
                <a:ea typeface="Times New Roman"/>
                <a:cs typeface="Times New Roman"/>
                <a:sym typeface="Times New Roman"/>
              </a:rPr>
              <a:t>-Indagar sobre las dificultades al momento de llamar a lista</a:t>
            </a:r>
            <a:endParaRPr/>
          </a:p>
          <a:p>
            <a:pPr indent="0" lvl="0" marL="0" marR="0" rtl="0" algn="l">
              <a:lnSpc>
                <a:spcPct val="100000"/>
              </a:lnSpc>
              <a:spcBef>
                <a:spcPts val="0"/>
              </a:spcBef>
              <a:spcAft>
                <a:spcPts val="0"/>
              </a:spcAft>
              <a:buClr>
                <a:srgbClr val="323232"/>
              </a:buClr>
              <a:buSzPts val="4400"/>
              <a:buFont typeface="Times New Roman"/>
              <a:buNone/>
            </a:pPr>
            <a:r>
              <a:rPr b="0" i="0" lang="es-CO" sz="4400" u="none" cap="none" strike="noStrike">
                <a:solidFill>
                  <a:srgbClr val="323232"/>
                </a:solidFill>
                <a:latin typeface="Times New Roman"/>
                <a:ea typeface="Times New Roman"/>
                <a:cs typeface="Times New Roman"/>
                <a:sym typeface="Times New Roman"/>
              </a:rPr>
              <a:t>-Hallar puntos clave para generar un plus en el sistema</a:t>
            </a:r>
            <a:endParaRPr/>
          </a:p>
        </p:txBody>
      </p:sp>
      <p:pic>
        <p:nvPicPr>
          <p:cNvPr id="92" name="Google Shape;92;p9"/>
          <p:cNvPicPr preferRelativeResize="0"/>
          <p:nvPr/>
        </p:nvPicPr>
        <p:blipFill rotWithShape="1">
          <a:blip r:embed="rId4">
            <a:alphaModFix/>
          </a:blip>
          <a:srcRect b="0" l="0" r="12533" t="0"/>
          <a:stretch/>
        </p:blipFill>
        <p:spPr>
          <a:xfrm>
            <a:off x="18260291" y="11758184"/>
            <a:ext cx="3775360" cy="21550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Alicia Mercedes Rico Atencio</dc:creator>
</cp:coreProperties>
</file>