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90"/>
  </p:notesMasterIdLst>
  <p:handoutMasterIdLst>
    <p:handoutMasterId r:id="rId91"/>
  </p:handoutMasterIdLst>
  <p:sldIdLst>
    <p:sldId id="256" r:id="rId5"/>
    <p:sldId id="380" r:id="rId6"/>
    <p:sldId id="401" r:id="rId7"/>
    <p:sldId id="382" r:id="rId8"/>
    <p:sldId id="381" r:id="rId9"/>
    <p:sldId id="379" r:id="rId10"/>
    <p:sldId id="377" r:id="rId11"/>
    <p:sldId id="378" r:id="rId12"/>
    <p:sldId id="360" r:id="rId13"/>
    <p:sldId id="362" r:id="rId14"/>
    <p:sldId id="329" r:id="rId15"/>
    <p:sldId id="348" r:id="rId16"/>
    <p:sldId id="331" r:id="rId17"/>
    <p:sldId id="411" r:id="rId18"/>
    <p:sldId id="332" r:id="rId19"/>
    <p:sldId id="335" r:id="rId20"/>
    <p:sldId id="333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34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9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402" r:id="rId54"/>
    <p:sldId id="403" r:id="rId55"/>
    <p:sldId id="404" r:id="rId56"/>
    <p:sldId id="406" r:id="rId57"/>
    <p:sldId id="407" r:id="rId58"/>
    <p:sldId id="408" r:id="rId59"/>
    <p:sldId id="409" r:id="rId60"/>
    <p:sldId id="410" r:id="rId61"/>
    <p:sldId id="412" r:id="rId62"/>
    <p:sldId id="278" r:id="rId63"/>
    <p:sldId id="383" r:id="rId64"/>
    <p:sldId id="417" r:id="rId65"/>
    <p:sldId id="416" r:id="rId66"/>
    <p:sldId id="272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273" r:id="rId76"/>
    <p:sldId id="384" r:id="rId77"/>
    <p:sldId id="275" r:id="rId78"/>
    <p:sldId id="397" r:id="rId79"/>
    <p:sldId id="396" r:id="rId80"/>
    <p:sldId id="400" r:id="rId81"/>
    <p:sldId id="277" r:id="rId82"/>
    <p:sldId id="414" r:id="rId83"/>
    <p:sldId id="413" r:id="rId84"/>
    <p:sldId id="415" r:id="rId85"/>
    <p:sldId id="280" r:id="rId86"/>
    <p:sldId id="385" r:id="rId87"/>
    <p:sldId id="282" r:id="rId88"/>
    <p:sldId id="316" r:id="rId8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401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41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402"/>
            <p14:sldId id="403"/>
            <p14:sldId id="404"/>
            <p14:sldId id="406"/>
            <p14:sldId id="407"/>
            <p14:sldId id="408"/>
            <p14:sldId id="409"/>
            <p14:sldId id="410"/>
            <p14:sldId id="412"/>
            <p14:sldId id="278"/>
            <p14:sldId id="383"/>
          </p14:sldIdLst>
        </p14:section>
        <p14:section name="PDR in Ultimate" id="{3FF4E16D-9AA7-482E-B16B-3F13FD6343BD}">
          <p14:sldIdLst>
            <p14:sldId id="417"/>
            <p14:sldId id="416"/>
            <p14:sldId id="27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73"/>
            <p14:sldId id="384"/>
          </p14:sldIdLst>
        </p14:section>
        <p14:section name="Evaluation" id="{E51B5C39-496E-4C26-A96E-8FEA2CC47D97}">
          <p14:sldIdLst>
            <p14:sldId id="275"/>
            <p14:sldId id="397"/>
            <p14:sldId id="396"/>
            <p14:sldId id="400"/>
            <p14:sldId id="277"/>
            <p14:sldId id="414"/>
            <p14:sldId id="413"/>
            <p14:sldId id="415"/>
          </p14:sldIdLst>
        </p14:section>
        <p14:section name="Future Work" id="{65ECF7E9-33BE-478E-90FC-C73BB90C283F}">
          <p14:sldIdLst>
            <p14:sldId id="280"/>
            <p14:sldId id="385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7" autoAdjust="0"/>
    <p:restoredTop sz="86072" autoAdjust="0"/>
  </p:normalViewPr>
  <p:slideViewPr>
    <p:cSldViewPr snapToGrid="0">
      <p:cViewPr varScale="1">
        <p:scale>
          <a:sx n="97" d="100"/>
          <a:sy n="97" d="100"/>
        </p:scale>
        <p:origin x="1110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1276"/>
    </p:cViewPr>
  </p:sorterViewPr>
  <p:notesViewPr>
    <p:cSldViewPr snapToGrid="0">
      <p:cViewPr varScale="1">
        <p:scale>
          <a:sx n="65" d="100"/>
          <a:sy n="65" d="100"/>
        </p:scale>
        <p:origin x="335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26.09.2018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26.09.2018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380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111901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9055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09258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09045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41715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43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0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50658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019804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49645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18827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5527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441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144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97866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293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24087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5687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5924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2514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00707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0856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831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230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0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2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49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5.png"/><Relationship Id="rId21" Type="http://schemas.openxmlformats.org/officeDocument/2006/relationships/image" Target="../media/image77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80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0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3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4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5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6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8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9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07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14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13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8" Type="http://schemas.openxmlformats.org/officeDocument/2006/relationships/image" Target="../media/image103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11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9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5.png"/><Relationship Id="rId5" Type="http://schemas.openxmlformats.org/officeDocument/2006/relationships/image" Target="../media/image990.png"/><Relationship Id="rId10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8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9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1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svg"/><Relationship Id="rId5" Type="http://schemas.openxmlformats.org/officeDocument/2006/relationships/image" Target="../media/image124.png"/><Relationship Id="rId4" Type="http://schemas.openxmlformats.org/officeDocument/2006/relationships/image" Target="../media/image123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sv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sv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sv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45" y="2171700"/>
            <a:ext cx="9604310" cy="1828800"/>
          </a:xfrm>
        </p:spPr>
        <p:txBody>
          <a:bodyPr anchor="t">
            <a:normAutofit/>
          </a:bodyPr>
          <a:lstStyle/>
          <a:p>
            <a:r>
              <a:rPr lang="de-DE" sz="4000" noProof="0" dirty="0">
                <a:solidFill>
                  <a:schemeClr val="accent1"/>
                </a:solidFill>
              </a:rPr>
              <a:t>Property </a:t>
            </a:r>
            <a:r>
              <a:rPr lang="de-DE" sz="4000" noProof="0" dirty="0" err="1">
                <a:solidFill>
                  <a:schemeClr val="accent1"/>
                </a:solidFill>
              </a:rPr>
              <a:t>Directed</a:t>
            </a:r>
            <a:r>
              <a:rPr lang="de-DE" sz="4000" noProof="0" dirty="0">
                <a:solidFill>
                  <a:schemeClr val="accent1"/>
                </a:solidFill>
              </a:rPr>
              <a:t> </a:t>
            </a:r>
            <a:r>
              <a:rPr lang="de-DE" sz="4000" noProof="0" dirty="0" err="1">
                <a:solidFill>
                  <a:schemeClr val="accent1"/>
                </a:solidFill>
              </a:rPr>
              <a:t>Reachability</a:t>
            </a:r>
            <a:r>
              <a:rPr lang="de-DE" sz="4000" noProof="0" dirty="0">
                <a:solidFill>
                  <a:schemeClr val="accent1"/>
                </a:solidFill>
              </a:rPr>
              <a:t> in Ultimate</a:t>
            </a:r>
            <a:br>
              <a:rPr lang="de-DE" sz="2800" noProof="0" dirty="0"/>
            </a:br>
            <a:br>
              <a:rPr lang="de-DE" sz="2800" noProof="0" dirty="0"/>
            </a:br>
            <a:r>
              <a:rPr lang="de-DE" sz="2400" noProof="0" dirty="0"/>
              <a:t>Bachelor Thesis </a:t>
            </a:r>
            <a:r>
              <a:rPr lang="de-DE" sz="2400" noProof="0" dirty="0" err="1"/>
              <a:t>Presentation</a:t>
            </a:r>
            <a:endParaRPr lang="en-US" sz="2400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777736"/>
          </a:xfrm>
        </p:spPr>
        <p:txBody>
          <a:bodyPr>
            <a:normAutofit/>
          </a:bodyPr>
          <a:lstStyle/>
          <a:p>
            <a:r>
              <a:rPr lang="de-DE" dirty="0"/>
              <a:t>By </a:t>
            </a:r>
            <a:r>
              <a:rPr lang="de-DE" b="1" dirty="0"/>
              <a:t>Jonas Werner</a:t>
            </a:r>
          </a:p>
          <a:p>
            <a:r>
              <a:rPr lang="de-DE" dirty="0" err="1"/>
              <a:t>Advised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b="1" dirty="0"/>
              <a:t>Dr. Daniel Dietsch</a:t>
            </a:r>
          </a:p>
        </p:txBody>
      </p:sp>
      <p:sp>
        <p:nvSpPr>
          <p:cNvPr id="4" name="Datumsplatzhalter 2">
            <a:extLst>
              <a:ext uri="{FF2B5EF4-FFF2-40B4-BE49-F238E27FC236}">
                <a16:creationId xmlns:a16="http://schemas.microsoft.com/office/drawing/2014/main" id="{4FA54D44-087B-427B-921A-1000F068CA50}"/>
              </a:ext>
            </a:extLst>
          </p:cNvPr>
          <p:cNvSpPr txBox="1">
            <a:spLocks/>
          </p:cNvSpPr>
          <p:nvPr/>
        </p:nvSpPr>
        <p:spPr>
          <a:xfrm>
            <a:off x="8913042" y="5554732"/>
            <a:ext cx="1373958" cy="266700"/>
          </a:xfrm>
          <a:prstGeom prst="rect">
            <a:avLst/>
          </a:prstGeom>
        </p:spPr>
        <p:txBody>
          <a:bodyPr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39E8CB-AF19-4FED-BCD0-805BDC3B8A7B}" type="datetime1">
              <a:rPr lang="de-DE" smtClean="0"/>
              <a:pPr algn="r"/>
              <a:t>26.09.2018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04C358D-2A88-45B8-B60B-1637AEAEF2FC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Frame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Represents a first-order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Each location has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multiple</a:t>
                </a:r>
                <a:r>
                  <a:rPr lang="en-US" dirty="0">
                    <a:sym typeface="Wingdings" panose="05000000000000000000" pitchFamily="2" charset="2"/>
                  </a:rPr>
                  <a:t> assigned frames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Proof-Obligation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marL="27432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Need to be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blocked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609" t="-1181" b="-18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66B6626-286F-4757-9726-AAB1E4EA88C6}"/>
              </a:ext>
            </a:extLst>
          </p:cNvPr>
          <p:cNvSpPr/>
          <p:nvPr/>
        </p:nvSpPr>
        <p:spPr>
          <a:xfrm>
            <a:off x="564863" y="1323974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08FC923-3927-45D1-B4B6-24BDEA8C0E26}"/>
              </a:ext>
            </a:extLst>
          </p:cNvPr>
          <p:cNvSpPr/>
          <p:nvPr/>
        </p:nvSpPr>
        <p:spPr>
          <a:xfrm>
            <a:off x="564863" y="3865563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Description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0B8ED9-49A4-40D9-99B9-BF967323DDE5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Starts with checking for a </a:t>
            </a:r>
            <a:r>
              <a:rPr lang="en-US" b="1" dirty="0">
                <a:solidFill>
                  <a:schemeClr val="accent1"/>
                </a:solidFill>
              </a:rPr>
              <a:t>0-Counter-Example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Global Initialization</a:t>
            </a:r>
          </a:p>
          <a:p>
            <a:endParaRPr lang="en-US" dirty="0"/>
          </a:p>
          <a:p>
            <a:r>
              <a:rPr lang="en-US" dirty="0"/>
              <a:t> Repeats three phases until termination: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. Next Iteration Initialization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b="1" dirty="0">
                <a:solidFill>
                  <a:schemeClr val="accent1"/>
                </a:solidFill>
              </a:rPr>
              <a:t>Blocking-Phase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b="1" dirty="0">
                <a:solidFill>
                  <a:schemeClr val="accent1"/>
                </a:solidFill>
              </a:rPr>
              <a:t>Propagation-Phase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B948635-534B-4CFC-99B8-169496423294}"/>
              </a:ext>
            </a:extLst>
          </p:cNvPr>
          <p:cNvSpPr/>
          <p:nvPr/>
        </p:nvSpPr>
        <p:spPr>
          <a:xfrm>
            <a:off x="1449977" y="3722913"/>
            <a:ext cx="4062549" cy="1293224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0" dirty="0"/>
              <a:t>Running 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ED1F66F-B456-4B01-8FA7-4A26C810687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dirty="0"/>
              <a:t>: Check </a:t>
            </a:r>
            <a:r>
              <a:rPr lang="de-DE" dirty="0" err="1"/>
              <a:t>for</a:t>
            </a:r>
            <a:r>
              <a:rPr lang="de-DE" dirty="0"/>
              <a:t> 0-Counter-Example</a:t>
            </a:r>
          </a:p>
          <a:p>
            <a:endParaRPr lang="de-DE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DC1D921-408D-4A9E-A74F-46BC18FCE25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18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7F7ECA5B-BBA5-41FC-9E61-3C9C87830B8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846E15-3793-4301-B41A-1EDFED23F9E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10C4EAC-1D78-45C2-BEDF-E24F213D5F0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A461A5-A0A6-48DB-AB2A-1A1A769FA80F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6E9998A-CF52-497A-809F-8AF894E22CD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985FF4-443F-49B4-A5B8-B49A6394FB4A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F9623A11-9084-4F74-8EEE-3D92F67E532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D1B4B20-73C7-4610-A7CC-95287F54AF06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3C9CED28-557F-4342-8406-AA7F5B5F3C88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B436399-4E88-45D6-B187-FA9BE6CF197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3.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>
                    <a:solidFill>
                      <a:srgbClr val="FF0000"/>
                    </a:solidFill>
                  </a:rPr>
                  <a:t>1 </a:t>
                </a:r>
                <a:r>
                  <a:rPr lang="de-DE" dirty="0" err="1"/>
                  <a:t>Initialization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 err="1"/>
                  <a:t>Get</a:t>
                </a:r>
                <a:r>
                  <a:rPr lang="de-DE" dirty="0"/>
                  <a:t>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-obligation: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blipFill>
                <a:blip r:embed="rId19"/>
                <a:stretch>
                  <a:fillRect l="-118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E00C927-5022-4640-AF17-334881D2D46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</a:t>
            </a:r>
            <a:br>
              <a:rPr lang="en-US" dirty="0"/>
            </a:br>
            <a:r>
              <a:rPr lang="en-US" dirty="0"/>
              <a:t>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8123102-2575-40DD-A42A-2E56FB59FD3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B3F05F5D-1E40-4B8F-9C16-A0D5FF6B2E5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4D47DE77-5CEA-4702-AC85-A5AD6BC9A9B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0FA66A-89C0-4B3B-B4D9-BAB241410B11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𝑜𝑏𝑙𝑖𝑔𝑎𝑡𝑖𝑜𝑛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D46EBD9-36D8-4486-8512-36337243A07C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0FA8EF00-2F36-4DAC-BD92-490313B56E72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32099E-6DA1-4474-9365-CA27BA2B6600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6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C9F8F62-884A-4B45-9E1E-512EAEDB3D32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50847DB-1B72-4EED-A101-3E3FD243C78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EE7559-93AA-45D5-8228-3CF28F30DE5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tx1"/>
                    </a:solidFill>
                  </a:rPr>
                  <a:t>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6E4168A-0EC8-4D86-9B1F-88896E13BAF2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33AEE244-A5DB-4F83-8602-FC9BE402225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EE5EF5F-1F6B-4807-83A3-7653C0BF7301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>
                    <a:solidFill>
                      <a:schemeClr val="tx1"/>
                    </a:solidFill>
                  </a:rPr>
                  <a:t>Iteration 1 Blocking-Phase:</a:t>
                </a: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F1E86191-4740-4FFD-8D9B-846FB0FBA37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008DC53C-B94B-4AC5-B9F4-AF6A3F0A5A1B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D281F2-6748-4524-937B-8B6B271DBCBA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0497C7D1-8E54-4C1D-90EC-9B125011F569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61EBBE3-897A-442B-B266-483D1C2134D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BDF31E-E3F7-4C8B-BCC3-AD950F440C8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2A2945A-21E3-405F-A0D7-C390EF4E3CFE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B96F7880-9261-4C77-A248-5D5D424FEC90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90953B-A21F-4250-B04F-FAB0BBFE13CF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iteration</a:t>
                </a:r>
                <a:r>
                  <a:rPr lang="de-DE" dirty="0">
                    <a:sym typeface="Wingdings" panose="05000000000000000000" pitchFamily="2" charset="2"/>
                  </a:rPr>
                  <a:t> 2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2F0AA88B-7CF4-4256-94E3-8AE294178B98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8652FD9-0CFC-48B3-B50A-32A1B6081C3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A564227-8CF3-42C6-B9D5-AB26866ACD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</a:t>
                </a:r>
                <a:r>
                  <a:rPr lang="de-DE" dirty="0">
                    <a:solidFill>
                      <a:srgbClr val="FF0000"/>
                    </a:solidFill>
                  </a:rPr>
                  <a:t>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9F9A740-8533-4953-B76D-A4C6B900D8A3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3CEFC802-07DF-46D3-8CD4-2B05F8AC6D98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855CB9-16D0-410A-AACA-CD0CA825E52F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F76A482-C63F-4B34-A65C-10BDD3BEAE47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B641F715-65A7-41EB-BB7A-47D40439BBD1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noProof="0" dirty="0"/>
              <a:t> </a:t>
            </a:r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</a:t>
            </a:r>
            <a:br>
              <a:rPr lang="en-US" dirty="0"/>
            </a:br>
            <a:r>
              <a:rPr lang="en-US" dirty="0"/>
              <a:t>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32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C124C0-F17C-4043-A1FB-F1AA162F547C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>
                  <a:buClr>
                    <a:schemeClr val="accent1"/>
                  </a:buClr>
                </a:pPr>
                <a:r>
                  <a:rPr lang="de-DE" dirty="0">
                    <a:solidFill>
                      <a:srgbClr val="FF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 b="-6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3CB89E74-4B0E-4100-842E-21F3561794F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A161B5CA-EE14-4DD4-A957-CD4E53C55D5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6A61737-C5BE-4770-9117-1E0B8DEA4301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432B9DE-39A9-4B0A-82E4-BAC42978EAC0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2CEB5A00-190E-4AD5-B3D8-7EE93020F9B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341E8E-8804-4C7D-9FFB-312D2D1A6BF1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3E5065A0-5F29-4040-A081-E606DD346D2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EB82AF5-337D-4333-B105-940B23D4853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4A64EF-19A8-4E32-B2B3-0EEBA3AAD05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DAD62B1-D470-4AAD-8C3D-6910774F28DD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AB843F7-0020-4B48-8A50-482CD93B1EB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FEE200E-1BCA-4E9A-B298-89AC64569A5F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695C594D-6A56-4783-BBFF-34335FFF0E84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BC982213-FB11-4C7C-AC06-1B30385F5796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94CD3D-1CCB-480F-B7B0-849BD2C30C8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7895" b="-1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E5B964C-16A7-49E7-982D-F0D3D9B8E87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724441ED-03B3-461B-957B-9CB4EC796EE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CDF11D-428C-47A6-9ADF-189F52D3021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A0C330F8-A8E5-462F-930B-5636D934A35A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08AF783-8D16-4389-8651-BA0A135FEB60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81B2B8-6C91-468D-8E46-C476343C9994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7BC8E34-0BCA-4A71-83D6-EF52D7CB033E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CE32714-DCD3-481E-B7DE-0B9B04EA9123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B2E8E8-DE8F-4EE8-AACF-E360162BECA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∧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E09DFEF8-9E20-4B3E-ABD5-D1139651BBA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38633D3-BBAC-4B59-A3F9-B791D860980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0561AF-97EA-4EB7-BD35-4E51FB8991C4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5CD3A38-4DFB-464B-9225-AFAD49377832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6A910A3-D72F-4563-8FD5-1E41C7432949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B58B74D-2A7C-42A7-81C9-01D5FF3887DC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</a:t>
            </a:r>
            <a:br>
              <a:rPr lang="en-US" dirty="0"/>
            </a:br>
            <a:r>
              <a:rPr lang="en-US" dirty="0"/>
              <a:t>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B4DF89-8F32-4D93-9FE1-105BAF47B827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53DCCF-2649-45E6-ACAC-281BBA4B144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8.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A55DB7F-AA08-483A-A706-1881BFA01AF9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DC0B7E42-E9DB-4840-BAD3-B59026B8EA7A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FDFEDB-E48B-4ACB-8604-B5E10783BD3C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78CFBD0F-E81B-4BA1-AB6A-32DEB0129D4F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E86F423E-27CC-409B-8005-8F6E9FA851A1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F9D905-E591-42A1-92FA-BFDA78D63C9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b="-10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915488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915488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5172" r="-52325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5172" r="-3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5172" r="-2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5172" r="-100592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5172" r="-1190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1695" r="-5232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1695" r="-3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1695" r="-2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1695" r="-1005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1695" r="-119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6897" r="-52325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6897" r="-3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6897" r="-2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6897" r="-100592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6897" r="-1190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6897" r="-52325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6897" r="-3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6897" r="-2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6897" r="-100592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6897" r="-1190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6897" r="-52325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6897" r="-3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6897" r="-2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6897" r="-100592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6897" r="-1190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110D9FD-CD31-492F-AE38-0B7D243F4079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63AFF29C-DE12-4C8F-960B-2070AE305D06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C17637-4DA1-47E9-8BE9-8F164E35A0C9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b="-10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dirty="0"/>
                  <a:t>: 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Iteration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905105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905105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5172" r="-52325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5172" r="-3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5172" r="-2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5172" r="-100592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5172" r="-1190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1695" r="-5232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1695" r="-3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1695" r="-2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1695" r="-1005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1695" r="-119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6897" r="-52325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6897" r="-3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6897" r="-2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6897" r="-100592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6897" r="-1190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6897" r="-52325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6897" r="-3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6897" r="-2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6897" r="-100592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6897" r="-1190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6897" r="-52325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6897" r="-3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6897" r="-2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6897" r="-100592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6897" r="-1190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D0BCDE6C-5718-4BB6-A0CC-5F99E939C5E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268FCDB2-8D4C-4B48-A694-C3CE6814C69A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6950EF-4618-48E7-A348-486FA5115EB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07997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07997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5172" r="-52325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5172" r="-3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105172" r="-2017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105172" r="-100592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105172" r="-1190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1695" r="-5232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1695" r="-3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201695" r="-2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201695" r="-1005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201695" r="-119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6897" r="-52325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6897" r="-3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306897" r="-201786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306897" r="-100592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306897" r="-1190" b="-2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6897" r="-52325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6897" r="-3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406897" r="-201786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406897" r="-100592" b="-1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406897" r="-1190" b="-1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6897" r="-52325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6897" r="-3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7381" t="-506897" r="-201786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5740" t="-506897" r="-100592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77976" t="-506897" r="-1190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B78CDC03-48C3-483C-8C66-CEE177C240F0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61FF7311-7A99-4BD2-AE20-67A1599814A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623159-3A02-41BB-9CC9-5243311253A1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31CA1BF-C0C6-40B4-A25F-6A89D6CC84E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953E0491-154A-48F6-AE38-AA56AE7C673A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AD64F1-7439-4767-9C5F-F4DA995448B1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b="-72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>
                <a:solidFill>
                  <a:schemeClr val="accent1"/>
                </a:solidFill>
              </a:rPr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repetitions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CCA797F1-259A-485D-B1E6-64C06914EC47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B61FF6C-2F92-4FAA-B055-2F9B21F5223C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35783C5-D681-49C7-B8B0-725062BA163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Datumsplatzhalter 2">
            <a:extLst>
              <a:ext uri="{FF2B5EF4-FFF2-40B4-BE49-F238E27FC236}">
                <a16:creationId xmlns:a16="http://schemas.microsoft.com/office/drawing/2014/main" id="{289A6F6B-1144-4FF6-8F10-07553DC34731}"/>
              </a:ext>
            </a:extLst>
          </p:cNvPr>
          <p:cNvSpPr txBox="1">
            <a:spLocks/>
          </p:cNvSpPr>
          <p:nvPr/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DAD64F1-7439-4767-9C5F-F4DA995448B1}" type="datetime1">
              <a:rPr lang="de-DE" smtClean="0"/>
              <a:pPr algn="r"/>
              <a:t>26.09.2018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3BC91BDD-E967-496D-A786-2E4ED763378E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>
                <a:solidFill>
                  <a:schemeClr val="accent1"/>
                </a:solidFill>
              </a:rPr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repetitions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6E9A2F28-274E-4070-A5EF-67C295C87476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B34D2DB7-9AAC-4A15-820D-5ED80B023DD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E3A8F61-E8E1-496B-BA9C-0E8714AD2533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9694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4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934192BA-1E84-4D18-ABA0-75C29F1656FD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64D669B-93C6-4910-B0CB-56A77647AD7B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E7EA0E3A-FA62-4B27-AF6F-C48C4B77872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37F46-6897-4D58-9424-A048D90F385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dirty="0"/>
              <a:t> 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</a:t>
            </a:r>
            <a:br>
              <a:rPr lang="en-US" dirty="0"/>
            </a:br>
            <a:r>
              <a:rPr lang="en-US" dirty="0"/>
              <a:t>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PDR on software may have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similar performance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  <a:p>
            <a:pPr lvl="1"/>
            <a:endParaRPr lang="en-US" noProof="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035F218-6743-4657-BF90-FA1B7036EAC2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BD6C103-F97A-45AD-A43C-D6320C4B18C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112EC07-2761-40BB-8E7B-D730B6D85D0B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5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0ED4A503-041E-485F-ABF4-8501D256002A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14.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DB216720-EC4B-45BC-8AEE-661D2DCC8EF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2895F7D-F130-49A4-9B6B-E65BE61A5E76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E13AEEDE-0133-4380-8A2D-1489F7F8EC1E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AE65344-1F05-4EE0-91D4-6E936C7D115F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Yes!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termintes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error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not </a:t>
            </a:r>
            <a:r>
              <a:rPr lang="de-DE" dirty="0" err="1">
                <a:solidFill>
                  <a:schemeClr val="accent1"/>
                </a:solidFill>
                <a:sym typeface="Wingdings" panose="05000000000000000000" pitchFamily="2" charset="2"/>
              </a:rPr>
              <a:t>reachable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64D729A3-9EB2-4ADE-A7F9-6A7F3F6DA30B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21684-3CDC-4ABF-AA05-7FE58972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Termination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986379-820D-4C34-BC27-D8BC8EAB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94F227-BF99-48FE-837B-83F3F95D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9AAEC29-F085-4980-B577-1402306E69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 Error </a:t>
                </a:r>
                <a:r>
                  <a:rPr lang="de-DE" dirty="0" err="1"/>
                  <a:t>location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reachable</a:t>
                </a:r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a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proof</a:t>
                </a:r>
                <a:r>
                  <a:rPr lang="de-DE" dirty="0">
                    <a:solidFill>
                      <a:schemeClr val="accent1"/>
                    </a:solidFill>
                  </a:rPr>
                  <a:t>-obligation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ℓ, 0)</m:t>
                    </m:r>
                  </m:oMath>
                </a14:m>
                <a:r>
                  <a:rPr lang="en-US" dirty="0"/>
                  <a:t> is generated</a:t>
                </a:r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9AAEC29-F085-4980-B577-1402306E6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1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88AE3E-F7CD-458E-8C3A-FCA8EF9537E4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 noProof="0"/>
          </a:p>
          <a:p>
            <a:r>
              <a:rPr lang="de-DE" noProof="0"/>
              <a:t>2: </a:t>
            </a:r>
            <a:r>
              <a:rPr lang="en-US"/>
              <a:t>Tobias Welp and Andreas Kuehlmann. QF BV model checking with property directed reachability. In </a:t>
            </a:r>
            <a:r>
              <a:rPr lang="en-US" i="1"/>
              <a:t>DATE</a:t>
            </a:r>
            <a:r>
              <a:rPr lang="en-US"/>
              <a:t>, pages 791–796. EDA Consortium San Jose, CA, USA / ACM DL, 2013.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Bit-Blasting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2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Encode the variables as </a:t>
                </a:r>
                <a:r>
                  <a:rPr lang="en-US" dirty="0" err="1"/>
                  <a:t>bitvectors</a:t>
                </a:r>
                <a:r>
                  <a:rPr lang="en-US" dirty="0"/>
                  <a:t> with 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representing the control-flow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Use original bit-level PDR algorithm</a:t>
                </a:r>
              </a:p>
              <a:p>
                <a:pPr marL="506412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Not </a:t>
                </a:r>
                <a:r>
                  <a:rPr lang="en-US" dirty="0" err="1">
                    <a:sym typeface="Wingdings" panose="05000000000000000000" pitchFamily="2" charset="2"/>
                  </a:rPr>
                  <a:t>very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competitive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because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tedious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handling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C10878A-E520-4AED-B98F-14368CE008CF}"/>
              </a:ext>
            </a:extLst>
          </p:cNvPr>
          <p:cNvSpPr/>
          <p:nvPr/>
        </p:nvSpPr>
        <p:spPr>
          <a:xfrm>
            <a:off x="611186" y="3161211"/>
            <a:ext cx="10152607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78E8BB-5FEE-4479-9C92-CA8863F1E9D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178461"/>
            <a:ext cx="6128030" cy="222436"/>
          </a:xfrm>
        </p:spPr>
        <p:txBody>
          <a:bodyPr/>
          <a:lstStyle/>
          <a:p>
            <a:r>
              <a:rPr lang="it-IT"/>
              <a:t>1: Ultimate. https://ultimate.informatik.uni-freiburg.de. Accessed: 2018-</a:t>
            </a:r>
            <a:r>
              <a:rPr lang="de-DE"/>
              <a:t>07-20.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Our Goals:</a:t>
            </a:r>
          </a:p>
          <a:p>
            <a:pPr lvl="1"/>
            <a:r>
              <a:rPr lang="en-US" dirty="0"/>
              <a:t> Use PDR on software in the verification framework Ultimate</a:t>
            </a:r>
            <a:r>
              <a:rPr lang="en-US" baseline="30000" dirty="0"/>
              <a:t>1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Combining Trace Abstraction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Comparison to existing techniques</a:t>
            </a:r>
            <a:endParaRPr lang="en-US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16FC67-4A86-48FE-816E-68F47342B3C3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/>
          </a:p>
          <a:p>
            <a:r>
              <a:rPr lang="de-DE" noProof="0"/>
              <a:t>3:</a:t>
            </a:r>
            <a:r>
              <a:rPr lang="it-IT"/>
              <a:t>Alessandro Cimatti and Alberto Griggio. Software model checking via IC3. In </a:t>
            </a:r>
            <a:r>
              <a:rPr lang="it-IT" i="1"/>
              <a:t>CAV</a:t>
            </a:r>
            <a:r>
              <a:rPr lang="it-IT"/>
              <a:t>, </a:t>
            </a:r>
            <a:r>
              <a:rPr lang="en-US"/>
              <a:t>volume 7358 of </a:t>
            </a:r>
            <a:r>
              <a:rPr lang="en-US" i="1"/>
              <a:t>Lecture Notes in Computer Science</a:t>
            </a:r>
            <a:r>
              <a:rPr lang="en-US"/>
              <a:t>, pages 277–293. Springer, 2012.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Abstract Reachability Tree (ART) Unrolling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3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Transform CFG into an ART</a:t>
                </a: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Attach</a:t>
                </a:r>
                <a:r>
                  <a:rPr lang="en-US" dirty="0"/>
                  <a:t> program-counter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and first-order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locations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Block proof-obligations like in our approach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FEFAE11-18CB-4748-8013-B738EF989CCC}"/>
              </a:ext>
            </a:extLst>
          </p:cNvPr>
          <p:cNvSpPr/>
          <p:nvPr/>
        </p:nvSpPr>
        <p:spPr>
          <a:xfrm>
            <a:off x="611187" y="3161211"/>
            <a:ext cx="9185956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9C4095-08B6-4213-ADB8-600BEF396ECC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136356" cy="4646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transitions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</a:t>
            </a:r>
            <a:r>
              <a:rPr lang="en-US" dirty="0">
                <a:solidFill>
                  <a:schemeClr val="accent1"/>
                </a:solidFill>
              </a:rPr>
              <a:t>path program</a:t>
            </a:r>
            <a:r>
              <a:rPr lang="en-US" dirty="0"/>
              <a:t> 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Error trace is feasible, program is unsafe</a:t>
            </a:r>
          </a:p>
        </p:txBody>
      </p:sp>
    </p:spTree>
    <p:extLst>
      <p:ext uri="{BB962C8B-B14F-4D97-AF65-F5344CB8AC3E}">
        <p14:creationId xmlns:p14="http://schemas.microsoft.com/office/powerpoint/2010/main" val="63808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3DA6C4-6B8B-48E0-A21A-792829AD0713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165020" cy="4646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dirty="0">
                <a:solidFill>
                  <a:schemeClr val="accent1"/>
                </a:solidFill>
              </a:rPr>
              <a:t>sequence of transitions </a:t>
            </a:r>
            <a:r>
              <a:rPr lang="en-US" dirty="0"/>
              <a:t>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	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</a:t>
            </a:r>
            <a:r>
              <a:rPr lang="en-US" dirty="0">
                <a:solidFill>
                  <a:schemeClr val="accent1"/>
                </a:solidFill>
              </a:rPr>
              <a:t>path program </a:t>
            </a:r>
            <a:r>
              <a:rPr lang="en-US" dirty="0"/>
              <a:t>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	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unreachable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Use formulas at the fixpoint as interpolant sequence to refute other error traces</a:t>
            </a:r>
          </a:p>
          <a:p>
            <a:pPr lvl="6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485900" lvl="5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70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F419AD-570F-4677-99F5-8ECD67050D4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77959D0-42C1-44F8-99E7-363136533165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5CD1AA-6A8C-40F1-8D60-7475382F338A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504592E0-5162-4DC3-9D38-B86288117C2B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76C7F1-FCD3-467E-B84D-9BF2498EA22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66E5879B-CB9B-4F30-A755-DF6615582EBE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B22D1A5-B058-4E10-B07F-95DAEC217AD3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B22D1A5-B058-4E10-B07F-95DAEC217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572EAFD0-A909-4958-BE45-9091A258036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572EAFD0-A909-4958-BE45-9091A2580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6EFCF647-DF96-4EB4-BF0F-88FED84B067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6EFCF647-DF96-4EB4-BF0F-88FED84B0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2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4598C6B-A05F-4907-93D9-7294B5B0B40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07566BE-6458-4B0A-97EA-403D94D3FF2A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9C0EFA8-1867-45D2-948E-DF63467E6E17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9C0EFA8-1867-45D2-948E-DF63467E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0B1A12CF-D33B-4A95-B6E6-110BDE55A2C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0B1A12CF-D33B-4A95-B6E6-110BDE55A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F038EA20-83D3-4B49-8988-6E2807698559}"/>
                  </a:ext>
                </a:extLst>
              </p:cNvPr>
              <p:cNvSpPr/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F038EA20-83D3-4B49-8988-6E2807698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4F1965-B0F6-4C16-9D86-BA092E4912FA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DF6CEBB-40C6-4987-B8E2-2A61B66DFEB6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0445BA9-B193-43D7-99F6-D86CB03928AF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1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E5F12B5-E9F4-4D7E-BC74-3C8945ADBC29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772A3D-09E8-4290-B11F-EF64919F3067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713EE8B-9974-474C-B7E9-D6D0E302C444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9B2BB95-9331-4168-B3CA-F7DE5AF83F46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How does our PDR algorithm work?</a:t>
            </a:r>
          </a:p>
          <a:p>
            <a:pPr lvl="1"/>
            <a:r>
              <a:rPr lang="en-US" dirty="0"/>
              <a:t> Preliminaries</a:t>
            </a:r>
          </a:p>
          <a:p>
            <a:pPr lvl="1"/>
            <a:r>
              <a:rPr lang="en-US" dirty="0"/>
              <a:t> Running Example</a:t>
            </a:r>
          </a:p>
          <a:p>
            <a:pPr lvl="1"/>
            <a:r>
              <a:rPr lang="en-US" dirty="0"/>
              <a:t> Related Work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How do we use PDR in Ultimate?</a:t>
            </a:r>
          </a:p>
          <a:p>
            <a:pPr lvl="1"/>
            <a:r>
              <a:rPr lang="en-US" dirty="0"/>
              <a:t> Combination of Trace Abstraction and our PDR algorithm</a:t>
            </a:r>
          </a:p>
          <a:p>
            <a:pPr lvl="1"/>
            <a:r>
              <a:rPr lang="en-US" dirty="0"/>
              <a:t> Implemented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C41B13-9ACA-475E-BD3F-E472E4D63C9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506BB37-FE8A-42A6-9EBD-B4DDE6548388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4CF3584-84E1-437F-9D07-9966F160BDAB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9722C5D-73C2-4D33-8AD0-238828C0319A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DE24B11-1284-4B77-84A6-8167D00A4A30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9299EC-375F-4A1C-85C7-AB02EEF3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695"/>
          <a:stretch/>
        </p:blipFill>
        <p:spPr>
          <a:xfrm>
            <a:off x="5058820" y="1139269"/>
            <a:ext cx="7768905" cy="47584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A5D94CA-C1E1-4704-A848-7EF286C9E150}"/>
              </a:ext>
            </a:extLst>
          </p:cNvPr>
          <p:cNvSpPr txBox="1"/>
          <p:nvPr/>
        </p:nvSpPr>
        <p:spPr>
          <a:xfrm>
            <a:off x="663600" y="1972268"/>
            <a:ext cx="4341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accent1"/>
                </a:solidFill>
              </a:rPr>
              <a:t>Caching proof-obligations</a:t>
            </a:r>
            <a:r>
              <a:rPr lang="en-US" sz="2000" dirty="0"/>
              <a:t>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Cache the proof-obligation queue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Start every new Iteration with the latest blocked proof-obligation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sz="2000" dirty="0">
                <a:sym typeface="Wingdings" panose="05000000000000000000" pitchFamily="2" charset="2"/>
              </a:rPr>
              <a:t> Only proof-obligation that differs</a:t>
            </a:r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from Iteration before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A2EB61-243D-436D-ABD0-7D0BD379421A}"/>
              </a:ext>
            </a:extLst>
          </p:cNvPr>
          <p:cNvSpPr/>
          <p:nvPr/>
        </p:nvSpPr>
        <p:spPr>
          <a:xfrm>
            <a:off x="663599" y="1972267"/>
            <a:ext cx="4395221" cy="3425761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CD742D-F402-4761-84C7-AB77E94EBA1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Skipping already blocked proof-obligations:</a:t>
            </a:r>
          </a:p>
          <a:p>
            <a:pPr lvl="1"/>
            <a:r>
              <a:rPr lang="en-US" dirty="0"/>
              <a:t>Cache unsatisfiable queries to SMT-solver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query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SMT-</a:t>
            </a:r>
            <a:r>
              <a:rPr lang="de-DE" dirty="0" err="1">
                <a:sym typeface="Wingdings" panose="05000000000000000000" pitchFamily="2" charset="2"/>
              </a:rPr>
              <a:t>solver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proven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unsatisfiable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cache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endParaRPr lang="en-US" dirty="0"/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a cached query is seen again, do not call SMT-solver again, strengthen frames right away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EBEB368-9D1E-4E01-B3A7-2B8DDD7DD1DA}"/>
              </a:ext>
            </a:extLst>
          </p:cNvPr>
          <p:cNvSpPr/>
          <p:nvPr/>
        </p:nvSpPr>
        <p:spPr>
          <a:xfrm>
            <a:off x="564863" y="1323975"/>
            <a:ext cx="11062273" cy="1575979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</a:t>
            </a:r>
            <a:r>
              <a:rPr lang="en-US" b="0" dirty="0"/>
              <a:t> 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dirty="0"/>
              <a:t>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1</a:t>
            </a:r>
            <a:r>
              <a:rPr lang="de-DE"/>
              <a:t>: http://www.microsoft.com/en-us/research/project/boogie-an-intermediate-verification-language/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Benchmarkset</a:t>
            </a:r>
            <a:r>
              <a:rPr lang="en-US" dirty="0"/>
              <a:t> contained </a:t>
            </a:r>
            <a:r>
              <a:rPr lang="en-US" dirty="0">
                <a:solidFill>
                  <a:schemeClr val="accent1"/>
                </a:solidFill>
              </a:rPr>
              <a:t>250</a:t>
            </a:r>
            <a:r>
              <a:rPr lang="en-US" dirty="0"/>
              <a:t> Boogie</a:t>
            </a:r>
            <a:r>
              <a:rPr lang="en-US" baseline="30000" dirty="0"/>
              <a:t>1</a:t>
            </a:r>
            <a:r>
              <a:rPr lang="en-US" dirty="0"/>
              <a:t> Programs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31</a:t>
            </a:r>
            <a:r>
              <a:rPr lang="en-US" dirty="0"/>
              <a:t> real-life code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dirty="0"/>
              <a:t> programs without disjunctions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134</a:t>
            </a:r>
            <a:r>
              <a:rPr lang="en-US" dirty="0"/>
              <a:t> difficult programs that could not be solved in three iterations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37</a:t>
            </a:r>
            <a:r>
              <a:rPr lang="en-US" dirty="0"/>
              <a:t> programs with difficult loop invariants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8</a:t>
            </a:r>
            <a:r>
              <a:rPr lang="en-US" dirty="0"/>
              <a:t> non-linear arithmetic</a:t>
            </a:r>
          </a:p>
        </p:txBody>
      </p:sp>
    </p:spTree>
    <p:extLst>
      <p:ext uri="{BB962C8B-B14F-4D97-AF65-F5344CB8AC3E}">
        <p14:creationId xmlns:p14="http://schemas.microsoft.com/office/powerpoint/2010/main" val="15378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 Successful Benchmarks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1434ED-B1D8-4F67-8E0E-151177D54D6F}"/>
              </a:ext>
            </a:extLst>
          </p:cNvPr>
          <p:cNvSpPr/>
          <p:nvPr/>
        </p:nvSpPr>
        <p:spPr>
          <a:xfrm>
            <a:off x="609601" y="1163244"/>
            <a:ext cx="11015815" cy="4867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822EC8-F170-4DCB-9547-F2DB8CC5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937" y="1139269"/>
            <a:ext cx="6387006" cy="90335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CDFD491-12A0-48AD-941B-ABB88FBD6021}"/>
              </a:ext>
            </a:extLst>
          </p:cNvPr>
          <p:cNvSpPr txBox="1"/>
          <p:nvPr/>
        </p:nvSpPr>
        <p:spPr>
          <a:xfrm>
            <a:off x="1954107" y="1163244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CPU Time </a:t>
            </a:r>
            <a:r>
              <a:rPr lang="de-DE" b="1" dirty="0" err="1">
                <a:solidFill>
                  <a:schemeClr val="accent1"/>
                </a:solidFill>
              </a:rPr>
              <a:t>Consumption</a:t>
            </a:r>
            <a:r>
              <a:rPr lang="de-DE" b="1" dirty="0">
                <a:solidFill>
                  <a:schemeClr val="accent1"/>
                </a:solidFill>
              </a:rPr>
              <a:t> in </a:t>
            </a:r>
            <a:r>
              <a:rPr lang="de-DE" b="1" dirty="0" err="1">
                <a:solidFill>
                  <a:schemeClr val="accent1"/>
                </a:solidFill>
              </a:rPr>
              <a:t>Seconds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4D5D4B-84AA-473A-B983-FE5B7EC5F764}"/>
              </a:ext>
            </a:extLst>
          </p:cNvPr>
          <p:cNvSpPr txBox="1"/>
          <p:nvPr/>
        </p:nvSpPr>
        <p:spPr>
          <a:xfrm>
            <a:off x="7878365" y="116324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Memory </a:t>
            </a:r>
            <a:r>
              <a:rPr lang="de-DE" b="1" dirty="0" err="1">
                <a:solidFill>
                  <a:schemeClr val="accent1"/>
                </a:solidFill>
              </a:rPr>
              <a:t>Consumption</a:t>
            </a:r>
            <a:r>
              <a:rPr lang="de-DE" b="1" dirty="0">
                <a:solidFill>
                  <a:schemeClr val="accent1"/>
                </a:solidFill>
              </a:rPr>
              <a:t> in Bit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945E75E-634A-4473-AF8D-154E5349C6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34"/>
          <a:stretch/>
        </p:blipFill>
        <p:spPr>
          <a:xfrm>
            <a:off x="5161568" y="1397726"/>
            <a:ext cx="6465569" cy="88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186C7-94E9-475F-ABCE-66BD0C3F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B65958-3BBE-4BDC-98BD-A7EF9EDF8730}" type="datetime1">
              <a:rPr lang="de-DE" noProof="0" smtClean="0"/>
              <a:t>26.09.2018</a:t>
            </a:fld>
            <a:endParaRPr lang="de-DE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E27781-EC0D-489F-A504-72F211FCD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6530" b="39329"/>
          <a:stretch/>
        </p:blipFill>
        <p:spPr>
          <a:xfrm>
            <a:off x="3094364" y="-153624"/>
            <a:ext cx="6003272" cy="7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PDR </a:t>
            </a:r>
            <a:r>
              <a:rPr lang="de-DE" b="1" dirty="0" err="1">
                <a:solidFill>
                  <a:schemeClr val="accent1"/>
                </a:solidFill>
              </a:rPr>
              <a:t>with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SMTInterpol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/>
              <a:t>90 Timeouts, </a:t>
            </a:r>
            <a:r>
              <a:rPr lang="de-DE" dirty="0" err="1"/>
              <a:t>mostly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loops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111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16 Syntax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endParaRPr lang="de-DE" dirty="0">
              <a:sym typeface="Wingdings" panose="05000000000000000000" pitchFamily="2" charset="2"/>
            </a:endParaRP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95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r>
              <a:rPr lang="de-DE" dirty="0">
                <a:sym typeface="Wingdings" panose="05000000000000000000" pitchFamily="2" charset="2"/>
              </a:rPr>
              <a:t> due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exist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quantifier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PDR </a:t>
            </a:r>
            <a:r>
              <a:rPr lang="de-DE" b="1" dirty="0" err="1">
                <a:solidFill>
                  <a:schemeClr val="accent1"/>
                </a:solidFill>
              </a:rPr>
              <a:t>with</a:t>
            </a:r>
            <a:r>
              <a:rPr lang="de-DE" b="1" dirty="0">
                <a:solidFill>
                  <a:schemeClr val="accent1"/>
                </a:solidFill>
              </a:rPr>
              <a:t> z3:</a:t>
            </a:r>
          </a:p>
          <a:p>
            <a:pPr lvl="1"/>
            <a:r>
              <a:rPr lang="de-DE" dirty="0"/>
              <a:t>131 Timeouts, </a:t>
            </a:r>
            <a:r>
              <a:rPr lang="de-DE" dirty="0" err="1"/>
              <a:t>mostly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loops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55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48 Solver </a:t>
            </a:r>
            <a:r>
              <a:rPr lang="de-DE" dirty="0" err="1">
                <a:sym typeface="Wingdings" panose="05000000000000000000" pitchFamily="2" charset="2"/>
              </a:rPr>
              <a:t>returned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unknown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overapproximation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3 </a:t>
            </a:r>
            <a:r>
              <a:rPr lang="de-DE" dirty="0" err="1">
                <a:sym typeface="Wingdings" panose="05000000000000000000" pitchFamily="2" charset="2"/>
              </a:rPr>
              <a:t>Unsupported</a:t>
            </a:r>
            <a:r>
              <a:rPr lang="de-DE" dirty="0">
                <a:sym typeface="Wingdings" panose="05000000000000000000" pitchFamily="2" charset="2"/>
              </a:rPr>
              <a:t> Operation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1 z3-Internal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51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809D4C-8B81-43A3-B829-D38E9158942F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Evaluation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Comparison of Trace Abstraction using PDR and Trace Abstraction using Nested Interpolants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What can be done in the future?</a:t>
            </a:r>
          </a:p>
          <a:p>
            <a:pPr lvl="1"/>
            <a:r>
              <a:rPr lang="en-US" dirty="0"/>
              <a:t>Implementing more Improvements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542485-A21E-47F4-9FC3-58EAAF41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80" t="27222" r="32975" b="65556"/>
          <a:stretch/>
        </p:blipFill>
        <p:spPr>
          <a:xfrm>
            <a:off x="3426469" y="1138646"/>
            <a:ext cx="5292604" cy="11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542485-A21E-47F4-9FC3-58EAAF41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80" t="27222" r="32975" b="65556"/>
          <a:stretch/>
        </p:blipFill>
        <p:spPr>
          <a:xfrm>
            <a:off x="3426469" y="1138646"/>
            <a:ext cx="5292604" cy="114673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958A6F3-D31D-4CEE-87C7-46E29BCD0ADB}"/>
              </a:ext>
            </a:extLst>
          </p:cNvPr>
          <p:cNvSpPr txBox="1"/>
          <p:nvPr/>
        </p:nvSpPr>
        <p:spPr>
          <a:xfrm>
            <a:off x="3673616" y="2780400"/>
            <a:ext cx="5036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13 </a:t>
            </a:r>
            <a:r>
              <a:rPr lang="de-DE" sz="2000" b="1" dirty="0" err="1">
                <a:solidFill>
                  <a:schemeClr val="accent1"/>
                </a:solidFill>
              </a:rPr>
              <a:t>programs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were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exclusively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solved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by</a:t>
            </a:r>
            <a:r>
              <a:rPr lang="de-DE" sz="2000" b="1" dirty="0">
                <a:solidFill>
                  <a:schemeClr val="accent1"/>
                </a:solidFill>
              </a:rPr>
              <a:t> PDR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Timed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out </a:t>
            </a:r>
            <a:r>
              <a:rPr lang="de-DE" sz="2000" dirty="0" err="1">
                <a:sym typeface="Wingdings" panose="05000000000000000000" pitchFamily="2" charset="2"/>
              </a:rPr>
              <a:t>with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Nested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Interpolants</a:t>
            </a:r>
            <a:endParaRPr lang="de-DE" sz="2000" dirty="0">
              <a:sym typeface="Wingdings" panose="05000000000000000000" pitchFamily="2" charset="2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sz="2000" dirty="0">
                <a:sym typeface="Wingdings" panose="05000000000000000000" pitchFamily="2" charset="2"/>
              </a:rPr>
              <a:t> PDR </a:t>
            </a:r>
            <a:r>
              <a:rPr lang="de-DE" sz="2000" dirty="0" err="1">
                <a:sym typeface="Wingdings" panose="05000000000000000000" pitchFamily="2" charset="2"/>
              </a:rPr>
              <a:t>solved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them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2 </a:t>
            </a:r>
            <a:r>
              <a:rPr lang="de-DE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iterations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each</a:t>
            </a:r>
            <a:endParaRPr lang="en-US" sz="20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5C8BEC3-F7AB-435C-8C10-20BB888C93F6}"/>
              </a:ext>
            </a:extLst>
          </p:cNvPr>
          <p:cNvSpPr/>
          <p:nvPr/>
        </p:nvSpPr>
        <p:spPr>
          <a:xfrm>
            <a:off x="3426468" y="2777570"/>
            <a:ext cx="5488931" cy="1146731"/>
          </a:xfrm>
          <a:prstGeom prst="roundRect">
            <a:avLst>
              <a:gd name="adj" fmla="val 534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6ACF613-9189-49F3-8280-A664934F8CB5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Using Interpolation:</a:t>
            </a:r>
          </a:p>
          <a:p>
            <a:pPr lvl="1"/>
            <a:r>
              <a:rPr lang="en-US" dirty="0"/>
              <a:t>Our algorithm is inefficient when dealing with loops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Instead of strengthening frames with negated proof-obligation, calculate Interpolant for transition and proof-obligation and add that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DDDD5BD-7BDA-452F-BABA-CA6097DA817A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D7F0B7-6A37-431F-8DD7-A784CA8A8713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Dealing with procedures:</a:t>
            </a:r>
          </a:p>
          <a:p>
            <a:pPr lvl="1"/>
            <a:r>
              <a:rPr lang="en-US" dirty="0"/>
              <a:t>C programs often contain procedures with which PDR cannot deal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Ideas</a:t>
            </a:r>
            <a:r>
              <a:rPr lang="en-US" dirty="0"/>
              <a:t>: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1.</a:t>
            </a:r>
            <a:r>
              <a:rPr lang="en-US" dirty="0"/>
              <a:t> Use a non-linear approach of PDR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Calculate a procedure summary, add that to the CFG, removing the procedure altogether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D24D08-03BA-4F6F-909D-F4081696244C}"/>
              </a:ext>
            </a:extLst>
          </p:cNvPr>
          <p:cNvSpPr/>
          <p:nvPr/>
        </p:nvSpPr>
        <p:spPr>
          <a:xfrm>
            <a:off x="744583" y="2560319"/>
            <a:ext cx="10836096" cy="1489167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54C707-DA85-40D2-933C-395AA7A5A016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We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have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seen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PDR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and PDR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Interpolants</a:t>
            </a:r>
            <a:endParaRPr lang="de-DE" dirty="0"/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 err="1"/>
              <a:t>Bibliography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45B0BC2-A86E-499B-9569-D2A5EDA0D65A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Aaron R. Bradley. Sat-based model checking without unrolling. In </a:t>
            </a:r>
            <a:r>
              <a:rPr lang="en-US" sz="1400" i="1" dirty="0"/>
              <a:t>VMCAI</a:t>
            </a:r>
            <a:r>
              <a:rPr lang="en-US" sz="1400" dirty="0"/>
              <a:t>, volume 6538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70–87. Springer, 2011.</a:t>
            </a:r>
            <a:endParaRPr lang="de-DE" sz="1400" dirty="0"/>
          </a:p>
          <a:p>
            <a:r>
              <a:rPr lang="en-US" sz="1400" dirty="0"/>
              <a:t>Hwmcc10 results. https://fmv.jku.at/hwmcc10/results.html. Accessed: 2018-07-20</a:t>
            </a:r>
            <a:endParaRPr lang="de-DE" sz="1400" dirty="0"/>
          </a:p>
          <a:p>
            <a:r>
              <a:rPr lang="en-US" sz="1400" dirty="0" err="1"/>
              <a:t>Niklas</a:t>
            </a:r>
            <a:r>
              <a:rPr lang="en-US" sz="1400" dirty="0"/>
              <a:t> </a:t>
            </a:r>
            <a:r>
              <a:rPr lang="en-US" sz="1400" dirty="0" err="1"/>
              <a:t>Een</a:t>
            </a:r>
            <a:r>
              <a:rPr lang="en-US" sz="1400" dirty="0"/>
              <a:t>, Alan </a:t>
            </a:r>
            <a:r>
              <a:rPr lang="en-US" sz="1400" dirty="0" err="1"/>
              <a:t>Mishchenko</a:t>
            </a:r>
            <a:r>
              <a:rPr lang="en-US" sz="1400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</a:p>
          <a:p>
            <a:r>
              <a:rPr lang="en-US" sz="1400" dirty="0"/>
              <a:t>Tim Lange, Martin R. </a:t>
            </a:r>
            <a:r>
              <a:rPr lang="en-US" sz="1400" dirty="0" err="1"/>
              <a:t>Neuhäußer</a:t>
            </a:r>
            <a:r>
              <a:rPr lang="en-US" sz="1400" dirty="0"/>
              <a:t>, and Thomas Noll. IC3 software model checking on control flow automata. In </a:t>
            </a:r>
            <a:r>
              <a:rPr lang="en-US" sz="1400" i="1" dirty="0"/>
              <a:t>FMCAD</a:t>
            </a:r>
            <a:r>
              <a:rPr lang="en-US" sz="1400" dirty="0"/>
              <a:t>, pages 97–104. IEEE, 2015.</a:t>
            </a:r>
            <a:endParaRPr lang="de-DE" sz="1400" dirty="0"/>
          </a:p>
          <a:p>
            <a:r>
              <a:rPr lang="en-US" sz="1400" dirty="0"/>
              <a:t>Tobias Welp and Andreas </a:t>
            </a:r>
            <a:r>
              <a:rPr lang="en-US" sz="1400" dirty="0" err="1"/>
              <a:t>Kuehlmann</a:t>
            </a:r>
            <a:r>
              <a:rPr lang="en-US" sz="1400" dirty="0"/>
              <a:t>. QF BV model checking with property directed reachability. In </a:t>
            </a:r>
            <a:r>
              <a:rPr lang="en-US" sz="1400" i="1" dirty="0"/>
              <a:t>DATE</a:t>
            </a:r>
            <a:r>
              <a:rPr lang="en-US" sz="1400" dirty="0"/>
              <a:t>, pages 791–796. EDA Consortium San Jose, CA, USA / ACM DL, 2013.</a:t>
            </a:r>
            <a:endParaRPr lang="de-DE" sz="1400" dirty="0"/>
          </a:p>
          <a:p>
            <a:r>
              <a:rPr lang="it-IT" sz="1400" dirty="0"/>
              <a:t>Alessandro Cimatti and Alberto </a:t>
            </a:r>
            <a:r>
              <a:rPr lang="it-IT" sz="1400" dirty="0" err="1"/>
              <a:t>Griggio</a:t>
            </a:r>
            <a:r>
              <a:rPr lang="it-IT" sz="1400" dirty="0"/>
              <a:t>. Software model checking via IC3. In </a:t>
            </a:r>
            <a:r>
              <a:rPr lang="it-IT" sz="1400" i="1" dirty="0"/>
              <a:t>CAV</a:t>
            </a:r>
            <a:r>
              <a:rPr lang="it-IT" sz="1400" dirty="0"/>
              <a:t>, </a:t>
            </a:r>
            <a:r>
              <a:rPr lang="en-US" sz="1400" dirty="0"/>
              <a:t>volume 7358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277–293. Springer, 2012.</a:t>
            </a:r>
            <a:endParaRPr lang="de-DE" sz="1400" dirty="0"/>
          </a:p>
          <a:p>
            <a:r>
              <a:rPr lang="it-IT" sz="1400" dirty="0"/>
              <a:t>Ultimate. https://ultimate.informatik.uni-freiburg.de. </a:t>
            </a:r>
            <a:r>
              <a:rPr lang="it-IT" sz="1400" dirty="0" err="1"/>
              <a:t>Accessed</a:t>
            </a:r>
            <a:r>
              <a:rPr lang="it-IT" sz="1400" dirty="0"/>
              <a:t>: 2018-</a:t>
            </a:r>
            <a:r>
              <a:rPr lang="de-DE" sz="1400" dirty="0"/>
              <a:t>07-20.</a:t>
            </a:r>
          </a:p>
          <a:p>
            <a:r>
              <a:rPr lang="de-DE" sz="1400" dirty="0"/>
              <a:t>https://www.microsoft.com/en-us/research/project/boogie-an-intermediate-verification-language/</a:t>
            </a:r>
          </a:p>
          <a:p>
            <a:endParaRPr lang="de-DE" sz="1400" dirty="0"/>
          </a:p>
          <a:p>
            <a:endParaRPr lang="en-US" sz="1400" dirty="0"/>
          </a:p>
          <a:p>
            <a:endParaRPr lang="de-DE" sz="1400" dirty="0"/>
          </a:p>
          <a:p>
            <a:endParaRPr lang="de-DE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99740D1-5B03-4497-8A07-B76E8FC84FCB}" type="datetime1">
              <a:rPr lang="de-DE" noProof="0" smtClean="0"/>
              <a:t>26.09.2018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CFG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first-order variables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transitions </a:t>
                </a:r>
                <a:r>
                  <a:rPr lang="en-US" dirty="0"/>
                  <a:t>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  <a:blipFill>
                <a:blip r:embed="rId2"/>
                <a:stretch>
                  <a:fillRect l="-588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B2AEF8E-18C2-4E10-A594-D967BD1F2394}"/>
              </a:ext>
            </a:extLst>
          </p:cNvPr>
          <p:cNvSpPr/>
          <p:nvPr/>
        </p:nvSpPr>
        <p:spPr>
          <a:xfrm>
            <a:off x="564863" y="1323974"/>
            <a:ext cx="11015816" cy="3039020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928D1E-68BA-412E-B34A-7160A7263FC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7613</Words>
  <Application>Microsoft Office PowerPoint</Application>
  <PresentationFormat>Breitbild</PresentationFormat>
  <Paragraphs>2678</Paragraphs>
  <Slides>85</Slides>
  <Notes>68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85</vt:i4>
      </vt:variant>
    </vt:vector>
  </HeadingPairs>
  <TitlesOfParts>
    <vt:vector size="90" baseType="lpstr">
      <vt:lpstr>Arial</vt:lpstr>
      <vt:lpstr>Cambria Math</vt:lpstr>
      <vt:lpstr>CMU Sans Serif</vt:lpstr>
      <vt:lpstr>Wingdings</vt:lpstr>
      <vt:lpstr>Rautenraster 16x9</vt:lpstr>
      <vt:lpstr>Property Directed Reachability in Ultimate  Bachelor Thesis Presentation</vt:lpstr>
      <vt:lpstr>Introduction: Motivation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PDR Algorithm: Termination</vt:lpstr>
      <vt:lpstr>Related Work: Other Approaches</vt:lpstr>
      <vt:lpstr>Related Work: Other Approaches</vt:lpstr>
      <vt:lpstr>Implementation in Ultimate: Description Trace Abstraction with PDR </vt:lpstr>
      <vt:lpstr>Implementation in Ultimate: Description Trace Abstraction with PDR 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Implemented Improvements</vt:lpstr>
      <vt:lpstr>Implementation in Ultimate: Implemented Improvements</vt:lpstr>
      <vt:lpstr>Evaluation: Introduction</vt:lpstr>
      <vt:lpstr>Evaluation: Introduction</vt:lpstr>
      <vt:lpstr>Evaluation: Data Comparison Successful Benchmarks</vt:lpstr>
      <vt:lpstr>PowerPoint-Präsentation</vt:lpstr>
      <vt:lpstr>Evaluation: Discussion</vt:lpstr>
      <vt:lpstr>Evaluation: Discussion</vt:lpstr>
      <vt:lpstr>Evaluation: Discussion</vt:lpstr>
      <vt:lpstr>Evaluation: Discussion</vt:lpstr>
      <vt:lpstr>Future Work: Implementing Further Improvements</vt:lpstr>
      <vt:lpstr>Future Work: Implementing Further Improvements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2018-09-26T09:50:52Z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