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87"/>
  </p:notesMasterIdLst>
  <p:handoutMasterIdLst>
    <p:handoutMasterId r:id="rId88"/>
  </p:handoutMasterIdLst>
  <p:sldIdLst>
    <p:sldId id="256" r:id="rId5"/>
    <p:sldId id="380" r:id="rId6"/>
    <p:sldId id="401" r:id="rId7"/>
    <p:sldId id="382" r:id="rId8"/>
    <p:sldId id="381" r:id="rId9"/>
    <p:sldId id="379" r:id="rId10"/>
    <p:sldId id="377" r:id="rId11"/>
    <p:sldId id="378" r:id="rId12"/>
    <p:sldId id="360" r:id="rId13"/>
    <p:sldId id="362" r:id="rId14"/>
    <p:sldId id="329" r:id="rId15"/>
    <p:sldId id="348" r:id="rId16"/>
    <p:sldId id="331" r:id="rId17"/>
    <p:sldId id="411" r:id="rId18"/>
    <p:sldId id="332" r:id="rId19"/>
    <p:sldId id="335" r:id="rId20"/>
    <p:sldId id="333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34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9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402" r:id="rId54"/>
    <p:sldId id="403" r:id="rId55"/>
    <p:sldId id="404" r:id="rId56"/>
    <p:sldId id="406" r:id="rId57"/>
    <p:sldId id="407" r:id="rId58"/>
    <p:sldId id="408" r:id="rId59"/>
    <p:sldId id="409" r:id="rId60"/>
    <p:sldId id="410" r:id="rId61"/>
    <p:sldId id="412" r:id="rId62"/>
    <p:sldId id="278" r:id="rId63"/>
    <p:sldId id="383" r:id="rId64"/>
    <p:sldId id="386" r:id="rId65"/>
    <p:sldId id="387" r:id="rId66"/>
    <p:sldId id="272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273" r:id="rId76"/>
    <p:sldId id="384" r:id="rId77"/>
    <p:sldId id="275" r:id="rId78"/>
    <p:sldId id="397" r:id="rId79"/>
    <p:sldId id="396" r:id="rId80"/>
    <p:sldId id="400" r:id="rId81"/>
    <p:sldId id="277" r:id="rId82"/>
    <p:sldId id="280" r:id="rId83"/>
    <p:sldId id="385" r:id="rId84"/>
    <p:sldId id="282" r:id="rId85"/>
    <p:sldId id="316" r:id="rId8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DR Presentation" id="{FABCDE02-6F71-4153-B95A-4C704F467334}">
          <p14:sldIdLst>
            <p14:sldId id="256"/>
            <p14:sldId id="380"/>
            <p14:sldId id="401"/>
            <p14:sldId id="382"/>
            <p14:sldId id="381"/>
            <p14:sldId id="379"/>
            <p14:sldId id="377"/>
            <p14:sldId id="378"/>
          </p14:sldIdLst>
        </p14:section>
        <p14:section name="PDR on Software" id="{4C951116-E678-4671-AEC2-50C146694049}">
          <p14:sldIdLst>
            <p14:sldId id="360"/>
            <p14:sldId id="362"/>
            <p14:sldId id="329"/>
            <p14:sldId id="348"/>
            <p14:sldId id="331"/>
            <p14:sldId id="411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34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402"/>
            <p14:sldId id="403"/>
            <p14:sldId id="404"/>
            <p14:sldId id="406"/>
            <p14:sldId id="407"/>
            <p14:sldId id="408"/>
            <p14:sldId id="409"/>
            <p14:sldId id="410"/>
            <p14:sldId id="412"/>
            <p14:sldId id="278"/>
            <p14:sldId id="383"/>
          </p14:sldIdLst>
        </p14:section>
        <p14:section name="PDR in Ultimate" id="{3FF4E16D-9AA7-482E-B16B-3F13FD6343BD}">
          <p14:sldIdLst>
            <p14:sldId id="386"/>
            <p14:sldId id="387"/>
            <p14:sldId id="272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273"/>
            <p14:sldId id="384"/>
          </p14:sldIdLst>
        </p14:section>
        <p14:section name="Evaluation" id="{E51B5C39-496E-4C26-A96E-8FEA2CC47D97}">
          <p14:sldIdLst>
            <p14:sldId id="275"/>
            <p14:sldId id="397"/>
            <p14:sldId id="396"/>
            <p14:sldId id="400"/>
            <p14:sldId id="277"/>
          </p14:sldIdLst>
        </p14:section>
        <p14:section name="Future Work" id="{65ECF7E9-33BE-478E-90FC-C73BB90C283F}">
          <p14:sldIdLst>
            <p14:sldId id="280"/>
            <p14:sldId id="385"/>
          </p14:sldIdLst>
        </p14:section>
        <p14:section name="Conclusion" id="{576CFC4E-F4A8-4D87-A60F-2F3125764DF1}">
          <p14:sldIdLst>
            <p14:sldId id="28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6072" autoAdjust="0"/>
  </p:normalViewPr>
  <p:slideViewPr>
    <p:cSldViewPr snapToGrid="0">
      <p:cViewPr varScale="1">
        <p:scale>
          <a:sx n="73" d="100"/>
          <a:sy n="73" d="100"/>
        </p:scale>
        <p:origin x="1218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51276"/>
    </p:cViewPr>
  </p:sorterViewPr>
  <p:notesViewPr>
    <p:cSldViewPr snapToGrid="0">
      <p:cViewPr varScale="1">
        <p:scale>
          <a:sx n="65" d="100"/>
          <a:sy n="65" d="100"/>
        </p:scale>
        <p:origin x="335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20.09.2018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20.09.2018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709772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7019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839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02454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30373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70513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1380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26243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45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41433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6233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111901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8327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758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4031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29538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1166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8580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0903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48693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4533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3191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31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98943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49555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49006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9016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07977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03392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21034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483631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00085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0816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2570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957132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93347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4300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19055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09258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09045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417153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43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2065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50658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05849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019804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49645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18827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55273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24412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1441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97866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29375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7240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69363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756874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175924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22514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00707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308566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831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230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3967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98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6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0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9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2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2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9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4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4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21" Type="http://schemas.openxmlformats.org/officeDocument/2006/relationships/image" Target="../media/image33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21" Type="http://schemas.openxmlformats.org/officeDocument/2006/relationships/image" Target="../media/image33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63.png"/><Relationship Id="rId18" Type="http://schemas.openxmlformats.org/officeDocument/2006/relationships/image" Target="../media/image13.png"/><Relationship Id="rId3" Type="http://schemas.openxmlformats.org/officeDocument/2006/relationships/image" Target="../media/image6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6.png"/><Relationship Id="rId5" Type="http://schemas.openxmlformats.org/officeDocument/2006/relationships/image" Target="../media/image62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1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Relationship Id="rId1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2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3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42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42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7.png"/><Relationship Id="rId21" Type="http://schemas.openxmlformats.org/officeDocument/2006/relationships/image" Target="../media/image79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8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1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3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5.png"/><Relationship Id="rId21" Type="http://schemas.openxmlformats.org/officeDocument/2006/relationships/image" Target="../media/image87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6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8.png"/><Relationship Id="rId21" Type="http://schemas.openxmlformats.org/officeDocument/2006/relationships/image" Target="../media/image8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20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Relationship Id="rId22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3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4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5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6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8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9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100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10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3" Type="http://schemas.openxmlformats.org/officeDocument/2006/relationships/image" Target="../media/image107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2" Type="http://schemas.openxmlformats.org/officeDocument/2006/relationships/image" Target="../media/image106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3" Type="http://schemas.openxmlformats.org/officeDocument/2006/relationships/image" Target="../media/image115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2" Type="http://schemas.openxmlformats.org/officeDocument/2006/relationships/image" Target="../media/image114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0" Type="http://schemas.openxmlformats.org/officeDocument/2006/relationships/image" Target="../media/image113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3" Type="http://schemas.openxmlformats.org/officeDocument/2006/relationships/image" Target="../media/image115.png"/><Relationship Id="rId3" Type="http://schemas.openxmlformats.org/officeDocument/2006/relationships/image" Target="../media/image970.png"/><Relationship Id="rId7" Type="http://schemas.openxmlformats.org/officeDocument/2006/relationships/image" Target="../media/image1010.png"/><Relationship Id="rId12" Type="http://schemas.openxmlformats.org/officeDocument/2006/relationships/image" Target="../media/image114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0.png"/><Relationship Id="rId15" Type="http://schemas.openxmlformats.org/officeDocument/2006/relationships/image" Target="../media/image109.png"/><Relationship Id="rId10" Type="http://schemas.openxmlformats.org/officeDocument/2006/relationships/image" Target="../media/image113.png"/><Relationship Id="rId4" Type="http://schemas.openxmlformats.org/officeDocument/2006/relationships/image" Target="../media/image980.png"/><Relationship Id="rId9" Type="http://schemas.openxmlformats.org/officeDocument/2006/relationships/image" Target="../media/image1030.png"/><Relationship Id="rId14" Type="http://schemas.openxmlformats.org/officeDocument/2006/relationships/image" Target="../media/image10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18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19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20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0.png"/><Relationship Id="rId10" Type="http://schemas.openxmlformats.org/officeDocument/2006/relationships/image" Target="../media/image121.png"/><Relationship Id="rId4" Type="http://schemas.openxmlformats.org/officeDocument/2006/relationships/image" Target="../media/image980.png"/><Relationship Id="rId9" Type="http://schemas.openxmlformats.org/officeDocument/2006/relationships/image" Target="../media/image1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sv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svg"/><Relationship Id="rId5" Type="http://schemas.openxmlformats.org/officeDocument/2006/relationships/image" Target="../media/image126.png"/><Relationship Id="rId4" Type="http://schemas.openxmlformats.org/officeDocument/2006/relationships/image" Target="../media/image125.sv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sv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 err="1"/>
              <a:t>Datastructures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04C358D-2A88-45B8-B60B-1637AEAEF2FC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1"/>
                    </a:solidFill>
                  </a:rPr>
                  <a:t>Frame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Represents a first-order formula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iteration</a:t>
                </a:r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Each location has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multiple</a:t>
                </a:r>
                <a:r>
                  <a:rPr lang="en-US" dirty="0">
                    <a:sym typeface="Wingdings" panose="05000000000000000000" pitchFamily="2" charset="2"/>
                  </a:rPr>
                  <a:t> assigned frames</a:t>
                </a:r>
              </a:p>
              <a:p>
                <a:pPr lvl="2">
                  <a:buFont typeface="Wingdings" panose="05000000000000000000" pitchFamily="2" charset="2"/>
                  <a:buChar char="è"/>
                </a:pPr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1"/>
                    </a:solidFill>
                  </a:rPr>
                  <a:t>Proof-Obligation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first-order formula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iteration</a:t>
                </a:r>
              </a:p>
              <a:p>
                <a:pPr marL="27432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Wingdings" panose="05000000000000000000" pitchFamily="2" charset="2"/>
                  </a:rPr>
                  <a:t> Need to be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blocked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181" b="-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9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Description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70B8ED9-49A4-40D9-99B9-BF967323DDE5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A8602B-509F-47B3-8304-AC3304BB4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Starts with checking for a </a:t>
            </a:r>
            <a:r>
              <a:rPr lang="en-US" b="1" dirty="0">
                <a:solidFill>
                  <a:schemeClr val="accent1"/>
                </a:solidFill>
              </a:rPr>
              <a:t>0-Counter-Example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Global Initialization</a:t>
            </a:r>
          </a:p>
          <a:p>
            <a:endParaRPr lang="en-US" dirty="0"/>
          </a:p>
          <a:p>
            <a:r>
              <a:rPr lang="en-US" dirty="0"/>
              <a:t> Repeats three phases until termination: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. Next Iteration Initialization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b="1" dirty="0">
                <a:solidFill>
                  <a:schemeClr val="accent1"/>
                </a:solidFill>
              </a:rPr>
              <a:t>Blocking-Phase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3. </a:t>
            </a:r>
            <a:r>
              <a:rPr lang="en-US" b="1" dirty="0">
                <a:solidFill>
                  <a:schemeClr val="accent1"/>
                </a:solidFill>
              </a:rPr>
              <a:t>Propagation-Phase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B948635-534B-4CFC-99B8-169496423294}"/>
              </a:ext>
            </a:extLst>
          </p:cNvPr>
          <p:cNvSpPr/>
          <p:nvPr/>
        </p:nvSpPr>
        <p:spPr>
          <a:xfrm>
            <a:off x="1449977" y="3722913"/>
            <a:ext cx="4062549" cy="1293224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b="0" dirty="0"/>
              <a:t>Running Example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ED1F66F-B456-4B01-8FA7-4A26C8106878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8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7871F0-D6ED-4C4A-919E-D29A54BCFAB6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dirty="0"/>
              <a:t>: Check </a:t>
            </a:r>
            <a:r>
              <a:rPr lang="de-DE" dirty="0" err="1"/>
              <a:t>for</a:t>
            </a:r>
            <a:r>
              <a:rPr lang="de-DE" dirty="0"/>
              <a:t> 0-Counter-Example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2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7871F0-D6ED-4C4A-919E-D29A54BCFAB6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Check </a:t>
                </a:r>
                <a:r>
                  <a:rPr lang="de-DE" dirty="0" err="1"/>
                  <a:t>for</a:t>
                </a:r>
                <a:r>
                  <a:rPr lang="de-DE" dirty="0"/>
                  <a:t> 0-Counter-Example</a:t>
                </a:r>
              </a:p>
              <a:p>
                <a:pPr marL="342900" indent="-342900">
                  <a:buAutoNum type="arabicPeriod"/>
                </a:pPr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de-DE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,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initialization</a:t>
                </a:r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8"/>
                <a:stretch>
                  <a:fillRect l="-1187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62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A846E15-3793-4301-B41A-1EDFED23F9E2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2.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Global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true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false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AA461A5-A0A6-48DB-AB2A-1A1A769FA80F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2.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Global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true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false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D985FF4-443F-49B4-A5B8-B49A6394FB4A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iteration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D1B4B20-73C7-4610-A7CC-95287F54AF06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Initialize </a:t>
            </a:r>
            <a:r>
              <a:rPr lang="de-DE" dirty="0" err="1"/>
              <a:t>iteration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B436399-4E88-45D6-B187-FA9BE6CF1972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3.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</a:t>
                </a:r>
                <a:r>
                  <a:rPr lang="de-DE" dirty="0">
                    <a:solidFill>
                      <a:schemeClr val="accent1"/>
                    </a:solidFill>
                  </a:rPr>
                  <a:t> </a:t>
                </a:r>
                <a:r>
                  <a:rPr lang="de-DE" dirty="0">
                    <a:solidFill>
                      <a:srgbClr val="FF0000"/>
                    </a:solidFill>
                  </a:rPr>
                  <a:t>1 </a:t>
                </a:r>
                <a:r>
                  <a:rPr lang="de-DE" dirty="0" err="1"/>
                  <a:t>Initialization</a:t>
                </a:r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 err="1"/>
                  <a:t>Get</a:t>
                </a:r>
                <a:r>
                  <a:rPr lang="de-DE" dirty="0"/>
                  <a:t>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-obligation: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477328"/>
              </a:xfrm>
              <a:prstGeom prst="rect">
                <a:avLst/>
              </a:prstGeom>
              <a:blipFill>
                <a:blip r:embed="rId19"/>
                <a:stretch>
                  <a:fillRect l="-118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3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39E8CB-AF19-4FED-BCD0-805BDC3B8A7B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 by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46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8123102-2575-40DD-A42A-2E56FB59FD3D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9"/>
                <a:stretch>
                  <a:fillRect l="-1187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70FA66A-89C0-4B3B-B4D9-BAB241410B11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𝑜𝑏𝑙𝑖𝑔𝑎𝑡𝑖𝑜𝑛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4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832099E-6DA1-4474-9365-CA27BA2B6600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FEE7559-93AA-45D5-8228-3CF28F30DE57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</a:t>
                </a:r>
                <a:r>
                  <a:rPr lang="de-DE" dirty="0">
                    <a:solidFill>
                      <a:schemeClr val="tx1"/>
                    </a:solidFill>
                  </a:rPr>
                  <a:t>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9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EE5EF5F-1F6B-4807-83A3-7653C0BF7301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4.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>
                    <a:solidFill>
                      <a:schemeClr val="tx1"/>
                    </a:solidFill>
                  </a:rPr>
                  <a:t>Iteration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6D281F2-6748-4524-937B-8B6B271DBCBA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1 Propagation-Phase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Is there a global fixpoint?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2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BDF31E-E3F7-4C8B-BCC3-AD950F440C8D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5.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Is there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blipFill>
                <a:blip r:embed="rId19"/>
                <a:stretch>
                  <a:fillRect l="-1187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990953B-A21F-4250-B04F-FAB0BBFE13CF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5.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Is there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iteration</a:t>
                </a:r>
                <a:r>
                  <a:rPr lang="de-DE" dirty="0">
                    <a:sym typeface="Wingdings" panose="05000000000000000000" pitchFamily="2" charset="2"/>
                  </a:rPr>
                  <a:t> 2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blipFill>
                <a:blip r:embed="rId19"/>
                <a:stretch>
                  <a:fillRect l="-1187" t="-1724" b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0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A564227-8CF3-42C6-B9D5-AB26866ACD1D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6.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</a:t>
                </a:r>
                <a:r>
                  <a:rPr lang="de-DE" dirty="0">
                    <a:solidFill>
                      <a:srgbClr val="FF0000"/>
                    </a:solidFill>
                  </a:rPr>
                  <a:t>2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Initialize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19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2855CB9-16D0-410A-AACA-CD0CA825E52F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6.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</a:t>
                </a:r>
                <a:r>
                  <a:rPr lang="de-DE" dirty="0" err="1"/>
                  <a:t>Initialization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Initialize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20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39E8CB-AF19-4FED-BCD0-805BDC3B8A7B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Aaron R. Bradley. Sat-based model checking without unrolling. In </a:t>
            </a:r>
            <a:r>
              <a:rPr lang="en-US" i="1" dirty="0"/>
              <a:t>VMCAI</a:t>
            </a:r>
            <a:r>
              <a:rPr lang="en-US" dirty="0"/>
              <a:t>, volume</a:t>
            </a:r>
          </a:p>
          <a:p>
            <a:r>
              <a:rPr lang="en-US" dirty="0"/>
              <a:t>6538 of </a:t>
            </a:r>
            <a:r>
              <a:rPr lang="en-US" i="1" dirty="0"/>
              <a:t>Lecture Notes in Computer Science</a:t>
            </a:r>
            <a:r>
              <a:rPr lang="en-US" dirty="0"/>
              <a:t>, pages 70–87. Springer, 2011.</a:t>
            </a:r>
          </a:p>
          <a:p>
            <a:endParaRPr lang="en-US" dirty="0"/>
          </a:p>
          <a:p>
            <a:r>
              <a:rPr lang="en-US" dirty="0"/>
              <a:t>2: Hwmcc10 results. http://fmv.jku.at/hwmcc10/results.html. Accessed: 2018-07-20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Property Directed Reachability (</a:t>
            </a:r>
            <a:r>
              <a:rPr lang="en-US" b="1" noProof="0" dirty="0">
                <a:solidFill>
                  <a:schemeClr val="accent1"/>
                </a:solidFill>
              </a:rPr>
              <a:t>PDR</a:t>
            </a:r>
            <a:r>
              <a:rPr lang="en-US" noProof="0" dirty="0"/>
              <a:t>) was first devised as </a:t>
            </a:r>
            <a:r>
              <a:rPr lang="en-US" noProof="0" dirty="0">
                <a:solidFill>
                  <a:schemeClr val="accent1"/>
                </a:solidFill>
              </a:rPr>
              <a:t>hardware verification </a:t>
            </a:r>
            <a:r>
              <a:rPr lang="en-US" noProof="0" dirty="0"/>
              <a:t>technique in 2010 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327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4C124C0-F17C-4043-A1FB-F1AA162F547C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5"/>
                <a:stretch>
                  <a:fillRect l="-1187" t="-1736"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D51EA58-8277-47C4-A4DA-3D54B87B688F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00B19D0-4E5F-4DC1-B8A8-1515336F58F4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ADF5244-D6D2-47AD-9203-4AC3386A673C}"/>
              </a:ext>
            </a:extLst>
          </p:cNvPr>
          <p:cNvCxnSpPr>
            <a:stCxn id="69" idx="6"/>
            <a:endCxn id="73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E081122-4F92-45B7-B8DE-D103F3E5B30A}"/>
              </a:ext>
            </a:extLst>
          </p:cNvPr>
          <p:cNvCxnSpPr>
            <a:stCxn id="69" idx="5"/>
            <a:endCxn id="72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FDDB66C-E029-4AE5-A3DD-4E34160C41E4}"/>
              </a:ext>
            </a:extLst>
          </p:cNvPr>
          <p:cNvCxnSpPr>
            <a:stCxn id="69" idx="4"/>
            <a:endCxn id="70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D920F89-110F-4E1F-B5BF-9DA4181EFBA3}"/>
              </a:ext>
            </a:extLst>
          </p:cNvPr>
          <p:cNvCxnSpPr>
            <a:cxnSpLocks/>
            <a:stCxn id="72" idx="2"/>
            <a:endCxn id="70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3ACE887-5992-4B5A-BA86-6E1DBD2C4BA7}"/>
              </a:ext>
            </a:extLst>
          </p:cNvPr>
          <p:cNvCxnSpPr>
            <a:stCxn id="68" idx="6"/>
            <a:endCxn id="71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Verbinder: gekrümmt 79">
            <a:extLst>
              <a:ext uri="{FF2B5EF4-FFF2-40B4-BE49-F238E27FC236}">
                <a16:creationId xmlns:a16="http://schemas.microsoft.com/office/drawing/2014/main" id="{899EF5C7-9780-41C6-835F-0EB4CA8A7D04}"/>
              </a:ext>
            </a:extLst>
          </p:cNvPr>
          <p:cNvCxnSpPr>
            <a:cxnSpLocks/>
            <a:stCxn id="70" idx="2"/>
            <a:endCxn id="68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1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6A61737-C5BE-4770-9117-1E0B8DEA4301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A496BEAD-AB92-4201-B734-74CEA058CD12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A496BEAD-AB92-4201-B734-74CEA058C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1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0341E8E-8804-4C7D-9FFB-312D2D1A6BF1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57EE27EC-7F75-4B49-9777-F1745C78321B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57EE27EC-7F75-4B49-9777-F1745C783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1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C4A64EF-19A8-4E32-B2B3-0EEBA3AAD058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≠0 ∧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4878" b="-292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1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FEE200E-1BCA-4E9A-B298-89AC64569A5F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194CD3D-1CCB-480F-B7B0-849BD2C30C88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7895" b="-131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3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6CDF11D-428C-47A6-9ADF-189F52D30218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81B2B8-6C91-468D-8E46-C476343C9994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7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B2E8E8-DE8F-4EE8-AACF-E360162BECA8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/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≠0∧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3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0561AF-97EA-4EB7-BD35-4E51FB8991C4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7.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B58B74D-2A7C-42A7-81C9-01D5FF3887DC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 by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E9504041-8E6F-4865-B9B4-33E2E8854D6E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6B4DF89-8F32-4D93-9FE1-105BAF47B827}"/>
              </a:ext>
            </a:extLst>
          </p:cNvPr>
          <p:cNvSpPr/>
          <p:nvPr/>
        </p:nvSpPr>
        <p:spPr>
          <a:xfrm>
            <a:off x="607672" y="2922292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53DCCF-2649-45E6-ACAC-281BBA4B1448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8.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2 Propagation-Phase: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there</a:t>
            </a:r>
            <a:r>
              <a:rPr lang="de-DE" dirty="0">
                <a:solidFill>
                  <a:schemeClr val="tx1"/>
                </a:solidFill>
              </a:rPr>
              <a:t> a global </a:t>
            </a:r>
            <a:r>
              <a:rPr lang="de-DE" dirty="0" err="1">
                <a:solidFill>
                  <a:schemeClr val="tx1"/>
                </a:solidFill>
              </a:rPr>
              <a:t>fixpoint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3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2FDFEDB-E48B-4ACB-8604-B5E10783BD3C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9.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Initialize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proof-obligations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6F9D905-E591-42A1-92FA-BFDA78D63C97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3)</a:t>
                </a: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9.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Initialize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frames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initial </a:t>
            </a:r>
            <a:r>
              <a:rPr lang="de-DE" dirty="0" err="1">
                <a:solidFill>
                  <a:srgbClr val="FF0000"/>
                </a:solidFill>
              </a:rPr>
              <a:t>proof-obligations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07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AC17637-4DA1-47E9-8BE9-8F164E35A0C9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dirty="0"/>
                  <a:t>: 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Like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Iteration </a:t>
                </a:r>
                <a:r>
                  <a:rPr lang="de-DE" dirty="0" err="1">
                    <a:sym typeface="Wingdings" panose="05000000000000000000" pitchFamily="2" charset="2"/>
                  </a:rPr>
                  <a:t>before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  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DE90B1D-55D7-499F-AFCA-F63C456E6CB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DE90B1D-55D7-499F-AFCA-F63C456E6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5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A6950EF-4618-48E7-A348-486FA5115EB8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b="1" dirty="0">
                    <a:solidFill>
                      <a:schemeClr val="accent1"/>
                    </a:solidFill>
                  </a:rPr>
                  <a:t>: </a:t>
                </a:r>
                <a:r>
                  <a:rPr lang="de-DE" dirty="0"/>
                  <a:t>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/>
                  <a:t>Get</a:t>
                </a:r>
                <a:r>
                  <a:rPr lang="de-DE" dirty="0"/>
                  <a:t> same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 but on Iteration 2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r="-278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30F4E656-96EC-4DDB-AEDE-66D08FBBC3E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30F4E656-96EC-4DDB-AEDE-66D08FBBC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8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623159-3A02-41BB-9CC9-5243311253A1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10. 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Step</a:t>
                </a:r>
                <a:r>
                  <a:rPr lang="de-DE" dirty="0"/>
                  <a:t>: Iteration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/>
                  <a:t>Get</a:t>
                </a:r>
                <a:r>
                  <a:rPr lang="de-DE" dirty="0"/>
                  <a:t> same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 but on Iteration 2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r="-278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71CE8CE0-2E90-4419-88F8-0921B2835993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71CE8CE0-2E90-4419-88F8-0921B2835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22"/>
                <a:stretch>
                  <a:fillRect t="-2381" b="-119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1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AD64F1-7439-4767-9C5F-F4DA995448B1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10.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repetitions</a:t>
            </a:r>
            <a:endParaRPr lang="de-DE" dirty="0"/>
          </a:p>
          <a:p>
            <a:pPr lvl="1"/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Duplicate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proof-obligations</a:t>
            </a:r>
            <a:endParaRPr lang="de-DE" dirty="0"/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74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35783C5-D681-49C7-B8B0-725062BA1632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Datumsplatzhalter 2">
            <a:extLst>
              <a:ext uri="{FF2B5EF4-FFF2-40B4-BE49-F238E27FC236}">
                <a16:creationId xmlns:a16="http://schemas.microsoft.com/office/drawing/2014/main" id="{289A6F6B-1144-4FF6-8F10-07553DC34731}"/>
              </a:ext>
            </a:extLst>
          </p:cNvPr>
          <p:cNvSpPr txBox="1">
            <a:spLocks/>
          </p:cNvSpPr>
          <p:nvPr/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DAD64F1-7439-4767-9C5F-F4DA995448B1}" type="datetime1">
              <a:rPr lang="de-DE" smtClean="0"/>
              <a:pPr algn="r"/>
              <a:t>20.09.2018</a:t>
            </a:fld>
            <a:endParaRPr lang="de-DE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50C56B68-480E-497C-9B32-CEAE48646F07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F09ABCAB-828B-457E-A630-B13ECA51CE9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8116374-E3B5-4768-B659-09E05A78F213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8116374-E3B5-4768-B659-09E05A78F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2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feld 39">
            <a:extLst>
              <a:ext uri="{FF2B5EF4-FFF2-40B4-BE49-F238E27FC236}">
                <a16:creationId xmlns:a16="http://schemas.microsoft.com/office/drawing/2014/main" id="{3BC91BDD-E967-496D-A786-2E4ED763378E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10.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repetitions</a:t>
            </a:r>
            <a:endParaRPr lang="de-DE" dirty="0"/>
          </a:p>
          <a:p>
            <a:pPr lvl="1"/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Duplicate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proof-obligations</a:t>
            </a:r>
            <a:endParaRPr lang="de-DE" dirty="0"/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3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E3A8F61-E8E1-496B-BA9C-0E8714AD2533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9694" y="3459196"/>
            <a:ext cx="438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3 Propagation-Phase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</a:p>
          <a:p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4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6227A0C-D314-4846-801D-4575B04D895C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B3C82F1-DC33-4B28-B1F7-1C546D309533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Proof-</a:t>
                </a:r>
                <a:r>
                  <a:rPr lang="de-DE" dirty="0" err="1">
                    <a:solidFill>
                      <a:schemeClr val="accent1"/>
                    </a:solidFill>
                  </a:rPr>
                  <a:t>Obligations</a:t>
                </a:r>
                <a:r>
                  <a:rPr lang="de-DE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B3C82F1-DC33-4B28-B1F7-1C546D309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2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95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2937F46-6897-4D58-9424-A048D90F3857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/>
          <a:lstStyle/>
          <a:p>
            <a:r>
              <a:rPr lang="en-US" dirty="0"/>
              <a:t>Property Directed Reachability (</a:t>
            </a:r>
            <a:r>
              <a:rPr lang="en-US" b="1" dirty="0">
                <a:solidFill>
                  <a:schemeClr val="accent1"/>
                </a:solidFill>
              </a:rPr>
              <a:t>PDR</a:t>
            </a:r>
            <a:r>
              <a:rPr lang="en-US" dirty="0"/>
              <a:t>) was first devised as </a:t>
            </a:r>
            <a:r>
              <a:rPr lang="en-US" dirty="0">
                <a:solidFill>
                  <a:schemeClr val="accent1"/>
                </a:solidFill>
              </a:rPr>
              <a:t>hardware verification </a:t>
            </a:r>
            <a:r>
              <a:rPr lang="en-US" dirty="0"/>
              <a:t>technique in 2010  by Aaron Bradley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Surprisingly</a:t>
            </a:r>
            <a:r>
              <a:rPr lang="en-US" dirty="0">
                <a:sym typeface="Wingdings" panose="05000000000000000000" pitchFamily="2" charset="2"/>
              </a:rPr>
              <a:t> won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en-US" baseline="30000" dirty="0">
                <a:solidFill>
                  <a:schemeClr val="accent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Using PDR on software may have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similar performance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  <a:p>
            <a:pPr lvl="1"/>
            <a:endParaRPr lang="en-US" noProof="0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E444BAE-02A1-4261-8FF7-A0455A74FCC0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035F218-6743-4657-BF90-FA1B7036EAC2}"/>
              </a:ext>
            </a:extLst>
          </p:cNvPr>
          <p:cNvSpPr/>
          <p:nvPr/>
        </p:nvSpPr>
        <p:spPr>
          <a:xfrm>
            <a:off x="607672" y="2922292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1086017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1086017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87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375965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375965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1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4 Propagation-Phase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</a:p>
          <a:p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Iteration 5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9245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9245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76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14.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</a:t>
            </a:r>
            <a:r>
              <a:rPr lang="de-DE" dirty="0" err="1"/>
              <a:t>Initialization</a:t>
            </a:r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63886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63886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78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Blocking-Phase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969672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969672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858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15.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Blocking-Phase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56208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656208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06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16.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Propagation-Phase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</a:p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7713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77133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423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16.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Iteration 5 Propagation-Phase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global </a:t>
            </a:r>
            <a:r>
              <a:rPr lang="de-DE" dirty="0" err="1"/>
              <a:t>fixpoint</a:t>
            </a:r>
            <a:r>
              <a:rPr lang="de-DE" dirty="0"/>
              <a:t>?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Yes! 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termintes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returning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error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reachable</a:t>
            </a:r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37375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DE" sz="1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elle 32">
                <a:extLst>
                  <a:ext uri="{FF2B5EF4-FFF2-40B4-BE49-F238E27FC236}">
                    <a16:creationId xmlns:a16="http://schemas.microsoft.com/office/drawing/2014/main" id="{02351BBC-FF3F-4E2F-B5C8-C18B6AC68A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373758"/>
                  </p:ext>
                </p:extLst>
              </p:nvPr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5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5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5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5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5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5148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1"/>
                          <a:stretch>
                            <a:fillRect l="-5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898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21684-3CDC-4ABF-AA05-7FE58972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986379-820D-4C34-BC27-D8BC8EAB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94F227-BF99-48FE-837B-83F3F95D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AAEC29-F085-4980-B577-1402306E6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TODO DESCRIBING OTHER POSSIBLE TERMINATIONs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4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188AE3E-F7CD-458E-8C3A-FCA8EF9537E4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Tim Lange, Martin R. Neuhäußer, and Thomas Noll. IC3 software model checking on control flow automata. In </a:t>
            </a:r>
            <a:r>
              <a:rPr lang="en-US" i="1"/>
              <a:t>FMCAD</a:t>
            </a:r>
            <a:r>
              <a:rPr lang="en-US"/>
              <a:t>, pages 97–104. IEEE, 2015.</a:t>
            </a:r>
          </a:p>
          <a:p>
            <a:endParaRPr lang="de-DE" noProof="0"/>
          </a:p>
          <a:p>
            <a:r>
              <a:rPr lang="de-DE" noProof="0"/>
              <a:t>2: </a:t>
            </a:r>
            <a:r>
              <a:rPr lang="en-US"/>
              <a:t>Tobias Welp and Andreas Kuehlmann. QF BV model checking with property directed reachability. In </a:t>
            </a:r>
            <a:r>
              <a:rPr lang="en-US" i="1"/>
              <a:t>DATE</a:t>
            </a:r>
            <a:r>
              <a:rPr lang="en-US"/>
              <a:t>, pages 791–796. EDA Consortium San Jose, CA, USA / ACM DL, 2013.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1"/>
                    </a:solidFill>
                  </a:rPr>
                  <a:t>Bit-Blasting</a:t>
                </a:r>
                <a:r>
                  <a:rPr lang="en-US" b="1" baseline="30000" dirty="0">
                    <a:solidFill>
                      <a:schemeClr val="accent1"/>
                    </a:solidFill>
                  </a:rPr>
                  <a:t>2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Encode the variables as </a:t>
                </a:r>
                <a:r>
                  <a:rPr lang="en-US" dirty="0" err="1"/>
                  <a:t>bitvectors</a:t>
                </a:r>
                <a:r>
                  <a:rPr lang="en-US" dirty="0"/>
                  <a:t> with new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representing the control-flow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Use original bit-level PDR algorithm</a:t>
                </a:r>
              </a:p>
              <a:p>
                <a:pPr marL="506412" lvl="2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Wingdings" panose="05000000000000000000" pitchFamily="2" charset="2"/>
                  </a:rPr>
                  <a:t> Not </a:t>
                </a:r>
                <a:r>
                  <a:rPr lang="en-US" dirty="0" err="1">
                    <a:sym typeface="Wingdings" panose="05000000000000000000" pitchFamily="2" charset="2"/>
                  </a:rPr>
                  <a:t>very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competitive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because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tedious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handling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𝑝𝑐</m:t>
                    </m:r>
                  </m:oMath>
                </a14:m>
                <a:r>
                  <a:rPr lang="en-US" dirty="0"/>
                  <a:t> variable</a:t>
                </a: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C10878A-E520-4AED-B98F-14368CE008CF}"/>
              </a:ext>
            </a:extLst>
          </p:cNvPr>
          <p:cNvSpPr/>
          <p:nvPr/>
        </p:nvSpPr>
        <p:spPr>
          <a:xfrm>
            <a:off x="611186" y="3161211"/>
            <a:ext cx="10152607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578E8BB-5FEE-4479-9C92-CA8863F1E9D7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178461"/>
            <a:ext cx="6128030" cy="222436"/>
          </a:xfrm>
        </p:spPr>
        <p:txBody>
          <a:bodyPr/>
          <a:lstStyle/>
          <a:p>
            <a:r>
              <a:rPr lang="it-IT"/>
              <a:t>1: Ultimate. https://ultimate.informatik.uni-freiburg.de. Accessed: 2018-</a:t>
            </a:r>
            <a:r>
              <a:rPr lang="de-DE"/>
              <a:t>07-20.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Our Goals:</a:t>
            </a:r>
          </a:p>
          <a:p>
            <a:pPr lvl="1"/>
            <a:r>
              <a:rPr lang="en-US" dirty="0"/>
              <a:t> Use PDR on software in the verification framework Ultimate</a:t>
            </a:r>
            <a:r>
              <a:rPr lang="en-US" baseline="30000" dirty="0"/>
              <a:t>1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Combining Trace Abstraction and PDR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 Comparison to existing techniques</a:t>
            </a:r>
            <a:endParaRPr lang="en-US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4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16FC67-4A86-48FE-816E-68F47342B3C3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Tim Lange, Martin R. Neuhäußer, and Thomas Noll. IC3 software model checking on control flow automata. In </a:t>
            </a:r>
            <a:r>
              <a:rPr lang="en-US" i="1"/>
              <a:t>FMCAD</a:t>
            </a:r>
            <a:r>
              <a:rPr lang="en-US"/>
              <a:t>, pages 97–104. IEEE, 2015.</a:t>
            </a:r>
          </a:p>
          <a:p>
            <a:endParaRPr lang="de-DE"/>
          </a:p>
          <a:p>
            <a:r>
              <a:rPr lang="de-DE" noProof="0"/>
              <a:t>3:</a:t>
            </a:r>
            <a:r>
              <a:rPr lang="it-IT"/>
              <a:t>Alessandro Cimatti and Alberto Griggio. Software model checking via IC3. In </a:t>
            </a:r>
            <a:r>
              <a:rPr lang="it-IT" i="1"/>
              <a:t>CAV</a:t>
            </a:r>
            <a:r>
              <a:rPr lang="it-IT"/>
              <a:t>, </a:t>
            </a:r>
            <a:r>
              <a:rPr lang="en-US"/>
              <a:t>volume 7358 of </a:t>
            </a:r>
            <a:r>
              <a:rPr lang="en-US" i="1"/>
              <a:t>Lecture Notes in Computer Science</a:t>
            </a:r>
            <a:r>
              <a:rPr lang="en-US"/>
              <a:t>, pages 277–293. Springer, 2012.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1"/>
                    </a:solidFill>
                  </a:rPr>
                  <a:t>Abstract Reachability Tree (ART) Unrolling</a:t>
                </a:r>
                <a:r>
                  <a:rPr lang="en-US" b="1" baseline="30000" dirty="0">
                    <a:solidFill>
                      <a:schemeClr val="accent1"/>
                    </a:solidFill>
                  </a:rPr>
                  <a:t>3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2"/>
                <a:r>
                  <a:rPr lang="en-US" dirty="0"/>
                  <a:t> Transform CFG </a:t>
                </a:r>
                <a:r>
                  <a:rPr lang="en-US" dirty="0" err="1"/>
                  <a:t>into</a:t>
                </a:r>
                <a:r>
                  <a:rPr lang="en-US" dirty="0"/>
                  <a:t> an ART</a:t>
                </a:r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Attach</a:t>
                </a:r>
                <a:r>
                  <a:rPr lang="en-US" dirty="0"/>
                  <a:t> program-counter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and first-order formula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to locations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 Block </a:t>
                </a:r>
                <a:r>
                  <a:rPr lang="en-US" dirty="0" err="1"/>
                  <a:t>proof-obligations</a:t>
                </a:r>
                <a:r>
                  <a:rPr lang="en-US" dirty="0"/>
                  <a:t> like in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endParaRPr lang="en-US" dirty="0"/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FEFAE11-18CB-4748-8013-B738EF989CCC}"/>
              </a:ext>
            </a:extLst>
          </p:cNvPr>
          <p:cNvSpPr/>
          <p:nvPr/>
        </p:nvSpPr>
        <p:spPr>
          <a:xfrm>
            <a:off x="611187" y="3161211"/>
            <a:ext cx="9185956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29C4095-08B6-4213-ADB8-600BEF396ECC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statements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a path program of error trace, by projecting given program to the transitions found in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If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reachable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marL="1485900" lvl="5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Error trace is feasible, program is unsafe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89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03DA6C4-6B8B-48E0-A21A-792829AD0713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statements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 a path program of error trace, by projecting given program to the transitions found in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If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unreachable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marL="1485900" lvl="5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Use formulas at the fixpoint as interpolant sequence to refute other error traces</a:t>
            </a:r>
          </a:p>
        </p:txBody>
      </p:sp>
    </p:spTree>
    <p:extLst>
      <p:ext uri="{BB962C8B-B14F-4D97-AF65-F5344CB8AC3E}">
        <p14:creationId xmlns:p14="http://schemas.microsoft.com/office/powerpoint/2010/main" val="30982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F419AD-570F-4677-99F5-8ECD67050D47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77959D0-42C1-44F8-99E7-363136533165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5CD1AA-6A8C-40F1-8D60-7475382F338A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504592E0-5162-4DC3-9D38-B86288117C2B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A76C7F1-FCD3-467E-B84D-9BF2498EA222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Construct</a:t>
            </a:r>
            <a:r>
              <a:rPr lang="de-DE" dirty="0"/>
              <a:t> Path </a:t>
            </a:r>
            <a:r>
              <a:rPr lang="de-DE" dirty="0" err="1"/>
              <a:t>Program</a:t>
            </a:r>
            <a:endParaRPr lang="en-US" dirty="0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66E5879B-CB9B-4F30-A755-DF6615582EBE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4598C6B-A05F-4907-93D9-7294B5B0B407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2.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 err="1"/>
              <a:t>Construct</a:t>
            </a:r>
            <a:r>
              <a:rPr lang="de-DE" dirty="0"/>
              <a:t> Path </a:t>
            </a:r>
            <a:r>
              <a:rPr lang="de-DE" dirty="0" err="1"/>
              <a:t>Program</a:t>
            </a:r>
            <a:endParaRPr lang="en-US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07566BE-6458-4B0A-97EA-403D94D3FF2A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4F1965-B0F6-4C16-9D86-BA092E4912FA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DF6CEBB-40C6-4987-B8E2-2A61B66DFEB6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0445BA9-B193-43D7-99F6-D86CB03928AF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1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E5F12B5-E9F4-4D7E-BC74-3C8945ADBC29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772A3D-09E8-4290-B11F-EF64919F3067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3. </a:t>
            </a:r>
            <a:r>
              <a:rPr lang="de-DE" b="1" dirty="0" err="1">
                <a:solidFill>
                  <a:schemeClr val="accent1"/>
                </a:solidFill>
              </a:rPr>
              <a:t>Step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r>
              <a:rPr lang="de-DE" dirty="0"/>
              <a:t>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713EE8B-9974-474C-B7E9-D6D0E302C444}"/>
              </a:ext>
            </a:extLst>
          </p:cNvPr>
          <p:cNvSpPr/>
          <p:nvPr/>
        </p:nvSpPr>
        <p:spPr>
          <a:xfrm>
            <a:off x="4689694" y="3429001"/>
            <a:ext cx="4382281" cy="399528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1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9B2BB95-9331-4168-B3CA-F7DE5AF83F46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 How does our PDR algorithm work?</a:t>
            </a:r>
          </a:p>
          <a:p>
            <a:pPr lvl="1"/>
            <a:r>
              <a:rPr lang="en-US" dirty="0"/>
              <a:t> Preliminaries</a:t>
            </a:r>
          </a:p>
          <a:p>
            <a:pPr lvl="1"/>
            <a:r>
              <a:rPr lang="en-US" dirty="0"/>
              <a:t> Running Example</a:t>
            </a:r>
          </a:p>
          <a:p>
            <a:pPr lvl="1"/>
            <a:r>
              <a:rPr lang="en-US" dirty="0"/>
              <a:t> Related Work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 How do we use PDR in Ultimate?</a:t>
            </a:r>
          </a:p>
          <a:p>
            <a:pPr lvl="1"/>
            <a:r>
              <a:rPr lang="en-US" dirty="0"/>
              <a:t> Combination of Trace Abstraction and our PDR algorithm</a:t>
            </a:r>
          </a:p>
          <a:p>
            <a:pPr lvl="1"/>
            <a:r>
              <a:rPr lang="en-US" dirty="0"/>
              <a:t> Implemented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17871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7C41B13-9ACA-475E-BD3F-E472E4D63C98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4. Step: </a:t>
            </a:r>
            <a:r>
              <a:rPr lang="en-US" dirty="0"/>
              <a:t>Use fixpoint invariants as 	</a:t>
            </a:r>
          </a:p>
          <a:p>
            <a:r>
              <a:rPr lang="en-US" dirty="0"/>
              <a:t>           interpolant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506BB37-FE8A-42A6-9EBD-B4DDE6548388}"/>
              </a:ext>
            </a:extLst>
          </p:cNvPr>
          <p:cNvSpPr/>
          <p:nvPr/>
        </p:nvSpPr>
        <p:spPr>
          <a:xfrm>
            <a:off x="4689694" y="3429000"/>
            <a:ext cx="4382281" cy="646331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4CF3584-84E1-437F-9D07-9966F160BDAB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4. Step: </a:t>
            </a:r>
            <a:r>
              <a:rPr lang="en-US" dirty="0"/>
              <a:t>Use fixpoint invariants as 	</a:t>
            </a:r>
          </a:p>
          <a:p>
            <a:r>
              <a:rPr lang="en-US" dirty="0"/>
              <a:t>           interpolant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9722C5D-73C2-4D33-8AD0-238828C0319A}"/>
              </a:ext>
            </a:extLst>
          </p:cNvPr>
          <p:cNvSpPr/>
          <p:nvPr/>
        </p:nvSpPr>
        <p:spPr>
          <a:xfrm>
            <a:off x="4689694" y="3429000"/>
            <a:ext cx="4382281" cy="646331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DE24B11-1284-4B77-84A6-8167D00A4A30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29299EC-375F-4A1C-85C7-AB02EEF39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6695"/>
          <a:stretch/>
        </p:blipFill>
        <p:spPr>
          <a:xfrm>
            <a:off x="5058820" y="1139269"/>
            <a:ext cx="7768905" cy="475841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A5D94CA-C1E1-4704-A848-7EF286C9E150}"/>
              </a:ext>
            </a:extLst>
          </p:cNvPr>
          <p:cNvSpPr txBox="1"/>
          <p:nvPr/>
        </p:nvSpPr>
        <p:spPr>
          <a:xfrm>
            <a:off x="663600" y="1972268"/>
            <a:ext cx="4341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/>
                </a:solidFill>
              </a:rPr>
              <a:t>Caching proof-obligations</a:t>
            </a:r>
            <a:r>
              <a:rPr lang="en-US" sz="2000" dirty="0"/>
              <a:t>: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Cache the proof-obligation queue</a:t>
            </a:r>
          </a:p>
          <a:p>
            <a:pPr lvl="1"/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Start every new Iteration with the latest blocked proof-obligation 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sz="2000" dirty="0">
                <a:sym typeface="Wingdings" panose="05000000000000000000" pitchFamily="2" charset="2"/>
              </a:rPr>
              <a:t> Only proof-obligation that differs</a:t>
            </a:r>
          </a:p>
          <a:p>
            <a:pPr marL="27432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from Iteration before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BA2EB61-243D-436D-ABD0-7D0BD379421A}"/>
              </a:ext>
            </a:extLst>
          </p:cNvPr>
          <p:cNvSpPr/>
          <p:nvPr/>
        </p:nvSpPr>
        <p:spPr>
          <a:xfrm>
            <a:off x="663599" y="1972267"/>
            <a:ext cx="4395221" cy="3425761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CD742D-F402-4761-84C7-AB77E94EBA12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Skipping already blocked proof-obligations:</a:t>
            </a:r>
          </a:p>
          <a:p>
            <a:pPr lvl="1"/>
            <a:r>
              <a:rPr lang="en-US" dirty="0"/>
              <a:t> Cache unsatisfiable queues to SMT-solver</a:t>
            </a:r>
          </a:p>
          <a:p>
            <a:pPr marL="506412" lvl="2" indent="0">
              <a:buNone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query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SMT-</a:t>
            </a:r>
            <a:r>
              <a:rPr lang="de-DE" dirty="0" err="1">
                <a:sym typeface="Wingdings" panose="05000000000000000000" pitchFamily="2" charset="2"/>
              </a:rPr>
              <a:t>solver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proven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unsatisfiable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cache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endParaRPr lang="en-US" dirty="0"/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If a cached query is seen again, do not call SMT-solver again, strengthen frames right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</a:t>
            </a:r>
            <a:r>
              <a:rPr lang="en-US" b="0" dirty="0"/>
              <a:t> Introduction</a:t>
            </a:r>
            <a:endParaRPr lang="en-US" b="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compared </a:t>
            </a:r>
            <a:r>
              <a:rPr lang="en-US" dirty="0">
                <a:solidFill>
                  <a:schemeClr val="accent1"/>
                </a:solidFill>
              </a:rPr>
              <a:t>Trace Abstraction using PDR </a:t>
            </a:r>
            <a:r>
              <a:rPr lang="en-US" dirty="0"/>
              <a:t>with</a:t>
            </a:r>
            <a:r>
              <a:rPr lang="en-US" dirty="0">
                <a:solidFill>
                  <a:schemeClr val="accent1"/>
                </a:solidFill>
              </a:rPr>
              <a:t> Trace Abstraction using Nested Interpolants</a:t>
            </a:r>
          </a:p>
          <a:p>
            <a:endParaRPr lang="en-US" dirty="0"/>
          </a:p>
          <a:p>
            <a:r>
              <a:rPr lang="en-US" dirty="0"/>
              <a:t> Tested on </a:t>
            </a:r>
            <a:r>
              <a:rPr lang="en-US" dirty="0">
                <a:solidFill>
                  <a:schemeClr val="accent1"/>
                </a:solidFill>
              </a:rPr>
              <a:t>Ultimate version 0.1.23-e6fd87c, time limit: 300s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memory limit: 8000MB</a:t>
            </a:r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dirty="0"/>
              <a:t>Introduction</a:t>
            </a:r>
            <a:endParaRPr lang="en-US" b="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1</a:t>
            </a:r>
            <a:r>
              <a:rPr lang="de-DE"/>
              <a:t>: http://www.microsoft.com/en-us/research/project/boogie-an-intermediate-verification-language/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compared </a:t>
            </a:r>
            <a:r>
              <a:rPr lang="en-US" dirty="0">
                <a:solidFill>
                  <a:schemeClr val="accent1"/>
                </a:solidFill>
              </a:rPr>
              <a:t>Trace Abstraction using PDR </a:t>
            </a:r>
            <a:r>
              <a:rPr lang="en-US" dirty="0"/>
              <a:t>with</a:t>
            </a:r>
            <a:r>
              <a:rPr lang="en-US" dirty="0">
                <a:solidFill>
                  <a:schemeClr val="accent1"/>
                </a:solidFill>
              </a:rPr>
              <a:t> Trace Abstraction using Nested Interpolants</a:t>
            </a:r>
          </a:p>
          <a:p>
            <a:endParaRPr lang="en-US" dirty="0"/>
          </a:p>
          <a:p>
            <a:r>
              <a:rPr lang="en-US" dirty="0"/>
              <a:t> Tested on </a:t>
            </a:r>
            <a:r>
              <a:rPr lang="en-US" dirty="0">
                <a:solidFill>
                  <a:schemeClr val="accent1"/>
                </a:solidFill>
              </a:rPr>
              <a:t>Ultimate version 0.1.23-e6fd87c, time limit: 300s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memory limit: 8000MB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Benchmarkset</a:t>
            </a:r>
            <a:r>
              <a:rPr lang="en-US" dirty="0"/>
              <a:t> contained 250 Boogie</a:t>
            </a:r>
            <a:r>
              <a:rPr lang="en-US" baseline="30000" dirty="0"/>
              <a:t>1</a:t>
            </a:r>
            <a:r>
              <a:rPr lang="en-US" dirty="0"/>
              <a:t> Programs</a:t>
            </a:r>
          </a:p>
          <a:p>
            <a:pPr lvl="1"/>
            <a:r>
              <a:rPr lang="en-US" dirty="0"/>
              <a:t> 31 real-life code</a:t>
            </a:r>
          </a:p>
          <a:p>
            <a:pPr lvl="1"/>
            <a:r>
              <a:rPr lang="en-US" dirty="0"/>
              <a:t> 40 programs without disjunctions</a:t>
            </a:r>
          </a:p>
          <a:p>
            <a:pPr lvl="1"/>
            <a:r>
              <a:rPr lang="en-US" dirty="0"/>
              <a:t> 134 difficult programs that could not be solved in three iterations</a:t>
            </a:r>
          </a:p>
          <a:p>
            <a:pPr lvl="1"/>
            <a:r>
              <a:rPr lang="en-US" dirty="0"/>
              <a:t> 37 programs with difficult loop invariants</a:t>
            </a:r>
          </a:p>
          <a:p>
            <a:pPr lvl="1"/>
            <a:r>
              <a:rPr lang="en-US" dirty="0"/>
              <a:t> 8 non-linear arithmetic</a:t>
            </a:r>
          </a:p>
        </p:txBody>
      </p:sp>
    </p:spTree>
    <p:extLst>
      <p:ext uri="{BB962C8B-B14F-4D97-AF65-F5344CB8AC3E}">
        <p14:creationId xmlns:p14="http://schemas.microsoft.com/office/powerpoint/2010/main" val="15378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noProof="0" dirty="0"/>
              <a:t>Data Comparison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1434ED-B1D8-4F67-8E0E-151177D54D6F}"/>
              </a:ext>
            </a:extLst>
          </p:cNvPr>
          <p:cNvSpPr/>
          <p:nvPr/>
        </p:nvSpPr>
        <p:spPr>
          <a:xfrm>
            <a:off x="609601" y="1163244"/>
            <a:ext cx="11015815" cy="48679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1822EC8-F170-4DCB-9547-F2DB8CC54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937" y="1139269"/>
            <a:ext cx="6387006" cy="903351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CDFD491-12A0-48AD-941B-ABB88FBD6021}"/>
              </a:ext>
            </a:extLst>
          </p:cNvPr>
          <p:cNvSpPr txBox="1"/>
          <p:nvPr/>
        </p:nvSpPr>
        <p:spPr>
          <a:xfrm>
            <a:off x="1954107" y="1163244"/>
            <a:ext cx="343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CPU Time </a:t>
            </a:r>
            <a:r>
              <a:rPr lang="de-DE" dirty="0" err="1"/>
              <a:t>Consumption</a:t>
            </a:r>
            <a:r>
              <a:rPr lang="de-DE" dirty="0"/>
              <a:t> in </a:t>
            </a:r>
            <a:r>
              <a:rPr lang="de-DE" dirty="0" err="1"/>
              <a:t>seconds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A4D5D4B-84AA-473A-B983-FE5B7EC5F764}"/>
              </a:ext>
            </a:extLst>
          </p:cNvPr>
          <p:cNvSpPr txBox="1"/>
          <p:nvPr/>
        </p:nvSpPr>
        <p:spPr>
          <a:xfrm>
            <a:off x="7878365" y="1163244"/>
            <a:ext cx="283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Memory </a:t>
            </a:r>
            <a:r>
              <a:rPr lang="de-DE" dirty="0" err="1"/>
              <a:t>Consumption</a:t>
            </a:r>
            <a:r>
              <a:rPr lang="de-DE" dirty="0"/>
              <a:t> in </a:t>
            </a:r>
            <a:r>
              <a:rPr lang="de-DE" dirty="0" err="1"/>
              <a:t>bit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945E75E-634A-4473-AF8D-154E5349C6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434"/>
          <a:stretch/>
        </p:blipFill>
        <p:spPr>
          <a:xfrm>
            <a:off x="5161568" y="1397726"/>
            <a:ext cx="6465569" cy="88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1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0186C7-94E9-475F-ABCE-66BD0C3F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5B65958-3BBE-4BDC-98BD-A7EF9EDF8730}" type="datetime1">
              <a:rPr lang="de-DE" noProof="0" smtClean="0"/>
              <a:t>20.09.2018</a:t>
            </a:fld>
            <a:endParaRPr lang="de-DE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FE27781-EC0D-489F-A504-72F211FCD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6530" b="39329"/>
          <a:stretch/>
        </p:blipFill>
        <p:spPr>
          <a:xfrm>
            <a:off x="3094364" y="-153624"/>
            <a:ext cx="6003272" cy="70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6ACF613-9189-49F3-8280-A664934F8CB5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Using Interpolation:</a:t>
            </a:r>
          </a:p>
          <a:p>
            <a:pPr lvl="1"/>
            <a:r>
              <a:rPr lang="en-US" dirty="0"/>
              <a:t> Our algorithm is inefficient when dealing with loops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Idea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Instead of strengthening frames with negated proof-obligation, calculate Interpolant for transition and proof-obligation and add that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DDDD5BD-7BDA-452F-BABA-CA6097DA817A}"/>
              </a:ext>
            </a:extLst>
          </p:cNvPr>
          <p:cNvSpPr/>
          <p:nvPr/>
        </p:nvSpPr>
        <p:spPr>
          <a:xfrm>
            <a:off x="744583" y="2560319"/>
            <a:ext cx="10836096" cy="125403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809D4C-8B81-43A3-B829-D38E9158942F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816" cy="46466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Evaluation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Comparison of Trace Abstraction using PDR and Trace Abstraction using Nested Interpolants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 What can be done in the future?</a:t>
            </a:r>
          </a:p>
          <a:p>
            <a:pPr lvl="1"/>
            <a:r>
              <a:rPr lang="en-US" dirty="0"/>
              <a:t>Implementing more Improvements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D7F0B7-6A37-431F-8DD7-A784CA8A8713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Dealing with procedures:</a:t>
            </a:r>
          </a:p>
          <a:p>
            <a:pPr lvl="1"/>
            <a:r>
              <a:rPr lang="en-US" dirty="0"/>
              <a:t>C programs often contain procedures with which PDR cannot deal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Ideas</a:t>
            </a:r>
            <a:r>
              <a:rPr lang="en-US" dirty="0"/>
              <a:t>: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1.</a:t>
            </a:r>
            <a:r>
              <a:rPr lang="en-US" dirty="0"/>
              <a:t> Use a non-linear approach of PDR</a:t>
            </a:r>
          </a:p>
          <a:p>
            <a:pPr marL="506412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dirty="0"/>
              <a:t>Calculate a procedure summary, add that to the CFG, removing the procedure  altogether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D24D08-03BA-4F6F-909D-F4081696244C}"/>
              </a:ext>
            </a:extLst>
          </p:cNvPr>
          <p:cNvSpPr/>
          <p:nvPr/>
        </p:nvSpPr>
        <p:spPr>
          <a:xfrm>
            <a:off x="744583" y="2560319"/>
            <a:ext cx="10836096" cy="1489167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654C707-DA85-40D2-933C-395AA7A5A016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We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have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seen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PDR </a:t>
            </a:r>
            <a:r>
              <a:rPr lang="de-DE" dirty="0" err="1"/>
              <a:t>works</a:t>
            </a:r>
            <a:r>
              <a:rPr lang="de-DE" dirty="0"/>
              <a:t> on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Trace </a:t>
            </a:r>
            <a:r>
              <a:rPr lang="de-DE" dirty="0" err="1"/>
              <a:t>Abstraction</a:t>
            </a:r>
            <a:r>
              <a:rPr lang="de-DE" dirty="0"/>
              <a:t> and PDR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Trace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Interpolants</a:t>
            </a:r>
            <a:endParaRPr lang="de-DE" dirty="0"/>
          </a:p>
          <a:p>
            <a:pPr lvl="1"/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EE1C-224B-40A0-B674-A5B2A80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 err="1"/>
              <a:t>Bibliography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E4F3D9-F00B-48F9-B122-3CE9A19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45B0BC2-A86E-499B-9569-D2A5EDA0D65A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AF9544-C774-4EE7-9E2D-016152D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8B1428-60B6-43BB-B705-5B716255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Aaron R. Bradley. Sat-based model checking without unrolling. In </a:t>
            </a:r>
            <a:r>
              <a:rPr lang="en-US" sz="1400" i="1" dirty="0"/>
              <a:t>VMCAI</a:t>
            </a:r>
            <a:r>
              <a:rPr lang="en-US" sz="1400" dirty="0"/>
              <a:t>, volume 6538 of </a:t>
            </a:r>
            <a:r>
              <a:rPr lang="en-US" sz="1400" i="1" dirty="0"/>
              <a:t>Lecture Notes in Computer Science</a:t>
            </a:r>
            <a:r>
              <a:rPr lang="en-US" sz="1400" dirty="0"/>
              <a:t>, pages 70–87. Springer, 2011.</a:t>
            </a:r>
            <a:endParaRPr lang="de-DE" sz="1400" dirty="0"/>
          </a:p>
          <a:p>
            <a:r>
              <a:rPr lang="en-US" sz="1400" dirty="0"/>
              <a:t>Hwmcc10 results. https://fmv.jku.at/hwmcc10/results.html. Accessed: 2018-07-20</a:t>
            </a:r>
            <a:endParaRPr lang="de-DE" sz="1400" dirty="0"/>
          </a:p>
          <a:p>
            <a:r>
              <a:rPr lang="en-US" sz="1400" dirty="0" err="1"/>
              <a:t>Niklas</a:t>
            </a:r>
            <a:r>
              <a:rPr lang="en-US" sz="1400" dirty="0"/>
              <a:t> </a:t>
            </a:r>
            <a:r>
              <a:rPr lang="en-US" sz="1400" dirty="0" err="1"/>
              <a:t>Een</a:t>
            </a:r>
            <a:r>
              <a:rPr lang="en-US" sz="1400" dirty="0"/>
              <a:t>, Alan </a:t>
            </a:r>
            <a:r>
              <a:rPr lang="en-US" sz="1400" dirty="0" err="1"/>
              <a:t>Mishchenko</a:t>
            </a:r>
            <a:r>
              <a:rPr lang="en-US" sz="1400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</a:p>
          <a:p>
            <a:r>
              <a:rPr lang="en-US" sz="1400" dirty="0"/>
              <a:t>Tim Lange, Martin R. </a:t>
            </a:r>
            <a:r>
              <a:rPr lang="en-US" sz="1400" dirty="0" err="1"/>
              <a:t>Neuhäußer</a:t>
            </a:r>
            <a:r>
              <a:rPr lang="en-US" sz="1400" dirty="0"/>
              <a:t>, and Thomas Noll. IC3 software model checking on control flow automata. In </a:t>
            </a:r>
            <a:r>
              <a:rPr lang="en-US" sz="1400" i="1" dirty="0"/>
              <a:t>FMCAD</a:t>
            </a:r>
            <a:r>
              <a:rPr lang="en-US" sz="1400" dirty="0"/>
              <a:t>, pages 97–104. IEEE, 2015.</a:t>
            </a:r>
            <a:endParaRPr lang="de-DE" sz="1400" dirty="0"/>
          </a:p>
          <a:p>
            <a:r>
              <a:rPr lang="en-US" sz="1400" dirty="0"/>
              <a:t>Tobias Welp and Andreas </a:t>
            </a:r>
            <a:r>
              <a:rPr lang="en-US" sz="1400" dirty="0" err="1"/>
              <a:t>Kuehlmann</a:t>
            </a:r>
            <a:r>
              <a:rPr lang="en-US" sz="1400" dirty="0"/>
              <a:t>. QF BV model checking with property directed reachability. In </a:t>
            </a:r>
            <a:r>
              <a:rPr lang="en-US" sz="1400" i="1" dirty="0"/>
              <a:t>DATE</a:t>
            </a:r>
            <a:r>
              <a:rPr lang="en-US" sz="1400" dirty="0"/>
              <a:t>, pages 791–796. EDA Consortium San Jose, CA, USA / ACM DL, 2013.</a:t>
            </a:r>
            <a:endParaRPr lang="de-DE" sz="1400" dirty="0"/>
          </a:p>
          <a:p>
            <a:r>
              <a:rPr lang="it-IT" sz="1400" dirty="0"/>
              <a:t>Alessandro Cimatti and Alberto </a:t>
            </a:r>
            <a:r>
              <a:rPr lang="it-IT" sz="1400" dirty="0" err="1"/>
              <a:t>Griggio</a:t>
            </a:r>
            <a:r>
              <a:rPr lang="it-IT" sz="1400" dirty="0"/>
              <a:t>. Software model checking via IC3. In </a:t>
            </a:r>
            <a:r>
              <a:rPr lang="it-IT" sz="1400" i="1" dirty="0"/>
              <a:t>CAV</a:t>
            </a:r>
            <a:r>
              <a:rPr lang="it-IT" sz="1400" dirty="0"/>
              <a:t>, </a:t>
            </a:r>
            <a:r>
              <a:rPr lang="en-US" sz="1400" dirty="0"/>
              <a:t>volume 7358 of </a:t>
            </a:r>
            <a:r>
              <a:rPr lang="en-US" sz="1400" i="1" dirty="0"/>
              <a:t>Lecture Notes in Computer Science</a:t>
            </a:r>
            <a:r>
              <a:rPr lang="en-US" sz="1400" dirty="0"/>
              <a:t>, pages 277–293. Springer, 2012.</a:t>
            </a:r>
            <a:endParaRPr lang="de-DE" sz="1400" dirty="0"/>
          </a:p>
          <a:p>
            <a:r>
              <a:rPr lang="it-IT" sz="1400" dirty="0"/>
              <a:t>Ultimate. https://ultimate.informatik.uni-freiburg.de. </a:t>
            </a:r>
            <a:r>
              <a:rPr lang="it-IT" sz="1400" dirty="0" err="1"/>
              <a:t>Accessed</a:t>
            </a:r>
            <a:r>
              <a:rPr lang="it-IT" sz="1400" dirty="0"/>
              <a:t>: 2018-</a:t>
            </a:r>
            <a:r>
              <a:rPr lang="de-DE" sz="1400" dirty="0"/>
              <a:t>07-20.</a:t>
            </a:r>
          </a:p>
          <a:p>
            <a:r>
              <a:rPr lang="de-DE" sz="1400" dirty="0"/>
              <a:t>https://www.microsoft.com/en-us/research/project/boogie-an-intermediate-verification-language/</a:t>
            </a:r>
          </a:p>
          <a:p>
            <a:endParaRPr lang="de-DE" sz="1400" dirty="0"/>
          </a:p>
          <a:p>
            <a:endParaRPr lang="en-US" sz="1400" dirty="0"/>
          </a:p>
          <a:p>
            <a:endParaRPr lang="de-DE" sz="1400" dirty="0"/>
          </a:p>
          <a:p>
            <a:endParaRPr lang="de-DE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3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Preliminaries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99740D1-5B03-4497-8A07-B76E8FC84FCB}" type="datetime1">
              <a:rPr lang="de-DE" noProof="0" smtClean="0"/>
              <a:t>20.09.2018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</p:spPr>
            <p:txBody>
              <a:bodyPr/>
              <a:lstStyle/>
              <a:p>
                <a:r>
                  <a:rPr lang="en-US" dirty="0"/>
                  <a:t> A </a:t>
                </a:r>
                <a:r>
                  <a:rPr lang="en-US" b="1" dirty="0">
                    <a:solidFill>
                      <a:schemeClr val="accent1"/>
                    </a:solidFill>
                  </a:rPr>
                  <a:t>control flow graph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1"/>
                    </a:solidFill>
                  </a:rPr>
                  <a:t>CFG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graph consisting of</a:t>
                </a: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first-order variables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/>
                  <a:t>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transitions </a:t>
                </a:r>
                <a:r>
                  <a:rPr lang="en-US" dirty="0"/>
                  <a:t>E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is a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quantifier free first-order logic formula</a:t>
                </a:r>
                <a:r>
                  <a:rPr lang="en-US" dirty="0">
                    <a:sym typeface="Wingdings" panose="05000000000000000000" pitchFamily="2" charset="2"/>
                  </a:rPr>
                  <a:t> over variables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′}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Initial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Error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  <a:blipFill>
                <a:blip r:embed="rId2"/>
                <a:stretch>
                  <a:fillRect l="-481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1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928D1E-68BA-412E-B34A-7160A7263FC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7512</Words>
  <Application>Microsoft Office PowerPoint</Application>
  <PresentationFormat>Breitbild</PresentationFormat>
  <Paragraphs>2647</Paragraphs>
  <Slides>82</Slides>
  <Notes>67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82</vt:i4>
      </vt:variant>
    </vt:vector>
  </HeadingPairs>
  <TitlesOfParts>
    <vt:vector size="87" baseType="lpstr">
      <vt:lpstr>Arial</vt:lpstr>
      <vt:lpstr>Cambria Math</vt:lpstr>
      <vt:lpstr>CMU Sans Serif</vt:lpstr>
      <vt:lpstr>Wingdings</vt:lpstr>
      <vt:lpstr>Rautenraster 16x9</vt:lpstr>
      <vt:lpstr>PowerPoint-Präsentation</vt:lpstr>
      <vt:lpstr>Introduction: Motivation</vt:lpstr>
      <vt:lpstr>Introduction: Motivation</vt:lpstr>
      <vt:lpstr>Introduction: Motivation</vt:lpstr>
      <vt:lpstr>Introduction: Motivation</vt:lpstr>
      <vt:lpstr>Introduction: Motivation</vt:lpstr>
      <vt:lpstr>Overview</vt:lpstr>
      <vt:lpstr>Overview</vt:lpstr>
      <vt:lpstr>PDR Algorithm: Preliminaries</vt:lpstr>
      <vt:lpstr>PDR Algorithm: Datastructures</vt:lpstr>
      <vt:lpstr>PDR Algorithm: Description</vt:lpstr>
      <vt:lpstr>Example: Running Example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PowerPoint-Präsentation</vt:lpstr>
      <vt:lpstr>Related Work: Other Approaches</vt:lpstr>
      <vt:lpstr>Related Work: Other Approaches</vt:lpstr>
      <vt:lpstr>Implementation in Ultimate: Description Trace Abstraction with PDR </vt:lpstr>
      <vt:lpstr>Implementation in Ultimate: Description Trace Abstraction with PDR 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Implemented Improvements</vt:lpstr>
      <vt:lpstr>Implementation in Ultimate: Implemented Improvements</vt:lpstr>
      <vt:lpstr>Evaluation: Introduction</vt:lpstr>
      <vt:lpstr>Evaluation: Introduction</vt:lpstr>
      <vt:lpstr>Evaluation: Data Comparison</vt:lpstr>
      <vt:lpstr>PowerPoint-Präsentation</vt:lpstr>
      <vt:lpstr>Evaluation: Discussion</vt:lpstr>
      <vt:lpstr>Future Work: Implementing Further Improvements</vt:lpstr>
      <vt:lpstr>Future Work: Implementing Further Improvements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2018-09-20T15:58:11Z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