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3" r:id="rId18"/>
    <p:sldId id="292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00" r:id="rId28"/>
    <p:sldId id="288" r:id="rId29"/>
    <p:sldId id="264" r:id="rId30"/>
    <p:sldId id="265" r:id="rId31"/>
    <p:sldId id="266" r:id="rId32"/>
    <p:sldId id="26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7" r:id="rId65"/>
    <p:sldId id="276" r:id="rId66"/>
    <p:sldId id="278" r:id="rId67"/>
    <p:sldId id="279" r:id="rId68"/>
    <p:sldId id="280" r:id="rId69"/>
    <p:sldId id="281" r:id="rId70"/>
    <p:sldId id="282" r:id="rId71"/>
    <p:sldId id="316" r:id="rId7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257"/>
            <p14:sldId id="258"/>
            <p14:sldId id="262"/>
            <p14:sldId id="259"/>
          </p14:sldIdLst>
        </p14:section>
        <p14:section name="Background: PDR on Hardware" id="{E1462785-E849-4152-814D-ED54A5C30430}">
          <p14:sldIdLst>
            <p14:sldId id="263"/>
            <p14:sldId id="260"/>
            <p14:sldId id="283"/>
            <p14:sldId id="284"/>
            <p14:sldId id="285"/>
            <p14:sldId id="290"/>
            <p14:sldId id="291"/>
            <p14:sldId id="289"/>
            <p14:sldId id="293"/>
            <p14:sldId id="292"/>
            <p14:sldId id="286"/>
            <p14:sldId id="294"/>
            <p14:sldId id="295"/>
            <p14:sldId id="296"/>
            <p14:sldId id="287"/>
            <p14:sldId id="297"/>
            <p14:sldId id="298"/>
            <p14:sldId id="299"/>
            <p14:sldId id="300"/>
            <p14:sldId id="288"/>
            <p14:sldId id="264"/>
            <p14:sldId id="265"/>
          </p14:sldIdLst>
        </p14:section>
        <p14:section name="PDR on Software" id="{4C951116-E678-4671-AEC2-50C146694049}">
          <p14:sldIdLst>
            <p14:sldId id="266"/>
            <p14:sldId id="267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69"/>
            <p14:sldId id="270"/>
            <p14:sldId id="271"/>
          </p14:sldIdLst>
        </p14:section>
        <p14:section name="PDR in Ultimate" id="{3FF4E16D-9AA7-482E-B16B-3F13FD6343BD}">
          <p14:sldIdLst>
            <p14:sldId id="272"/>
            <p14:sldId id="273"/>
            <p14:sldId id="27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Related Work" id="{23806706-0638-4AEA-AC1D-619C9D3DBA05}">
          <p14:sldIdLst>
            <p14:sldId id="276"/>
            <p14:sldId id="278"/>
            <p14:sldId id="279"/>
          </p14:sldIdLst>
        </p14:section>
        <p14:section name="Future Work" id="{65ECF7E9-33BE-478E-90FC-C73BB90C283F}">
          <p14:sldIdLst>
            <p14:sldId id="280"/>
            <p14:sldId id="281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6050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0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05.09.2018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05.09.2018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0190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43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797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777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402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71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664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727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Checking for 0-Counter-Example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terminates</a:t>
                </a:r>
                <a:r>
                  <a:rPr lang="en-US" noProof="0" dirty="0">
                    <a:sym typeface="Wingdings" panose="05000000000000000000" pitchFamily="2" charset="2"/>
                  </a:rPr>
                  <a:t> and returns that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state</a:t>
                </a:r>
                <a:r>
                  <a:rPr lang="en-US" noProof="0" dirty="0">
                    <a:sym typeface="Wingdings" panose="05000000000000000000" pitchFamily="2" charset="2"/>
                  </a:rPr>
                  <a:t> is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reachable</a:t>
                </a:r>
              </a:p>
              <a:p>
                <a:pPr marL="277812" lvl="1" indent="0">
                  <a:buNone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initializes</a:t>
                </a:r>
                <a:r>
                  <a:rPr lang="en-US" noProof="0" dirty="0">
                    <a:sym typeface="Wingdings" panose="05000000000000000000" pitchFamily="2" charset="2"/>
                  </a:rPr>
                  <a:t> the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first frame </a:t>
                </a:r>
                <a:r>
                  <a:rPr lang="en-US" noProof="0" dirty="0">
                    <a:sym typeface="Wingdings" panose="05000000000000000000" pitchFamily="2" charset="2"/>
                  </a:rPr>
                  <a:t>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noProof="0" dirty="0"/>
                  <a:t> and continues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Construct the tuple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, called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proof-obligation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next state is a good state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Continue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with the next phase	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</a:t>
            </a:r>
            <a:r>
              <a:rPr lang="en-US" noProof="0" dirty="0">
                <a:solidFill>
                  <a:schemeClr val="accent1"/>
                </a:solidFill>
              </a:rPr>
              <a:t>next state </a:t>
            </a:r>
            <a:r>
              <a:rPr lang="en-US" noProof="0" dirty="0"/>
              <a:t>is a </a:t>
            </a:r>
            <a:r>
              <a:rPr lang="en-US" noProof="0" dirty="0">
                <a:solidFill>
                  <a:schemeClr val="accent1"/>
                </a:solidFill>
              </a:rPr>
              <a:t>good state</a:t>
            </a:r>
            <a:r>
              <a:rPr lang="en-US" noProof="0" dirty="0"/>
              <a:t>: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</a:t>
                </a:r>
                <a:r>
                  <a:rPr lang="en-US" dirty="0"/>
                  <a:t>takes proof-obligation (b,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Tries to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noProof="0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noProof="0" dirty="0"/>
                  <a:t> is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not strong enough </a:t>
                </a:r>
                <a:r>
                  <a:rPr lang="en-US" sz="2000" noProof="0" dirty="0"/>
                  <a:t>to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block</a:t>
                </a:r>
                <a:r>
                  <a:rPr lang="en-US" sz="2000" noProof="0" dirty="0"/>
                  <a:t> b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another 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Construct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proof-obligation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Proving that new </a:t>
            </a:r>
            <a:r>
              <a:rPr lang="en-US" noProof="0" dirty="0">
                <a:solidFill>
                  <a:schemeClr val="accent1"/>
                </a:solidFill>
              </a:rPr>
              <a:t>bad states </a:t>
            </a:r>
            <a:r>
              <a:rPr lang="en-US" noProof="0" dirty="0"/>
              <a:t>are </a:t>
            </a:r>
            <a:r>
              <a:rPr lang="en-US" noProof="0" dirty="0">
                <a:solidFill>
                  <a:schemeClr val="accent1"/>
                </a:solidFill>
              </a:rPr>
              <a:t>not reachable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DF0B9-EEC2-4FA5-91D1-58E7BD8CBBA8}"/>
              </a:ext>
            </a:extLst>
          </p:cNvPr>
          <p:cNvSpPr txBox="1"/>
          <p:nvPr/>
        </p:nvSpPr>
        <p:spPr>
          <a:xfrm>
            <a:off x="9777015" y="1139269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Note: </a:t>
            </a:r>
            <a:r>
              <a:rPr lang="de-DE" dirty="0" err="1">
                <a:solidFill>
                  <a:srgbClr val="FF0000"/>
                </a:solidFill>
              </a:rPr>
              <a:t>useful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Piece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pseudo-code?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takes proof-obligation (b,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)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Tries to </a:t>
                </a:r>
                <a:r>
                  <a:rPr lang="en-US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Algorithm </a:t>
                </a:r>
                <a:r>
                  <a:rPr lang="en-US" sz="2000" noProof="0" dirty="0" err="1">
                    <a:solidFill>
                      <a:schemeClr val="accent1"/>
                    </a:solidFill>
                  </a:rPr>
                  <a:t>strenghthens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2000" noProof="0" dirty="0"/>
              </a:p>
              <a:p>
                <a:pPr marL="1649412" lvl="7" indent="0">
                  <a:buNone/>
                </a:pPr>
                <a:r>
                  <a:rPr lang="en-US" sz="2000" noProof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en-US" sz="2000" noProof="0" dirty="0"/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>
                    <a:solidFill>
                      <a:schemeClr val="accent1"/>
                    </a:solidFill>
                  </a:rPr>
                  <a:t> Blocking bad state </a:t>
                </a:r>
                <a:r>
                  <a:rPr lang="en-US" sz="2000" noProof="0" dirty="0"/>
                  <a:t>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000" noProof="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Proving that new </a:t>
            </a:r>
            <a:r>
              <a:rPr lang="en-US" dirty="0">
                <a:solidFill>
                  <a:schemeClr val="accent1"/>
                </a:solidFill>
              </a:rPr>
              <a:t>bad states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not reachable</a:t>
            </a:r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This continues recursively until:</a:t>
                </a:r>
              </a:p>
              <a:p>
                <a:pPr lvl="1"/>
                <a:r>
                  <a:rPr lang="en-US" noProof="0" dirty="0"/>
                  <a:t>There 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no proof-obligations</a:t>
                </a:r>
                <a:r>
                  <a:rPr lang="en-US" noProof="0" dirty="0"/>
                  <a:t> left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A</a:t>
                </a:r>
                <a:r>
                  <a:rPr lang="en-US" noProof="0" dirty="0"/>
                  <a:t>lgorithm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noProof="0" dirty="0"/>
                  <a:t> with the next phase</a:t>
                </a:r>
              </a:p>
              <a:p>
                <a:pPr lvl="1"/>
                <a:endParaRPr lang="en-US" noProof="0" dirty="0"/>
              </a:p>
              <a:p>
                <a:pPr lvl="1"/>
                <a:r>
                  <a:rPr lang="en-US" noProof="0" dirty="0"/>
                  <a:t>A proof-obligation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is created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P</a:t>
                </a:r>
                <a:r>
                  <a:rPr lang="en-US" noProof="0" dirty="0"/>
                  <a:t>roving that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</a:t>
                </a:r>
                <a:r>
                  <a:rPr lang="en-US" noProof="0" dirty="0"/>
                  <a:t> can be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reached</a:t>
                </a:r>
                <a:r>
                  <a:rPr lang="en-US" noProof="0" dirty="0"/>
                  <a:t>, terminating the algorithm</a:t>
                </a:r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Do nothing, continue with next clause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strengthens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 with c</a:t>
                </a:r>
              </a:p>
              <a:p>
                <a:pPr marL="1192212" lvl="5" indent="0">
                  <a:buNone/>
                </a:pPr>
                <a:r>
                  <a:rPr lang="en-US" sz="2000" noProof="0" dirty="0">
                    <a:sym typeface="Wingdings" panose="05000000000000000000" pitchFamily="2" charset="2"/>
                  </a:rPr>
                  <a:t>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2000" noProof="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/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termination:</a:t>
            </a:r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r>
                  <a:rPr lang="en-US" noProof="0" dirty="0">
                    <a:sym typeface="Wingdings" panose="05000000000000000000" pitchFamily="2" charset="2"/>
                  </a:rPr>
                  <a:t>Algorithm repeats the three phases until a fixpoint is found, or a proof-obligation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is created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</a:t>
            </a:r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Pseudo-Code 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2.4 Possible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Blocking </a:t>
            </a:r>
            <a:r>
              <a:rPr lang="en-US" noProof="0" dirty="0">
                <a:solidFill>
                  <a:schemeClr val="accent1"/>
                </a:solidFill>
              </a:rPr>
              <a:t>one state </a:t>
            </a:r>
            <a:r>
              <a:rPr lang="en-US" noProof="0" dirty="0"/>
              <a:t>at a time is </a:t>
            </a:r>
            <a:r>
              <a:rPr lang="en-US" noProof="0" dirty="0">
                <a:solidFill>
                  <a:schemeClr val="accent1"/>
                </a:solidFill>
              </a:rPr>
              <a:t>ineffective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Generalize blocked states</a:t>
            </a:r>
          </a:p>
          <a:p>
            <a:pPr marL="274320" lvl="1" indent="0">
              <a:buNone/>
            </a:pPr>
            <a:r>
              <a:rPr lang="en-US" noProof="0" dirty="0"/>
              <a:t>	</a:t>
            </a:r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Eliminate insignificant cubes from states, that are not used by UNSAT-cores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 </a:t>
            </a:r>
            <a:r>
              <a:rPr lang="en-US" noProof="0" dirty="0">
                <a:solidFill>
                  <a:schemeClr val="accent1"/>
                </a:solidFill>
              </a:rPr>
              <a:t>Ternary Simulation </a:t>
            </a:r>
            <a:r>
              <a:rPr lang="en-US" noProof="0" dirty="0"/>
              <a:t>to reduce proof-obligations:</a:t>
            </a:r>
          </a:p>
          <a:p>
            <a:pPr lvl="1"/>
            <a:r>
              <a:rPr lang="en-US" noProof="0" dirty="0"/>
              <a:t>Extend binary variables with a </a:t>
            </a:r>
            <a:r>
              <a:rPr lang="en-US" noProof="0" dirty="0">
                <a:solidFill>
                  <a:schemeClr val="accent1"/>
                </a:solidFill>
              </a:rPr>
              <a:t>new value: unknown </a:t>
            </a:r>
          </a:p>
          <a:p>
            <a:pPr lvl="1"/>
            <a:r>
              <a:rPr lang="en-US" noProof="0" dirty="0"/>
              <a:t>Check state variables of proof-obligations for importance</a:t>
            </a:r>
          </a:p>
          <a:p>
            <a:pPr marL="506412" lvl="2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	 Eliminate unimportant state variables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D2972C-5A11-47E7-AB00-1D600D98B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endParaRPr lang="en-US" noProof="0" dirty="0"/>
          </a:p>
          <a:p>
            <a:r>
              <a:rPr lang="en-US" noProof="0" dirty="0"/>
              <a:t>For that we first need new definitions</a:t>
            </a:r>
          </a:p>
        </p:txBody>
      </p:sp>
    </p:spTree>
    <p:extLst>
      <p:ext uri="{BB962C8B-B14F-4D97-AF65-F5344CB8AC3E}">
        <p14:creationId xmlns:p14="http://schemas.microsoft.com/office/powerpoint/2010/main" val="15108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noProof="0" dirty="0"/>
                  <a:t>A control flow graph (CFG)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is a graph consisting of</a:t>
                </a:r>
              </a:p>
              <a:p>
                <a:pPr lvl="1"/>
                <a:r>
                  <a:rPr lang="en-US" noProof="0" dirty="0"/>
                  <a:t>A finite set of variables X</a:t>
                </a:r>
              </a:p>
              <a:p>
                <a:pPr lvl="1"/>
                <a:r>
                  <a:rPr lang="en-US" noProof="0" dirty="0"/>
                  <a:t>A finite set of locations L</a:t>
                </a:r>
              </a:p>
              <a:p>
                <a:pPr lvl="1"/>
                <a:r>
                  <a:rPr lang="en-US" noProof="0" dirty="0"/>
                  <a:t>A finite set of transitions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being a quantifier free first-order logic formula over variables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Global Transition Formula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108945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98A2510-6F58-47AE-B3F0-3A2E874D9178}"/>
              </a:ext>
            </a:extLst>
          </p:cNvPr>
          <p:cNvSpPr/>
          <p:nvPr/>
        </p:nvSpPr>
        <p:spPr>
          <a:xfrm>
            <a:off x="7108244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D26F-F88F-4E36-925E-E782107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Checking for 0-Counter-Example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31FC8-7A41-40CA-807A-CFD1A37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262F0-D77D-4F96-92ED-53C0E8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F598-7DE9-4990-BB30-F7D533E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noProof="0" dirty="0"/>
                  <a:t> 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Yes: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terminates, returning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/>
                  <a:t> is reachable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/>
                  <a:t>No: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continues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6F758F-52AE-47BC-8BCB-14E9A18F3AF0}"/>
              </a:ext>
            </a:extLst>
          </p:cNvPr>
          <p:cNvSpPr/>
          <p:nvPr/>
        </p:nvSpPr>
        <p:spPr>
          <a:xfrm>
            <a:off x="7085000" y="1515722"/>
            <a:ext cx="2706699" cy="463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D60A2-7819-4400-8F56-415C4989F5EC}"/>
              </a:ext>
            </a:extLst>
          </p:cNvPr>
          <p:cNvSpPr/>
          <p:nvPr/>
        </p:nvSpPr>
        <p:spPr>
          <a:xfrm>
            <a:off x="7085000" y="1624610"/>
            <a:ext cx="744550" cy="242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D080352-F44E-45A8-A75A-F684428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Local Traces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8662C-1C3C-47F1-A6E3-C612CB8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02E1F-4FAB-4955-8018-8B40EF8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E1DD4-05ED-4FA8-B954-E46E7C5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There is no global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{ℓ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m:rPr>
                        <m:lit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has its own local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lvl="1"/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Lifted frames are cubes of first-order formulas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@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ToDo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explain changes to 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proofobligations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en-US" noProof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376D7F-FC80-4622-AC47-855089446C63}"/>
              </a:ext>
            </a:extLst>
          </p:cNvPr>
          <p:cNvSpPr/>
          <p:nvPr/>
        </p:nvSpPr>
        <p:spPr>
          <a:xfrm>
            <a:off x="7105650" y="1624611"/>
            <a:ext cx="2857500" cy="956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Initialization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Initialize each local frames:</a:t>
                </a:r>
              </a:p>
              <a:p>
                <a:pPr lvl="1"/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𝑡𝑟𝑢𝑒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36630" y="2875074"/>
            <a:ext cx="2857500" cy="956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358900" y="2248914"/>
            <a:ext cx="4866127" cy="11671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noProof="0" dirty="0"/>
                  <a:t> </a:t>
                </a:r>
                <a:r>
                  <a:rPr lang="de-DE" noProof="0" dirty="0" err="1"/>
                  <a:t>Algorithm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initzializes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new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level</a:t>
                </a:r>
                <a:r>
                  <a:rPr lang="de-DE" noProof="0" dirty="0"/>
                  <a:t> k+1 </a:t>
                </a:r>
                <a:r>
                  <a:rPr lang="de-DE" noProof="0" dirty="0" err="1"/>
                  <a:t>for</a:t>
                </a:r>
                <a:r>
                  <a:rPr lang="de-DE" noProof="0" dirty="0"/>
                  <a:t> all </a:t>
                </a:r>
                <a:r>
                  <a:rPr lang="de-DE" noProof="0" dirty="0" err="1"/>
                  <a:t>locations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A</a:t>
                </a:r>
                <a:r>
                  <a:rPr lang="en-US" dirty="0"/>
                  <a:t>dding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 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marL="277812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47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Additionally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computes</a:t>
                </a:r>
                <a:r>
                  <a:rPr lang="de-DE" dirty="0"/>
                  <a:t> initial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CFGs,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Check G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transitions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transition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rgbClr val="FF0000"/>
                    </a:solidFill>
                  </a:rPr>
                  <a:t> @</a:t>
                </a:r>
                <a:r>
                  <a:rPr lang="de-DE" dirty="0" err="1">
                    <a:solidFill>
                      <a:srgbClr val="FF0000"/>
                    </a:solidFill>
                  </a:rPr>
                  <a:t>ToDo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explain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lifted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proof-obligations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160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402487" y="3918857"/>
            <a:ext cx="3700941" cy="9104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603169" y="2493819"/>
            <a:ext cx="4061361" cy="83127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4E6701B-3584-4E3B-8A21-C4B85AE4A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Blocking-Phase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in </a:t>
            </a:r>
            <a:r>
              <a:rPr lang="de-DE" dirty="0" err="1"/>
              <a:t>preceding</a:t>
            </a:r>
            <a:r>
              <a:rPr lang="de-DE" dirty="0"/>
              <a:t>-phase</a:t>
            </a:r>
          </a:p>
          <a:p>
            <a:pPr marL="506412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longer</a:t>
            </a:r>
            <a:r>
              <a:rPr lang="de-DE" dirty="0">
                <a:sym typeface="Wingdings" panose="05000000000000000000" pitchFamily="2" charset="2"/>
              </a:rPr>
              <a:t> optional</a:t>
            </a:r>
          </a:p>
          <a:p>
            <a:pPr marL="506412" lvl="2" indent="0">
              <a:buNone/>
            </a:pPr>
            <a:r>
              <a:rPr lang="de-DE" dirty="0">
                <a:sym typeface="Wingdings" panose="05000000000000000000" pitchFamily="2" charset="2"/>
              </a:rPr>
              <a:t>	 In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iteration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at least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initial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5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could not be blocked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1188720" lvl="5" indent="0">
                  <a:buNone/>
                </a:pPr>
                <a:r>
                  <a:rPr lang="de-DE" sz="2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being the weakest precondition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bad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transitions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reachable</a:t>
            </a:r>
            <a:r>
              <a:rPr lang="de-DE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blocked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Strengthen each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marL="1188720" lvl="5" indent="0">
                  <a:buNone/>
                </a:pPr>
                <a:r>
                  <a:rPr lang="de-DE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bad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transitions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reachable</a:t>
            </a:r>
            <a:r>
              <a:rPr lang="de-DE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This continues recursively until:</a:t>
                </a:r>
              </a:p>
              <a:p>
                <a:pPr lvl="1"/>
                <a:r>
                  <a:rPr lang="en-US" dirty="0"/>
                  <a:t>There are no proof-obligations left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A</a:t>
                </a:r>
                <a:r>
                  <a:rPr lang="en-US" dirty="0"/>
                  <a:t>lgorithm continues with the next phase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proof-obligation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dirty="0"/>
                  <a:t> is created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P</a:t>
                </a:r>
                <a:r>
                  <a:rPr lang="en-US" dirty="0"/>
                  <a:t>roving that there exists a feasible path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6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40600" y="4914900"/>
            <a:ext cx="3324711" cy="1092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270000" y="3517900"/>
            <a:ext cx="3556000" cy="157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propagation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Trying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to</a:t>
                </a:r>
                <a:r>
                  <a:rPr lang="de-DE" dirty="0">
                    <a:sym typeface="Wingdings" panose="05000000000000000000" pitchFamily="2" charset="2"/>
                  </a:rPr>
                  <a:t> find a global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propagation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Trying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to</a:t>
                </a:r>
                <a:r>
                  <a:rPr lang="de-DE" dirty="0">
                    <a:sym typeface="Wingdings" panose="05000000000000000000" pitchFamily="2" charset="2"/>
                  </a:rPr>
                  <a:t> find a global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Yes: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terminates</a:t>
                </a:r>
                <a:r>
                  <a:rPr lang="de-DE" dirty="0"/>
                  <a:t> </a:t>
                </a:r>
                <a:r>
                  <a:rPr lang="de-DE" dirty="0" err="1"/>
                  <a:t>returning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r>
                  <a:rPr lang="de-DE" dirty="0"/>
                  <a:t> </a:t>
                </a:r>
                <a:r>
                  <a:rPr lang="de-DE" dirty="0" err="1"/>
                  <a:t>path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propagation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Trying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to</a:t>
                </a:r>
                <a:r>
                  <a:rPr lang="de-DE" dirty="0">
                    <a:sym typeface="Wingdings" panose="05000000000000000000" pitchFamily="2" charset="2"/>
                  </a:rPr>
                  <a:t> find a global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1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4.1 Implementation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4.2 Implemented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5.1 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5.2 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7.1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8. 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Boolean Transition System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= (X, I, T) consists of</a:t>
                </a:r>
              </a:p>
              <a:p>
                <a:pPr lvl="1"/>
                <a:r>
                  <a:rPr lang="en-US" noProof="0" dirty="0"/>
                  <a:t>Set of </a:t>
                </a:r>
                <a:r>
                  <a:rPr lang="en-US" noProof="0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noProof="0" dirty="0"/>
                  <a:t>X</a:t>
                </a:r>
              </a:p>
              <a:p>
                <a:pPr lvl="1"/>
                <a:r>
                  <a:rPr lang="en-US" noProof="0" dirty="0"/>
                  <a:t>A conjunction representing the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noProof="0" dirty="0"/>
                  <a:t>I</a:t>
                </a:r>
              </a:p>
              <a:p>
                <a:pPr lvl="1"/>
                <a:r>
                  <a:rPr lang="en-US" noProof="0" dirty="0"/>
                  <a:t>A propositional </a:t>
                </a:r>
                <a:r>
                  <a:rPr lang="en-US" noProof="0" dirty="0" err="1"/>
                  <a:t>formula</a:t>
                </a:r>
                <a:r>
                  <a:rPr lang="en-US" i="1" noProof="0" dirty="0" err="1"/>
                  <a:t>T</a:t>
                </a:r>
                <a:r>
                  <a:rPr lang="en-US" noProof="0" dirty="0"/>
                  <a:t> over variables in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and </a:t>
                </a:r>
                <a:r>
                  <a:rPr lang="en-US" i="1" noProof="0" dirty="0"/>
                  <a:t>X’ </a:t>
                </a:r>
                <a:r>
                  <a:rPr lang="en-US" noProof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States</a:t>
                </a:r>
                <a:r>
                  <a:rPr lang="en-US" noProof="0" dirty="0"/>
                  <a:t> in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are cubes containing each variable from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with a </a:t>
                </a:r>
                <a:r>
                  <a:rPr lang="en-US" noProof="0" dirty="0" err="1"/>
                  <a:t>boolean</a:t>
                </a:r>
                <a:r>
                  <a:rPr lang="en-US" noProof="0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Finite number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Transitions @</a:t>
                </a:r>
                <a:r>
                  <a:rPr lang="en-US" noProof="0" dirty="0" err="1"/>
                  <a:t>Todo</a:t>
                </a: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Formulas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Given a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/>
                  <a:t> over X, we get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primed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’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by replacing each variable with its corresponding variable in X’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noProof="0" dirty="0"/>
                  <a:t> is a variable or </a:t>
                </a:r>
                <a:r>
                  <a:rPr lang="en-US" noProof="0" dirty="0" err="1"/>
                  <a:t>ist</a:t>
                </a:r>
                <a:r>
                  <a:rPr lang="en-US" noProof="0" dirty="0"/>
                  <a:t> negation</a:t>
                </a:r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cube</a:t>
                </a:r>
                <a:r>
                  <a:rPr lang="en-US" noProof="0" dirty="0"/>
                  <a:t> is a conjunction of literals</a:t>
                </a:r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clause</a:t>
                </a:r>
                <a:r>
                  <a:rPr lang="en-US" noProof="0" dirty="0"/>
                  <a:t> is a disjunction of literals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Negation</a:t>
                </a:r>
                <a:r>
                  <a:rPr lang="en-US" noProof="0" dirty="0">
                    <a:sym typeface="Wingdings" panose="05000000000000000000" pitchFamily="2" charset="2"/>
                  </a:rPr>
                  <a:t> of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cube</a:t>
                </a:r>
                <a:r>
                  <a:rPr lang="en-US" noProof="0" dirty="0">
                    <a:sym typeface="Wingdings" panose="05000000000000000000" pitchFamily="2" charset="2"/>
                  </a:rPr>
                  <a:t> is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clause</a:t>
                </a:r>
                <a:r>
                  <a:rPr lang="en-US" noProof="0" dirty="0">
                    <a:sym typeface="Wingdings" panose="05000000000000000000" pitchFamily="2" charset="2"/>
                  </a:rPr>
                  <a:t> and vice versa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Safety Property</a:t>
                </a:r>
                <a:r>
                  <a:rPr lang="en-US" noProof="0" dirty="0"/>
                  <a:t> P is a formula over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noProof="0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being a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noProof="0" dirty="0"/>
                  <a:t>PDR on hardware checks if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states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</a:t>
                </a:r>
                <a:r>
                  <a:rPr lang="en-US" noProof="0" dirty="0"/>
                  <a:t> from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noProof="0" dirty="0">
                  <a:solidFill>
                    <a:schemeClr val="accent1"/>
                  </a:solidFill>
                </a:endParaRPr>
              </a:p>
              <a:p>
                <a:endParaRPr lang="en-US" noProof="0" dirty="0"/>
              </a:p>
              <a:p>
                <a:r>
                  <a:rPr lang="en-US" noProof="0" dirty="0"/>
                  <a:t>For that it uses cubes of clauses,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Frames</a:t>
                </a:r>
              </a:p>
              <a:p>
                <a:pPr lvl="1"/>
                <a:r>
                  <a:rPr lang="en-US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noProof="0" dirty="0"/>
                  <a:t>represents an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over-approximation</a:t>
                </a:r>
                <a:r>
                  <a:rPr lang="en-US" noProof="0" dirty="0"/>
                  <a:t>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 states </a:t>
                </a:r>
                <a:r>
                  <a:rPr lang="en-US" noProof="0" dirty="0"/>
                  <a:t>in at most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transitions from I</a:t>
                </a:r>
              </a:p>
              <a:p>
                <a:pPr marL="45720" indent="0">
                  <a:buNone/>
                </a:pPr>
                <a:endParaRPr lang="en-US" noProof="0" dirty="0"/>
              </a:p>
              <a:p>
                <a:pPr marL="388620" indent="-342900"/>
                <a:r>
                  <a:rPr lang="en-US" noProof="0" dirty="0"/>
                  <a:t>PDR maintains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sequence</a:t>
                </a:r>
                <a:r>
                  <a:rPr lang="en-US" noProof="0" dirty="0"/>
                  <a:t> of frames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trace</a:t>
                </a:r>
              </a:p>
              <a:p>
                <a:pPr marL="4572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2534</Words>
  <Application>Microsoft Office PowerPoint</Application>
  <PresentationFormat>Breitbild</PresentationFormat>
  <Paragraphs>546</Paragraphs>
  <Slides>68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73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Preliminaries: Boolean Transition System</vt:lpstr>
      <vt:lpstr>2.1 Preliminaries: Formulas</vt:lpstr>
      <vt:lpstr>2.2 Algorithm: Overview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</vt:lpstr>
      <vt:lpstr>2.2 Algorithm: Next Transition Phase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3.1 Preliminaries</vt:lpstr>
      <vt:lpstr>3.1 Preliminaries: Control Flow Graph</vt:lpstr>
      <vt:lpstr>3.1 Preliminaries: Control Flow Graph</vt:lpstr>
      <vt:lpstr>3.1 Preliminaries: Control Flow Graph</vt:lpstr>
      <vt:lpstr>3.2 Lifted Algorithm: Pseudo-Code</vt:lpstr>
      <vt:lpstr>3.2 Lifted Algorithm: Pseudo-Code</vt:lpstr>
      <vt:lpstr>3.2 Lifted Algorithm: Checking for 0-Counter-Example</vt:lpstr>
      <vt:lpstr>3.2 Lifted Algorithm: Pseudo-Code</vt:lpstr>
      <vt:lpstr>3.2 Lifted Algorithm: Pseudo-Code</vt:lpstr>
      <vt:lpstr>3.2 Lifted Algorithm: Local Traces</vt:lpstr>
      <vt:lpstr>3.2 Lifted Algorithm: Pseudo-Code</vt:lpstr>
      <vt:lpstr>3.2 Lifted Algorithm: Initialization</vt:lpstr>
      <vt:lpstr>3.2 Lifted Algorithm: Pseudo-Code</vt:lpstr>
      <vt:lpstr>3.2 Lifted Algorithm: Next Level Phase</vt:lpstr>
      <vt:lpstr>3.2 Lifted Algorithm: Next Level Phase</vt:lpstr>
      <vt:lpstr>3.2 Lifted Algorithm: Pseudo-Code</vt:lpstr>
      <vt:lpstr>3.2 Lifted Algorithm: Blocking-Phase</vt:lpstr>
      <vt:lpstr>3.2 Lifted Algorithm: Blocking-Phase</vt:lpstr>
      <vt:lpstr>3.2 Lifted Algorithm: Blocking-Phase</vt:lpstr>
      <vt:lpstr>3.2 Lifted Algorithm: Blocking-Phase</vt:lpstr>
      <vt:lpstr>3.2 Lifted Algorithm: Pseudo-Code</vt:lpstr>
      <vt:lpstr>3.2 Lifted Algorithm: Propagation-Phase</vt:lpstr>
      <vt:lpstr>3.2 Lifted Algorithm: Propagation-Phase</vt:lpstr>
      <vt:lpstr>3.2 Lifted Algorithm: Propagation-Phase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2018-09-05T16:22:25Z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