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9"/>
  </p:notesMasterIdLst>
  <p:handoutMasterIdLst>
    <p:handoutMasterId r:id="rId80"/>
  </p:handoutMasterIdLst>
  <p:sldIdLst>
    <p:sldId id="256" r:id="rId5"/>
    <p:sldId id="380" r:id="rId6"/>
    <p:sldId id="382" r:id="rId7"/>
    <p:sldId id="381" r:id="rId8"/>
    <p:sldId id="379" r:id="rId9"/>
    <p:sldId id="377" r:id="rId10"/>
    <p:sldId id="378" r:id="rId11"/>
    <p:sldId id="360" r:id="rId12"/>
    <p:sldId id="362" r:id="rId13"/>
    <p:sldId id="329" r:id="rId14"/>
    <p:sldId id="348" r:id="rId15"/>
    <p:sldId id="331" r:id="rId16"/>
    <p:sldId id="332" r:id="rId17"/>
    <p:sldId id="335" r:id="rId18"/>
    <p:sldId id="333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34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9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4" r:id="rId52"/>
    <p:sldId id="373" r:id="rId53"/>
    <p:sldId id="361" r:id="rId54"/>
    <p:sldId id="278" r:id="rId55"/>
    <p:sldId id="383" r:id="rId56"/>
    <p:sldId id="386" r:id="rId57"/>
    <p:sldId id="387" r:id="rId58"/>
    <p:sldId id="272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273" r:id="rId68"/>
    <p:sldId id="384" r:id="rId69"/>
    <p:sldId id="275" r:id="rId70"/>
    <p:sldId id="397" r:id="rId71"/>
    <p:sldId id="396" r:id="rId72"/>
    <p:sldId id="400" r:id="rId73"/>
    <p:sldId id="277" r:id="rId74"/>
    <p:sldId id="280" r:id="rId75"/>
    <p:sldId id="385" r:id="rId76"/>
    <p:sldId id="282" r:id="rId77"/>
    <p:sldId id="316" r:id="rId7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380"/>
            <p14:sldId id="382"/>
            <p14:sldId id="381"/>
            <p14:sldId id="379"/>
            <p14:sldId id="377"/>
            <p14:sldId id="378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3"/>
            <p14:sldId id="361"/>
            <p14:sldId id="278"/>
            <p14:sldId id="383"/>
          </p14:sldIdLst>
        </p14:section>
        <p14:section name="PDR in Ultimate" id="{3FF4E16D-9AA7-482E-B16B-3F13FD6343BD}">
          <p14:sldIdLst>
            <p14:sldId id="386"/>
            <p14:sldId id="387"/>
            <p14:sldId id="272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73"/>
            <p14:sldId id="384"/>
          </p14:sldIdLst>
        </p14:section>
        <p14:section name="Evaluation" id="{E51B5C39-496E-4C26-A96E-8FEA2CC47D97}">
          <p14:sldIdLst>
            <p14:sldId id="275"/>
            <p14:sldId id="397"/>
            <p14:sldId id="396"/>
            <p14:sldId id="400"/>
            <p14:sldId id="277"/>
          </p14:sldIdLst>
        </p14:section>
        <p14:section name="Future Work" id="{65ECF7E9-33BE-478E-90FC-C73BB90C283F}">
          <p14:sldIdLst>
            <p14:sldId id="280"/>
            <p14:sldId id="385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072" autoAdjust="0"/>
  </p:normalViewPr>
  <p:slideViewPr>
    <p:cSldViewPr snapToGrid="0">
      <p:cViewPr varScale="1">
        <p:scale>
          <a:sx n="97" d="100"/>
          <a:sy n="97" d="100"/>
        </p:scale>
        <p:origin x="110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19.09.2018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19.09.2018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70977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31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257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9016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0797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0339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210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8363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60008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08168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571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933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4430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24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18631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2968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4964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1882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55273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82441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14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97866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29375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2408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56874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75924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25143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00707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08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77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8.png"/><Relationship Id="rId21" Type="http://schemas.openxmlformats.org/officeDocument/2006/relationships/image" Target="../media/image79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0.png"/><Relationship Id="rId21" Type="http://schemas.openxmlformats.org/officeDocument/2006/relationships/image" Target="../media/image84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6.png"/><Relationship Id="rId21" Type="http://schemas.openxmlformats.org/officeDocument/2006/relationships/image" Target="../media/image87.png"/><Relationship Id="rId7" Type="http://schemas.openxmlformats.org/officeDocument/2006/relationships/image" Target="../media/image82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8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85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88.png"/><Relationship Id="rId21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1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2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3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1" Type="http://schemas.openxmlformats.org/officeDocument/2006/relationships/image" Target="../media/image94.png"/><Relationship Id="rId7" Type="http://schemas.openxmlformats.org/officeDocument/2006/relationships/image" Target="../media/image89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15" Type="http://schemas.openxmlformats.org/officeDocument/2006/relationships/image" Target="../media/image9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760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4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8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9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20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21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svg"/><Relationship Id="rId5" Type="http://schemas.openxmlformats.org/officeDocument/2006/relationships/image" Target="../media/image126.png"/><Relationship Id="rId4" Type="http://schemas.openxmlformats.org/officeDocument/2006/relationships/image" Target="../media/image125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sv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Description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0B8ED9-49A4-40D9-99B9-BF967323DDE5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Starts with checking for a 0-Counter-Example</a:t>
            </a:r>
          </a:p>
          <a:p>
            <a:endParaRPr lang="en-US" dirty="0"/>
          </a:p>
          <a:p>
            <a:r>
              <a:rPr lang="en-US" dirty="0"/>
              <a:t> Repeats three phases until termination: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/>
              <a:t>Next Level Initialization 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2. </a:t>
            </a:r>
            <a:r>
              <a:rPr lang="en-US" dirty="0"/>
              <a:t>Blocking-Phase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dirty="0"/>
              <a:t>Propagation-Phase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B948635-534B-4CFC-99B8-169496423294}"/>
              </a:ext>
            </a:extLst>
          </p:cNvPr>
          <p:cNvSpPr/>
          <p:nvPr/>
        </p:nvSpPr>
        <p:spPr>
          <a:xfrm>
            <a:off x="1449977" y="2664823"/>
            <a:ext cx="3918857" cy="133241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b="0" dirty="0"/>
              <a:t>Running Example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ED1F66F-B456-4B01-8FA7-4A26C810687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7871F0-D6ED-4C4A-919E-D29A54BCFAB6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de-DE" dirty="0"/>
                  <a:t>Step: 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484" t="-406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A846E15-3793-4301-B41A-1EDFED23F9E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AA461A5-A0A6-48DB-AB2A-1A1A769FA80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985FF4-443F-49B4-A5B8-B49A6394FB4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D1B4B20-73C7-4610-A7CC-95287F54AF06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B436399-4E88-45D6-B187-FA9BE6CF197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</a:t>
            </a:r>
            <a:r>
              <a:rPr lang="de-DE" dirty="0"/>
              <a:t>-obligation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8123102-2575-40DD-A42A-2E56FB59FD3D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0FA66A-89C0-4B3B-B4D9-BAB241410B1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439E8CB-AF19-4FED-BCD0-805BDC3B8A7B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46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32099E-6DA1-4474-9365-CA27BA2B6600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EE7559-93AA-45D5-8228-3CF28F30DE5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EE5EF5F-1F6B-4807-83A3-7653C0BF730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6D281F2-6748-4524-937B-8B6B271DBCB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/>
              <a:t>Step</a:t>
            </a:r>
            <a:r>
              <a:rPr lang="de-DE" dirty="0"/>
              <a:t>: Level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en-US" dirty="0"/>
              <a:t>Is there a global fixpoint?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BDF31E-E3F7-4C8B-BCC3-AD950F440C8D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90953B-A21F-4250-B04F-FAB0BBFE13C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next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.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564227-8CF3-42C6-B9D5-AB26866ACD1D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>
                    <a:solidFill>
                      <a:schemeClr val="tx1"/>
                    </a:solidFill>
                  </a:rPr>
                  <a:t>. </a:t>
                </a:r>
                <a:r>
                  <a:rPr lang="de-DE" dirty="0" err="1"/>
                  <a:t>Step</a:t>
                </a:r>
                <a:r>
                  <a:rPr lang="de-DE" dirty="0"/>
                  <a:t>: Level </a:t>
                </a:r>
                <a:r>
                  <a:rPr lang="de-DE" dirty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855CB9-16D0-410A-AACA-CD0CA825E52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6. </a:t>
                </a:r>
                <a:r>
                  <a:rPr lang="de-DE" dirty="0" err="1"/>
                  <a:t>Step</a:t>
                </a:r>
                <a:r>
                  <a:rPr lang="de-DE" dirty="0"/>
                  <a:t>: Level 2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4C124C0-F17C-4043-A1FB-F1AA162F547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6A61737-C5BE-4770-9117-1E0B8DEA430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B58B74D-2A7C-42A7-81C9-01D5FF3887D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9504041-8E6F-4865-B9B4-33E2E8854D6E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B4DF89-8F32-4D93-9FE1-105BAF47B827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0341E8E-8804-4C7D-9FFB-312D2D1A6BF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4A64EF-19A8-4E32-B2B3-0EEBA3AAD05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FEE200E-1BCA-4E9A-B298-89AC64569A5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94CD3D-1CCB-480F-B7B0-849BD2C30C8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6CDF11D-428C-47A6-9ADF-189F52D3021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81B2B8-6C91-468D-8E46-C476343C9994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B2E8E8-DE8F-4EE8-AACF-E360162BECA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0561AF-97EA-4EB7-BD35-4E51FB8991C4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53DCCF-2649-45E6-ACAC-281BBA4B144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83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8. </a:t>
            </a:r>
            <a:r>
              <a:rPr lang="de-DE" dirty="0" err="1"/>
              <a:t>Step</a:t>
            </a:r>
            <a:r>
              <a:rPr lang="de-DE" dirty="0"/>
              <a:t>: Level 2 Propagation-Phase: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there</a:t>
            </a:r>
            <a:r>
              <a:rPr lang="de-DE" dirty="0">
                <a:solidFill>
                  <a:schemeClr val="tx1"/>
                </a:solidFill>
              </a:rPr>
              <a:t> a global </a:t>
            </a:r>
            <a:r>
              <a:rPr lang="de-DE" dirty="0" err="1">
                <a:solidFill>
                  <a:schemeClr val="tx1"/>
                </a:solidFill>
              </a:rPr>
              <a:t>fixpoint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continue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level</a:t>
            </a:r>
            <a:r>
              <a:rPr lang="de-DE" dirty="0">
                <a:sym typeface="Wingdings" panose="05000000000000000000" pitchFamily="2" charset="2"/>
              </a:rPr>
              <a:t> 3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2FDFEDB-E48B-4ACB-8604-B5E10783BD3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Initzialize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proof-obligations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37F46-6897-4D58-9424-A048D90F385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07" y="6440183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Aaron R. Bradley. Sat-based model checking without unrolling. In </a:t>
            </a:r>
            <a:r>
              <a:rPr lang="en-US" i="1"/>
              <a:t>VMCAI</a:t>
            </a:r>
            <a:r>
              <a:rPr lang="en-US"/>
              <a:t>, volume</a:t>
            </a:r>
          </a:p>
          <a:p>
            <a:r>
              <a:rPr lang="en-US"/>
              <a:t>6538 of </a:t>
            </a:r>
            <a:r>
              <a:rPr lang="en-US" i="1"/>
              <a:t>Lecture Notes in Computer Science</a:t>
            </a:r>
            <a:r>
              <a:rPr lang="en-US"/>
              <a:t>, pages 70–87. Springer, 2011.</a:t>
            </a:r>
          </a:p>
          <a:p>
            <a:endParaRPr lang="en-US"/>
          </a:p>
          <a:p>
            <a:r>
              <a:rPr lang="en-US"/>
              <a:t>2: Hwmcc10 results. http://fmv.jku.at/hwmcc10/results.html. Accessed: 2018-07-20</a:t>
            </a:r>
            <a:endParaRPr lang="de-DE" noProof="0"/>
          </a:p>
          <a:p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/>
          <a:p>
            <a:r>
              <a:rPr lang="en-US" noProof="0" dirty="0"/>
              <a:t> PDR was first devised as hardware verification technique in 2010 by Aaron Bradley</a:t>
            </a:r>
            <a:r>
              <a:rPr lang="en-US" baseline="30000" noProof="0" dirty="0"/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Surprisingly won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place at CAV 2010 hardware checking competition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endParaRPr lang="en-US" b="1" baseline="30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/>
              <a:t>This new method appears to be the most important contribution to bit-level formal verification in almost a decade” </a:t>
            </a:r>
            <a:r>
              <a:rPr lang="en-US" b="1" baseline="30000" dirty="0"/>
              <a:t>3</a:t>
            </a:r>
            <a:endParaRPr lang="en-US" b="1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Using PDR on software may have similar performance!</a:t>
            </a:r>
            <a:endParaRPr lang="en-US" dirty="0"/>
          </a:p>
          <a:p>
            <a:pPr lvl="1"/>
            <a:endParaRPr lang="en-US" noProof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ED4E0C-3D16-497F-9EF9-21AA72253765}"/>
              </a:ext>
            </a:extLst>
          </p:cNvPr>
          <p:cNvSpPr/>
          <p:nvPr/>
        </p:nvSpPr>
        <p:spPr>
          <a:xfrm>
            <a:off x="607672" y="2625634"/>
            <a:ext cx="11015950" cy="803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444BAE-02A1-4261-8FF7-A0455A74FCC0}"/>
              </a:ext>
            </a:extLst>
          </p:cNvPr>
          <p:cNvSpPr txBox="1">
            <a:spLocks/>
          </p:cNvSpPr>
          <p:nvPr/>
        </p:nvSpPr>
        <p:spPr>
          <a:xfrm>
            <a:off x="4550417" y="6348375"/>
            <a:ext cx="5181485" cy="179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3: </a:t>
            </a:r>
            <a:r>
              <a:rPr lang="en-US" dirty="0" err="1"/>
              <a:t>Niklas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, Alan </a:t>
            </a:r>
            <a:r>
              <a:rPr lang="en-US" dirty="0" err="1"/>
              <a:t>Mishchenko</a:t>
            </a:r>
            <a:r>
              <a:rPr lang="en-US" dirty="0"/>
              <a:t>, and Robert Brayton. 2011. Efficient implementation of property directed reachability. In Proceedings of the International Conference on Formal Methods in Computer-Aided Design (FMCAD '11). FMCAD Inc, Austin, TX, 125-134.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F9D905-E591-42A1-92FA-BFDA78D63C9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9. </a:t>
            </a:r>
            <a:r>
              <a:rPr lang="de-DE" dirty="0" err="1"/>
              <a:t>Step</a:t>
            </a:r>
            <a:r>
              <a:rPr lang="de-DE" dirty="0"/>
              <a:t>: Level 3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Initialize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frames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initial </a:t>
            </a:r>
            <a:r>
              <a:rPr lang="de-DE" dirty="0" err="1">
                <a:solidFill>
                  <a:srgbClr val="FF0000"/>
                </a:solidFill>
              </a:rPr>
              <a:t>proof-obligations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27238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0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C17637-4DA1-47E9-8BE9-8F164E35A0C9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Like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  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152502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65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A6950EF-4618-48E7-A348-486FA5115EB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3"/>
                <a:stretch>
                  <a:fillRect l="-2839" t="-5660" r="-283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8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623159-3A02-41BB-9CC9-5243311253A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10. </a:t>
                </a:r>
                <a:r>
                  <a:rPr lang="de-DE" dirty="0" err="1"/>
                  <a:t>Step</a:t>
                </a:r>
                <a:r>
                  <a:rPr lang="de-DE" dirty="0"/>
                  <a:t>: Level 3 Blocking-Phase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3)</a:t>
                </a:r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Like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r>
                  <a:rPr lang="de-DE" dirty="0"/>
                  <a:t>, </a:t>
                </a:r>
                <a:r>
                  <a:rPr lang="de-DE" dirty="0" err="1"/>
                  <a:t>get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but on </a:t>
                </a:r>
                <a:r>
                  <a:rPr lang="de-DE" dirty="0" err="1"/>
                  <a:t>level</a:t>
                </a:r>
                <a:r>
                  <a:rPr lang="de-DE" dirty="0"/>
                  <a:t> 2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4"/>
                <a:stretch>
                  <a:fillRect l="-1113" t="-117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52561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1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AD64F1-7439-4767-9C5F-F4DA995448B1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3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38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10. </a:t>
            </a:r>
            <a:r>
              <a:rPr lang="de-DE" dirty="0" err="1"/>
              <a:t>Step</a:t>
            </a:r>
            <a:r>
              <a:rPr lang="de-DE" dirty="0"/>
              <a:t>: Level 3 Blocking-Phase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repetitions</a:t>
            </a:r>
            <a:endParaRPr lang="de-DE" dirty="0"/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74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35783C5-D681-49C7-B8B0-725062BA163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6047669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751D280-A1FF-458E-9185-514E04FA4EB1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BAD97E-A5F3-44BF-A982-7DF233CE2665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3 </a:t>
            </a:r>
            <a:r>
              <a:rPr lang="de-DE" dirty="0" err="1"/>
              <a:t>Done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0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3A8F61-E8E1-496B-BA9C-0E8714AD2533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elle 33">
                <a:extLst>
                  <a:ext uri="{FF2B5EF4-FFF2-40B4-BE49-F238E27FC236}">
                    <a16:creationId xmlns:a16="http://schemas.microsoft.com/office/drawing/2014/main" id="{A448A962-F3B9-4F67-B9CB-AD965B6BE0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3620"/>
                  </p:ext>
                </p:extLst>
              </p:nvPr>
            </p:nvGraphicFramePr>
            <p:xfrm>
              <a:off x="4689696" y="1061021"/>
              <a:ext cx="4886296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52325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3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52325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3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52325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3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5740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6A8AC5-5652-44B0-8BEB-3F9BAFD1EF1D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 </a:t>
            </a:r>
            <a:r>
              <a:rPr lang="de-DE" dirty="0" err="1"/>
              <a:t>Step</a:t>
            </a:r>
            <a:r>
              <a:rPr lang="de-DE" dirty="0"/>
              <a:t>: Level 4 </a:t>
            </a:r>
            <a:r>
              <a:rPr lang="de-DE" dirty="0" err="1"/>
              <a:t>Initialization</a:t>
            </a:r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1553311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9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758E9C4-7611-42E5-A088-2DFAB3C7052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07B4D42-F491-4D9A-B4D4-D328F1DF2FF5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13ADCE-D16A-4877-83B2-BB604611B4DE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</a:t>
            </a:r>
            <a:r>
              <a:rPr lang="de-DE" dirty="0" err="1">
                <a:solidFill>
                  <a:srgbClr val="FF0000"/>
                </a:solidFill>
              </a:rPr>
              <a:t>new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interesting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proof</a:t>
            </a:r>
            <a:r>
              <a:rPr lang="de-DE" dirty="0">
                <a:solidFill>
                  <a:srgbClr val="FF0000"/>
                </a:solidFill>
              </a:rPr>
              <a:t>-obligation!</a:t>
            </a:r>
          </a:p>
          <a:p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612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18954E6-EBF2-450F-B58E-149CE9C0A244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elle 35">
                <a:extLst>
                  <a:ext uri="{FF2B5EF4-FFF2-40B4-BE49-F238E27FC236}">
                    <a16:creationId xmlns:a16="http://schemas.microsoft.com/office/drawing/2014/main" id="{B2D993CA-768D-4D86-8420-8B6CEF8C5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09190"/>
                  </p:ext>
                </p:extLst>
              </p:nvPr>
            </p:nvGraphicFramePr>
            <p:xfrm>
              <a:off x="4689696" y="1061021"/>
              <a:ext cx="5911869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106897" r="-65348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106897" r="-4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106897" r="-299408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106897" r="-2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106897" r="-10000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106897" r="-595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203390" r="-65348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203390" r="-4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203390" r="-299408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203390" r="-2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203390" r="-10000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203390" r="-595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308621" r="-65348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308621" r="-4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308621" r="-299408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308621" r="-2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308621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308621" r="-595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408621" r="-65348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408621" r="-4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408621" r="-2994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408621" r="-2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408621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408621" r="-59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5" t="-508621" r="-65348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77381" t="-508621" r="-4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76331" t="-508621" r="-29940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277976" t="-508621" r="-2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375740" t="-508621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478571" t="-508621" r="-59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71CEB28-B178-4995-AEE6-EA5C1CB7ECAD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7A12620-63B7-48EA-B4F0-CCD6277F12B3}"/>
              </a:ext>
            </a:extLst>
          </p:cNvPr>
          <p:cNvSpPr txBox="1"/>
          <p:nvPr/>
        </p:nvSpPr>
        <p:spPr>
          <a:xfrm>
            <a:off x="4683022" y="3459196"/>
            <a:ext cx="438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TODO The Last </a:t>
            </a:r>
            <a:r>
              <a:rPr lang="de-DE" dirty="0" err="1">
                <a:solidFill>
                  <a:srgbClr val="FF0000"/>
                </a:solidFill>
              </a:rPr>
              <a:t>step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r>
              <a:rPr lang="de-DE" dirty="0">
                <a:solidFill>
                  <a:srgbClr val="FF0000"/>
                </a:solidFill>
              </a:rPr>
              <a:t>Spoiler: Error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unreachable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78E8BB-5FEE-4479-9C92-CA8863F1E9D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178461"/>
            <a:ext cx="6128030" cy="222436"/>
          </a:xfrm>
        </p:spPr>
        <p:txBody>
          <a:bodyPr/>
          <a:lstStyle/>
          <a:p>
            <a:r>
              <a:rPr lang="it-IT"/>
              <a:t>Ultimate. https://ultimate.informatik.uni-freiburg.de. Accessed: 2018-</a:t>
            </a:r>
            <a:r>
              <a:rPr lang="de-DE"/>
              <a:t>07-20.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Our Goals:</a:t>
            </a:r>
          </a:p>
          <a:p>
            <a:pPr lvl="1"/>
            <a:r>
              <a:rPr lang="en-US" dirty="0"/>
              <a:t> Use PDR on software in the verification framework Ultimate</a:t>
            </a:r>
            <a:r>
              <a:rPr lang="en-US" baseline="30000" dirty="0"/>
              <a:t>1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Combining Trace Abstraction and PDR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 Comparison to existing techniques</a:t>
            </a:r>
            <a:endParaRPr lang="en-US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4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16D1D01-E0DA-461E-AF3C-66BCA23D9AA5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91EBA3-4EB9-46D4-AD84-C251BE0BB708}"/>
              </a:ext>
            </a:extLst>
          </p:cNvPr>
          <p:cNvSpPr txBox="1"/>
          <p:nvPr/>
        </p:nvSpPr>
        <p:spPr>
          <a:xfrm>
            <a:off x="9318864" y="343710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Proof-</a:t>
            </a:r>
            <a:r>
              <a:rPr lang="de-DE" dirty="0" err="1"/>
              <a:t>Obligations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8AE3E-F7CD-458E-8C3A-FCA8EF9537E4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 dirty="0"/>
              <a:t>1: </a:t>
            </a:r>
            <a:r>
              <a:rPr lang="en-US" dirty="0"/>
              <a:t>Tim Lange, Martin R. </a:t>
            </a:r>
            <a:r>
              <a:rPr lang="en-US" dirty="0" err="1"/>
              <a:t>Neuhäußer</a:t>
            </a:r>
            <a:r>
              <a:rPr lang="en-US" dirty="0"/>
              <a:t>, and Thomas Noll. IC3 software model checking on control flow automata. In </a:t>
            </a:r>
            <a:r>
              <a:rPr lang="en-US" i="1" dirty="0"/>
              <a:t>FMCAD</a:t>
            </a:r>
            <a:r>
              <a:rPr lang="en-US" dirty="0"/>
              <a:t>, pages 97–104. IEEE, 2015.</a:t>
            </a:r>
          </a:p>
          <a:p>
            <a:endParaRPr lang="de-DE" noProof="0" dirty="0"/>
          </a:p>
          <a:p>
            <a:r>
              <a:rPr lang="de-DE" noProof="0" dirty="0"/>
              <a:t>2: </a:t>
            </a:r>
            <a:r>
              <a:rPr lang="en-US" dirty="0"/>
              <a:t>Tobias Welp and Andreas </a:t>
            </a:r>
            <a:r>
              <a:rPr lang="en-US" dirty="0" err="1"/>
              <a:t>Kuehlmann</a:t>
            </a:r>
            <a:r>
              <a:rPr lang="en-US" dirty="0"/>
              <a:t>. QF BV model checking with property directed reachability. In </a:t>
            </a:r>
            <a:r>
              <a:rPr lang="en-US" i="1" dirty="0"/>
              <a:t>DATE</a:t>
            </a:r>
            <a:r>
              <a:rPr lang="en-US" dirty="0"/>
              <a:t>, pages 791–796. EDA Consortium San Jose, CA, USA / ACM DL, 2013.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Bit-Blasting</a:t>
                </a:r>
                <a:r>
                  <a:rPr lang="en-US" baseline="30000" dirty="0"/>
                  <a:t>2</a:t>
                </a:r>
                <a:r>
                  <a:rPr lang="en-US" dirty="0"/>
                  <a:t>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Encode the variables as </a:t>
                </a:r>
                <a:r>
                  <a:rPr lang="en-US" dirty="0" err="1"/>
                  <a:t>bitvectors</a:t>
                </a:r>
                <a:r>
                  <a:rPr lang="en-US" dirty="0"/>
                  <a:t> with new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representing the control-flow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 Use the original bit-level PDR algorithm</a:t>
                </a:r>
              </a:p>
              <a:p>
                <a:pPr marL="506412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Not </a:t>
                </a:r>
                <a:r>
                  <a:rPr lang="en-US" dirty="0" err="1">
                    <a:sym typeface="Wingdings" panose="05000000000000000000" pitchFamily="2" charset="2"/>
                  </a:rPr>
                  <a:t>very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competitive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because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tedious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handling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𝑝𝑐</m:t>
                    </m:r>
                  </m:oMath>
                </a14:m>
                <a:r>
                  <a:rPr lang="en-US" dirty="0"/>
                  <a:t> variable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C10878A-E520-4AED-B98F-14368CE008CF}"/>
              </a:ext>
            </a:extLst>
          </p:cNvPr>
          <p:cNvSpPr/>
          <p:nvPr/>
        </p:nvSpPr>
        <p:spPr>
          <a:xfrm>
            <a:off x="611186" y="3161211"/>
            <a:ext cx="10152607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Related Work: </a:t>
            </a:r>
            <a:r>
              <a:rPr lang="en-US" b="0" noProof="0" dirty="0"/>
              <a:t>Other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16FC67-4A86-48FE-816E-68F47342B3C3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63" y="6400897"/>
            <a:ext cx="6128030" cy="222436"/>
          </a:xfrm>
        </p:spPr>
        <p:txBody>
          <a:bodyPr/>
          <a:lstStyle/>
          <a:p>
            <a:r>
              <a:rPr lang="de-DE" noProof="0"/>
              <a:t>1: </a:t>
            </a:r>
            <a:r>
              <a:rPr lang="en-US"/>
              <a:t>Tim Lange, Martin R. Neuhäußer, and Thomas Noll. IC3 software model checking on control flow automata. In </a:t>
            </a:r>
            <a:r>
              <a:rPr lang="en-US" i="1"/>
              <a:t>FMCAD</a:t>
            </a:r>
            <a:r>
              <a:rPr lang="en-US"/>
              <a:t>, pages 97–104. IEEE, 2015.</a:t>
            </a:r>
          </a:p>
          <a:p>
            <a:endParaRPr lang="de-DE"/>
          </a:p>
          <a:p>
            <a:r>
              <a:rPr lang="de-DE" noProof="0"/>
              <a:t>3:</a:t>
            </a:r>
            <a:r>
              <a:rPr lang="it-IT"/>
              <a:t>Alessandro Cimatti and Alberto Griggio. Software model checking via IC3. In </a:t>
            </a:r>
            <a:r>
              <a:rPr lang="it-IT" i="1"/>
              <a:t>CAV</a:t>
            </a:r>
            <a:r>
              <a:rPr lang="it-IT"/>
              <a:t>, </a:t>
            </a:r>
            <a:r>
              <a:rPr lang="en-US"/>
              <a:t>volume 7358 of </a:t>
            </a:r>
            <a:r>
              <a:rPr lang="en-US" i="1"/>
              <a:t>Lecture Notes in Computer Science</a:t>
            </a:r>
            <a:r>
              <a:rPr lang="en-US"/>
              <a:t>, pages 277–293. Springer, 2012.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Algorithm</a:t>
                </a:r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based</a:t>
                </a:r>
                <a:r>
                  <a:rPr lang="en-US" dirty="0"/>
                  <a:t> on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r>
                  <a:rPr lang="en-US" dirty="0"/>
                  <a:t> </a:t>
                </a:r>
                <a:r>
                  <a:rPr lang="en-US" dirty="0" err="1"/>
                  <a:t>by</a:t>
                </a:r>
                <a:r>
                  <a:rPr lang="en-US" dirty="0"/>
                  <a:t> Lange et al.</a:t>
                </a:r>
                <a:r>
                  <a:rPr lang="en-US" baseline="30000" dirty="0"/>
                  <a:t>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Other possible </a:t>
                </a:r>
                <a:r>
                  <a:rPr lang="en-US" dirty="0" err="1"/>
                  <a:t>ways</a:t>
                </a:r>
                <a:r>
                  <a:rPr lang="en-US" dirty="0"/>
                  <a:t>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:r>
                  <a:rPr lang="en-US" dirty="0" err="1"/>
                  <a:t>using</a:t>
                </a:r>
                <a:r>
                  <a:rPr lang="en-US" dirty="0"/>
                  <a:t> PDR on </a:t>
                </a:r>
                <a:r>
                  <a:rPr lang="en-US" dirty="0" err="1"/>
                  <a:t>software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 Abstract Reachability Tree (ART) Unrolling</a:t>
                </a:r>
                <a:r>
                  <a:rPr lang="en-US" baseline="30000" dirty="0"/>
                  <a:t>3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 Transform CFG </a:t>
                </a:r>
                <a:r>
                  <a:rPr lang="en-US" dirty="0" err="1"/>
                  <a:t>into</a:t>
                </a:r>
                <a:r>
                  <a:rPr lang="en-US" dirty="0"/>
                  <a:t> an ART</a:t>
                </a:r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Attach</a:t>
                </a:r>
                <a:r>
                  <a:rPr lang="en-US" dirty="0"/>
                  <a:t> program-counter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𝑝𝑐</m:t>
                    </m:r>
                  </m:oMath>
                </a14:m>
                <a:r>
                  <a:rPr lang="en-US" dirty="0"/>
                  <a:t> and first-order formula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locations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/>
                  <a:t> Block </a:t>
                </a:r>
                <a:r>
                  <a:rPr lang="en-US" dirty="0" err="1"/>
                  <a:t>proof-obligations</a:t>
                </a:r>
                <a:r>
                  <a:rPr lang="en-US" dirty="0"/>
                  <a:t> like in </a:t>
                </a:r>
                <a:r>
                  <a:rPr lang="en-US" dirty="0" err="1"/>
                  <a:t>our</a:t>
                </a:r>
                <a:r>
                  <a:rPr lang="en-US" dirty="0"/>
                  <a:t> </a:t>
                </a:r>
                <a:r>
                  <a:rPr lang="en-US" dirty="0" err="1"/>
                  <a:t>approach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09137662-A8C9-4B37-9538-3F1333A13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FEFAE11-18CB-4748-8013-B738EF989CCC}"/>
              </a:ext>
            </a:extLst>
          </p:cNvPr>
          <p:cNvSpPr/>
          <p:nvPr/>
        </p:nvSpPr>
        <p:spPr>
          <a:xfrm>
            <a:off x="611187" y="3161211"/>
            <a:ext cx="9185956" cy="1698172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9C4095-08B6-4213-ADB8-600BEF396EC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new CFG of error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reachable:</a:t>
            </a:r>
          </a:p>
          <a:p>
            <a:pPr marL="1485900" lvl="5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Error trace is feasible, program is unsafe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89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Description</a:t>
            </a:r>
            <a:r>
              <a:rPr lang="en-US" noProof="0" dirty="0"/>
              <a:t> </a:t>
            </a:r>
            <a:r>
              <a:rPr lang="en-US" b="0" noProof="0" dirty="0"/>
              <a:t>Trace Abstraction with PDR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3DA6C4-6B8B-48E0-A21A-792829AD0713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sequence of statements from initial location to error location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Possible error trace</a:t>
            </a:r>
          </a:p>
          <a:p>
            <a:pPr marL="228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Construct a new CFG of error trace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Use PDR to show if error is reachable or not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 If unreachable:</a:t>
            </a:r>
          </a:p>
          <a:p>
            <a:pPr marL="1943100" lvl="7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Use formulas at the fixpoint as interpolant sequence to refute other error traces</a:t>
            </a:r>
          </a:p>
        </p:txBody>
      </p:sp>
    </p:spTree>
    <p:extLst>
      <p:ext uri="{BB962C8B-B14F-4D97-AF65-F5344CB8AC3E}">
        <p14:creationId xmlns:p14="http://schemas.microsoft.com/office/powerpoint/2010/main" val="3098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1F419AD-570F-4677-99F5-8ECD67050D4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77959D0-42C1-44F8-99E7-363136533165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5CD1AA-6A8C-40F1-8D60-7475382F338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possible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trace</a:t>
            </a:r>
            <a:endParaRPr lang="en-US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EBA2C330-B102-455C-B43C-39AA04EA2964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A76C7F1-FCD3-467E-B84D-9BF2498EA22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ussdiagramm: Verbinder 32">
                <a:extLst>
                  <a:ext uri="{FF2B5EF4-FFF2-40B4-BE49-F238E27FC236}">
                    <a16:creationId xmlns:a16="http://schemas.microsoft.com/office/drawing/2014/main" id="{9A74BF15-FE52-4C2E-AC71-71A85382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BE9D3802-66A4-4619-8DF3-10FAEC49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Flussdiagramm: Verbinder 34">
                <a:extLst>
                  <a:ext uri="{FF2B5EF4-FFF2-40B4-BE49-F238E27FC236}">
                    <a16:creationId xmlns:a16="http://schemas.microsoft.com/office/drawing/2014/main" id="{2240EA44-381E-4DE7-A93E-A9A89F5E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C70A6A5-6DBF-458D-A211-823341818931}"/>
              </a:ext>
            </a:extLst>
          </p:cNvPr>
          <p:cNvCxnSpPr>
            <a:stCxn id="32" idx="5"/>
            <a:endCxn id="3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DD73F2E-D4A0-4344-AB07-EA1496961AA9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D7A4C9C-E452-4072-8535-85DB87F04793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7018C25-0BA9-4D3E-BEFE-BB5F534E16F7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Verbinder: gekrümmt 42">
            <a:extLst>
              <a:ext uri="{FF2B5EF4-FFF2-40B4-BE49-F238E27FC236}">
                <a16:creationId xmlns:a16="http://schemas.microsoft.com/office/drawing/2014/main" id="{C0C2ACA5-2E4B-4594-8986-EACC21445ABF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542F79-DA6E-40C6-B8B4-E614031A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2564" b="-17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BA42402-2687-4696-855A-ADC5113B3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149806FE-6512-478A-B322-8EFBEE5C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75BE474E-4D6A-4F2F-9A42-E53A98DC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2564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74869609-4304-492C-BB5E-4BF58607C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5556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CFG</a:t>
            </a:r>
            <a:endParaRPr lang="en-US" dirty="0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C3D61C8-FF9D-4641-A27B-54BD6388CA5D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4598C6B-A05F-4907-93D9-7294B5B0B40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CFG</a:t>
            </a:r>
            <a:endParaRPr lang="en-US" dirty="0"/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BC36BB22-589C-4AEC-BB5D-B9A5F223D8D8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4F1965-B0F6-4C16-9D86-BA092E4912F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AE5875B-DF9E-4993-A458-399029DBC3E5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B2BB95-9331-4168-B3CA-F7DE5AF83F46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How does our PDR algorithm work?</a:t>
            </a:r>
          </a:p>
          <a:p>
            <a:pPr lvl="1"/>
            <a:r>
              <a:rPr lang="en-US" dirty="0"/>
              <a:t> Preliminaries</a:t>
            </a:r>
          </a:p>
          <a:p>
            <a:pPr lvl="1"/>
            <a:r>
              <a:rPr lang="en-US" dirty="0"/>
              <a:t> Running Example</a:t>
            </a:r>
          </a:p>
          <a:p>
            <a:pPr lvl="1"/>
            <a:r>
              <a:rPr lang="en-US" dirty="0"/>
              <a:t> Related Work</a:t>
            </a:r>
          </a:p>
          <a:p>
            <a:endParaRPr lang="en-US" dirty="0"/>
          </a:p>
          <a:p>
            <a:r>
              <a:rPr lang="en-US" b="1" dirty="0"/>
              <a:t> How do we use PDR in Ultimate?</a:t>
            </a:r>
          </a:p>
          <a:p>
            <a:pPr lvl="1"/>
            <a:r>
              <a:rPr lang="en-US" dirty="0"/>
              <a:t> Combination of Trace Abstraction and our PDR algorithm</a:t>
            </a:r>
          </a:p>
          <a:p>
            <a:pPr lvl="1"/>
            <a:r>
              <a:rPr lang="en-US" dirty="0"/>
              <a:t> Implemented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17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0445BA9-B193-43D7-99F6-D86CB03928A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957502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0D259CC-3DAA-48A4-9D08-67D39566BD94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772A3D-09E8-4290-B11F-EF64919F3067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Use PDR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966841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0B70A3E7-4C49-433A-A910-195F77A7C90D}"/>
              </a:ext>
            </a:extLst>
          </p:cNvPr>
          <p:cNvSpPr/>
          <p:nvPr/>
        </p:nvSpPr>
        <p:spPr>
          <a:xfrm>
            <a:off x="4689694" y="3429000"/>
            <a:ext cx="4382281" cy="495397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7C41B13-9ACA-475E-BD3F-E472E4D63C9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Step</a:t>
            </a:r>
            <a:r>
              <a:rPr lang="de-DE" dirty="0"/>
              <a:t>: Use </a:t>
            </a:r>
            <a:r>
              <a:rPr lang="de-DE" dirty="0" err="1"/>
              <a:t>fixpoint</a:t>
            </a:r>
            <a:r>
              <a:rPr lang="de-DE" dirty="0"/>
              <a:t> </a:t>
            </a:r>
            <a:r>
              <a:rPr lang="de-DE" dirty="0" err="1"/>
              <a:t>invariants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	</a:t>
            </a:r>
          </a:p>
          <a:p>
            <a:r>
              <a:rPr lang="de-DE" dirty="0"/>
              <a:t>               </a:t>
            </a:r>
            <a:r>
              <a:rPr lang="de-DE" dirty="0" err="1"/>
              <a:t>interpolant</a:t>
            </a:r>
            <a:r>
              <a:rPr lang="de-DE" dirty="0"/>
              <a:t> </a:t>
            </a:r>
            <a:r>
              <a:rPr lang="de-DE"/>
              <a:t>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369435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506BB37-FE8A-42A6-9EBD-B4DDE6548388}"/>
              </a:ext>
            </a:extLst>
          </p:cNvPr>
          <p:cNvSpPr/>
          <p:nvPr/>
        </p:nvSpPr>
        <p:spPr>
          <a:xfrm>
            <a:off x="4689694" y="3429000"/>
            <a:ext cx="4382281" cy="717833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/>
              <a:t>Trace Abstraction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4CF3584-84E1-437F-9D07-9966F160BDAB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03CF537-C9C1-4A53-B9D5-C04C4708BCE6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Flussdiagramm: Verbinder 29">
                <a:extLst>
                  <a:ext uri="{FF2B5EF4-FFF2-40B4-BE49-F238E27FC236}">
                    <a16:creationId xmlns:a16="http://schemas.microsoft.com/office/drawing/2014/main" id="{7E3B6F16-972E-4667-A70B-2798186B8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ussdiagramm: Verbinder 30">
                <a:extLst>
                  <a:ext uri="{FF2B5EF4-FFF2-40B4-BE49-F238E27FC236}">
                    <a16:creationId xmlns:a16="http://schemas.microsoft.com/office/drawing/2014/main" id="{B1C8F855-9293-4659-89CF-5E6DB2298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ussdiagramm: Verbinder 31">
                <a:extLst>
                  <a:ext uri="{FF2B5EF4-FFF2-40B4-BE49-F238E27FC236}">
                    <a16:creationId xmlns:a16="http://schemas.microsoft.com/office/drawing/2014/main" id="{CA4D37A5-ADE4-45D3-9E11-8C339AF0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/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Flussdiagramm: Verbinder 35">
                <a:extLst>
                  <a:ext uri="{FF2B5EF4-FFF2-40B4-BE49-F238E27FC236}">
                    <a16:creationId xmlns:a16="http://schemas.microsoft.com/office/drawing/2014/main" id="{F8799460-5972-4E2B-B81E-E09490612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7" y="5503855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36AF72D-95C5-49F0-A7EE-5F2562E4ADE9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7A0AB86-E365-4705-AC97-45CBE6CC1658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2085795" y="4590969"/>
            <a:ext cx="4262" cy="912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EF426F0-BB89-4370-9C10-48C41A8C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7"/>
                <a:stretch>
                  <a:fillRect t="-2564" b="-3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DE6CB3CD-5744-4A62-BD17-707AAD852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8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/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57C7C5A3-2555-468F-96DF-EE1E237C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4904174"/>
                <a:ext cx="880858" cy="238941"/>
              </a:xfrm>
              <a:prstGeom prst="roundRect">
                <a:avLst/>
              </a:prstGeom>
              <a:blipFill>
                <a:blip r:embed="rId9"/>
                <a:stretch>
                  <a:fillRect b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>
            <a:extLst>
              <a:ext uri="{FF2B5EF4-FFF2-40B4-BE49-F238E27FC236}">
                <a16:creationId xmlns:a16="http://schemas.microsoft.com/office/drawing/2014/main" id="{4C11338D-269D-4EFF-9B68-C4C6D05F9DD8}"/>
              </a:ext>
            </a:extLst>
          </p:cNvPr>
          <p:cNvSpPr txBox="1"/>
          <p:nvPr/>
        </p:nvSpPr>
        <p:spPr>
          <a:xfrm>
            <a:off x="4683022" y="3459196"/>
            <a:ext cx="410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Step</a:t>
            </a:r>
            <a:r>
              <a:rPr lang="de-DE" dirty="0"/>
              <a:t>: Use </a:t>
            </a:r>
            <a:r>
              <a:rPr lang="de-DE" dirty="0" err="1"/>
              <a:t>fixpoint</a:t>
            </a:r>
            <a:r>
              <a:rPr lang="de-DE" dirty="0"/>
              <a:t> </a:t>
            </a:r>
            <a:r>
              <a:rPr lang="de-DE" dirty="0" err="1"/>
              <a:t>invariants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	</a:t>
            </a:r>
          </a:p>
          <a:p>
            <a:r>
              <a:rPr lang="de-DE" dirty="0"/>
              <a:t>               </a:t>
            </a:r>
            <a:r>
              <a:rPr lang="de-DE" dirty="0" err="1"/>
              <a:t>interpolant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7">
                <a:extLst>
                  <a:ext uri="{FF2B5EF4-FFF2-40B4-BE49-F238E27FC236}">
                    <a16:creationId xmlns:a16="http://schemas.microsoft.com/office/drawing/2014/main" id="{D4F177FC-17F9-4DA6-A7BA-F58DCD1F9C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283688"/>
                  </p:ext>
                </p:extLst>
              </p:nvPr>
            </p:nvGraphicFramePr>
            <p:xfrm>
              <a:off x="4689696" y="1061021"/>
              <a:ext cx="4886296" cy="14165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103390" r="-5232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103390" r="-3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103390" r="-2017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103390" r="-1005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103390" r="-119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206897" r="-52325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206897" r="-3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206897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206897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206897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5" t="-306897" r="-52325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77381" t="-306897" r="-3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177381" t="-306897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275740" t="-306897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77976" t="-306897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D4F422F-3F43-4F96-9DC0-ABDAB0C58CF7}"/>
              </a:ext>
            </a:extLst>
          </p:cNvPr>
          <p:cNvSpPr/>
          <p:nvPr/>
        </p:nvSpPr>
        <p:spPr>
          <a:xfrm>
            <a:off x="4689694" y="3429000"/>
            <a:ext cx="4382281" cy="717833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DE24B11-1284-4B77-84A6-8167D00A4A30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9299EC-375F-4A1C-85C7-AB02EEF39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6695"/>
          <a:stretch/>
        </p:blipFill>
        <p:spPr>
          <a:xfrm>
            <a:off x="5058820" y="1139269"/>
            <a:ext cx="7768905" cy="47584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A5D94CA-C1E1-4704-A848-7EF286C9E150}"/>
              </a:ext>
            </a:extLst>
          </p:cNvPr>
          <p:cNvSpPr txBox="1"/>
          <p:nvPr/>
        </p:nvSpPr>
        <p:spPr>
          <a:xfrm>
            <a:off x="663600" y="2178206"/>
            <a:ext cx="43412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Caching proof-obligations: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Save the proof-obligation queue</a:t>
            </a:r>
          </a:p>
          <a:p>
            <a:pPr lvl="1"/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Start every new level with the </a:t>
            </a:r>
          </a:p>
          <a:p>
            <a:pPr marL="274320" lvl="1" indent="0">
              <a:buNone/>
            </a:pPr>
            <a:r>
              <a:rPr lang="en-US" sz="2000" dirty="0"/>
              <a:t>      latest blocked proof-obligation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Only proof-obligation that differs</a:t>
            </a:r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from level before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A2EB61-243D-436D-ABD0-7D0BD379421A}"/>
              </a:ext>
            </a:extLst>
          </p:cNvPr>
          <p:cNvSpPr/>
          <p:nvPr/>
        </p:nvSpPr>
        <p:spPr>
          <a:xfrm>
            <a:off x="663599" y="2080642"/>
            <a:ext cx="4395221" cy="3222878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Ultimate: </a:t>
            </a:r>
            <a:r>
              <a:rPr lang="en-US" b="0" dirty="0"/>
              <a:t>Implemented</a:t>
            </a:r>
            <a:r>
              <a:rPr lang="en-US" dirty="0"/>
              <a:t> </a:t>
            </a:r>
            <a:r>
              <a:rPr lang="en-US" b="0" noProof="0" dirty="0"/>
              <a:t>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ECD742D-F402-4761-84C7-AB77E94EBA1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Skipping already blocked proof-obligations:</a:t>
            </a:r>
          </a:p>
          <a:p>
            <a:pPr lvl="1"/>
            <a:r>
              <a:rPr lang="en-US" dirty="0"/>
              <a:t> Save unsatisfiable queues to SMT-solver</a:t>
            </a:r>
          </a:p>
          <a:p>
            <a:pPr marL="506412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 If a saved queue is seen again, do not call SMT-solver again, strengthen frames right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Trace Abstraction using PDR with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Ultimate version 0.1.23-e6fd87c, time limit: 300s, memory </a:t>
            </a:r>
            <a:r>
              <a:rPr lang="de-DE" dirty="0" err="1"/>
              <a:t>limit</a:t>
            </a:r>
            <a:r>
              <a:rPr lang="de-DE" dirty="0"/>
              <a:t>: 8000MB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dirty="0"/>
              <a:t>Introduction</a:t>
            </a:r>
            <a:endParaRPr lang="en-US" b="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1</a:t>
            </a:r>
            <a:r>
              <a:rPr lang="de-DE" dirty="0"/>
              <a:t>: http://www.microsoft.com/en-us/research/project/boogie-an-intermediate-verification-language/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We compared Trace Abstraction using PDR with Trace Abstraction using Nested Interpolants</a:t>
            </a:r>
          </a:p>
          <a:p>
            <a:endParaRPr lang="en-US" dirty="0"/>
          </a:p>
          <a:p>
            <a:r>
              <a:rPr lang="en-US" dirty="0"/>
              <a:t> Tested on Ultimate version 0.1.23-e6fd87c, time limit: 300s, memory </a:t>
            </a:r>
            <a:r>
              <a:rPr lang="de-DE" dirty="0" err="1"/>
              <a:t>limit</a:t>
            </a:r>
            <a:r>
              <a:rPr lang="de-DE" dirty="0"/>
              <a:t>: 8000MB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Benchmarkset</a:t>
            </a:r>
            <a:r>
              <a:rPr lang="de-DE" dirty="0"/>
              <a:t> </a:t>
            </a:r>
            <a:r>
              <a:rPr lang="de-DE" dirty="0" err="1"/>
              <a:t>contained</a:t>
            </a:r>
            <a:r>
              <a:rPr lang="de-DE" dirty="0"/>
              <a:t> 250 Boogie</a:t>
            </a:r>
            <a:r>
              <a:rPr lang="de-DE" baseline="30000" dirty="0"/>
              <a:t>1</a:t>
            </a:r>
            <a:r>
              <a:rPr lang="de-DE" dirty="0"/>
              <a:t> </a:t>
            </a:r>
            <a:r>
              <a:rPr lang="de-DE" dirty="0" err="1"/>
              <a:t>Programs</a:t>
            </a:r>
            <a:endParaRPr lang="de-DE" dirty="0"/>
          </a:p>
          <a:p>
            <a:pPr lvl="1"/>
            <a:r>
              <a:rPr lang="de-DE" dirty="0"/>
              <a:t> 31 real-</a:t>
            </a:r>
            <a:r>
              <a:rPr lang="de-DE" dirty="0" err="1"/>
              <a:t>life</a:t>
            </a:r>
            <a:r>
              <a:rPr lang="de-DE" dirty="0"/>
              <a:t> code</a:t>
            </a:r>
          </a:p>
          <a:p>
            <a:pPr lvl="1"/>
            <a:r>
              <a:rPr lang="de-DE" dirty="0"/>
              <a:t> 40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disjunctions</a:t>
            </a:r>
            <a:endParaRPr lang="de-DE" dirty="0"/>
          </a:p>
          <a:p>
            <a:pPr lvl="1"/>
            <a:r>
              <a:rPr lang="de-DE" dirty="0"/>
              <a:t> 134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interations</a:t>
            </a:r>
            <a:endParaRPr lang="de-DE" dirty="0"/>
          </a:p>
          <a:p>
            <a:pPr lvl="1"/>
            <a:r>
              <a:rPr lang="de-DE" dirty="0"/>
              <a:t> 37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loop </a:t>
            </a:r>
            <a:r>
              <a:rPr lang="de-DE" dirty="0" err="1"/>
              <a:t>invariants</a:t>
            </a:r>
            <a:endParaRPr lang="de-DE" dirty="0"/>
          </a:p>
          <a:p>
            <a:pPr lvl="1"/>
            <a:r>
              <a:rPr lang="de-DE" dirty="0"/>
              <a:t> 8 non-linear </a:t>
            </a:r>
            <a:r>
              <a:rPr lang="de-DE" dirty="0" err="1"/>
              <a:t>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757896A-E342-4428-B978-220E3E68FEA2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822EC8-F170-4DCB-9547-F2DB8CC5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937" y="1139269"/>
            <a:ext cx="6387006" cy="90335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CDFD491-12A0-48AD-941B-ABB88FBD6021}"/>
              </a:ext>
            </a:extLst>
          </p:cNvPr>
          <p:cNvSpPr txBox="1"/>
          <p:nvPr/>
        </p:nvSpPr>
        <p:spPr>
          <a:xfrm>
            <a:off x="2138342" y="1163244"/>
            <a:ext cx="34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CPU Time </a:t>
            </a:r>
            <a:r>
              <a:rPr lang="de-DE" dirty="0" err="1"/>
              <a:t>Consumption</a:t>
            </a:r>
            <a:r>
              <a:rPr lang="de-DE" dirty="0"/>
              <a:t> in </a:t>
            </a:r>
            <a:r>
              <a:rPr lang="de-DE" dirty="0" err="1"/>
              <a:t>seconds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4D5D4B-84AA-473A-B983-FE5B7EC5F764}"/>
              </a:ext>
            </a:extLst>
          </p:cNvPr>
          <p:cNvSpPr txBox="1"/>
          <p:nvPr/>
        </p:nvSpPr>
        <p:spPr>
          <a:xfrm>
            <a:off x="8092944" y="1163244"/>
            <a:ext cx="28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Memory </a:t>
            </a:r>
            <a:r>
              <a:rPr lang="de-DE" dirty="0" err="1"/>
              <a:t>Consumption</a:t>
            </a:r>
            <a:r>
              <a:rPr lang="de-DE" dirty="0"/>
              <a:t> in </a:t>
            </a:r>
            <a:r>
              <a:rPr lang="de-DE" dirty="0" err="1"/>
              <a:t>bit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5E75E-634A-4473-AF8D-154E5349C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1568" y="1083710"/>
            <a:ext cx="6465569" cy="91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0186C7-94E9-475F-ABCE-66BD0C3F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B65958-3BBE-4BDC-98BD-A7EF9EDF8730}" type="datetime1">
              <a:rPr lang="de-DE" noProof="0" smtClean="0"/>
              <a:t>19.09.2018</a:t>
            </a:fld>
            <a:endParaRPr lang="de-DE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E27781-EC0D-489F-A504-72F211FC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6530" b="39329"/>
          <a:stretch/>
        </p:blipFill>
        <p:spPr>
          <a:xfrm>
            <a:off x="3094364" y="-153624"/>
            <a:ext cx="6003272" cy="7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7742-8342-44D6-94EE-29D2E53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24AB-3F50-447F-9E87-3A3A8FC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C809D4C-8B81-43A3-B829-D38E9158942F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914E-639A-432E-BD2C-6A385C7B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1A310-C1D4-418E-BCB3-42D3E5A4F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816" cy="46466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Comparison of Trace Abstraction using PDR and Trace Abstraction using Nested Interpolants</a:t>
            </a:r>
          </a:p>
          <a:p>
            <a:pPr lvl="1"/>
            <a:endParaRPr lang="en-US" dirty="0"/>
          </a:p>
          <a:p>
            <a:r>
              <a:rPr lang="en-US" b="1" dirty="0"/>
              <a:t> What can be done in the future?</a:t>
            </a:r>
          </a:p>
          <a:p>
            <a:pPr lvl="1"/>
            <a:r>
              <a:rPr lang="en-US" dirty="0"/>
              <a:t>Implementing more Improvements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E8F2E5-2973-41D5-822B-877C500002A8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ACF613-9189-49F3-8280-A664934F8CB5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Using Interpolation:</a:t>
            </a:r>
          </a:p>
          <a:p>
            <a:pPr lvl="1"/>
            <a:r>
              <a:rPr lang="en-US" dirty="0"/>
              <a:t> Our algorithm is inefficient when dealing with loops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 Idea: </a:t>
            </a:r>
          </a:p>
          <a:p>
            <a:pPr lvl="2"/>
            <a:r>
              <a:rPr lang="en-US" dirty="0"/>
              <a:t>Instead of strengthening frames with negated proof-obligation, calculate Interpolant for transition and proof-obligation and add that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DDDD5BD-7BDA-452F-BABA-CA6097DA817A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9D7F0B7-6A37-431F-8DD7-A784CA8A8713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Dealing with procedures:</a:t>
            </a:r>
          </a:p>
          <a:p>
            <a:pPr lvl="1"/>
            <a:r>
              <a:rPr lang="en-US" dirty="0"/>
              <a:t>C programs often contain procedures with which PDR cannot deal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Idea:</a:t>
            </a:r>
          </a:p>
          <a:p>
            <a:pPr lvl="2"/>
            <a:r>
              <a:rPr lang="en-US" dirty="0"/>
              <a:t> Use a non-linear approach of PDR</a:t>
            </a:r>
          </a:p>
          <a:p>
            <a:pPr lvl="2"/>
            <a:r>
              <a:rPr lang="en-US" dirty="0"/>
              <a:t> Calculate a procedure summary and add that to the CFG, removing the procedure altogether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D24D08-03BA-4F6F-909D-F4081696244C}"/>
              </a:ext>
            </a:extLst>
          </p:cNvPr>
          <p:cNvSpPr/>
          <p:nvPr/>
        </p:nvSpPr>
        <p:spPr>
          <a:xfrm>
            <a:off x="744583" y="2560319"/>
            <a:ext cx="10836096" cy="1254035"/>
          </a:xfrm>
          <a:prstGeom prst="roundRect">
            <a:avLst>
              <a:gd name="adj" fmla="val 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54C707-DA85-40D2-933C-395AA7A5A016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45B0BC2-A86E-499B-9569-D2A5EDA0D65A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/>
              <a:t>Preliminaries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99740D1-5B03-4497-8A07-B76E8FC84FCB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</p:spPr>
            <p:txBody>
              <a:bodyPr/>
              <a:lstStyle/>
              <a:p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control flow graph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CFG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graph consisting of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first-order variables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/>
                  <a:t>A finite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transitions E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is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quantifier free first-order logic formula</a:t>
                </a:r>
                <a:r>
                  <a:rPr lang="en-US" dirty="0">
                    <a:sym typeface="Wingdings" panose="05000000000000000000" pitchFamily="2" charset="2"/>
                  </a:rPr>
                  <a:t> over variables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′}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initial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An 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error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3" y="1323975"/>
                <a:ext cx="11400713" cy="4646613"/>
              </a:xfrm>
              <a:blipFill>
                <a:blip r:embed="rId2"/>
                <a:stretch>
                  <a:fillRect l="-481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PDR Algorithm: </a:t>
            </a:r>
            <a:r>
              <a:rPr lang="en-US" b="0" dirty="0" err="1"/>
              <a:t>Datastructures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4C358D-2A88-45B8-B60B-1637AEAEF2FC}" type="datetime1">
              <a:rPr lang="de-DE" noProof="0" smtClean="0"/>
              <a:t>19.09.2018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Represents</a:t>
                </a:r>
                <a:r>
                  <a:rPr lang="en-US" dirty="0"/>
                  <a:t> a first-order </a:t>
                </a:r>
                <a:r>
                  <a:rPr lang="en-US" dirty="0" err="1"/>
                  <a:t>formula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location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</a:t>
                </a:r>
                <a:r>
                  <a:rPr lang="en-US" dirty="0" err="1"/>
                  <a:t>the</a:t>
                </a:r>
                <a:r>
                  <a:rPr lang="en-US" dirty="0"/>
                  <a:t> </a:t>
                </a:r>
                <a:r>
                  <a:rPr lang="en-US" dirty="0" err="1"/>
                  <a:t>corresponding</a:t>
                </a:r>
                <a:r>
                  <a:rPr lang="en-US" dirty="0"/>
                  <a:t> </a:t>
                </a:r>
                <a:r>
                  <a:rPr lang="en-US" dirty="0" err="1"/>
                  <a:t>level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Each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location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has</a:t>
                </a:r>
                <a:r>
                  <a:rPr lang="en-US" dirty="0">
                    <a:sym typeface="Wingdings" panose="05000000000000000000" pitchFamily="2" charset="2"/>
                  </a:rPr>
                  <a:t> multiple </a:t>
                </a:r>
                <a:r>
                  <a:rPr lang="en-US" dirty="0" err="1">
                    <a:sym typeface="Wingdings" panose="05000000000000000000" pitchFamily="2" charset="2"/>
                  </a:rPr>
                  <a:t>assigned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frames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è"/>
                </a:pPr>
                <a:endParaRPr lang="en-US" dirty="0"/>
              </a:p>
              <a:p>
                <a:r>
                  <a:rPr lang="en-US" dirty="0"/>
                  <a:t> Proof-Obligation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first-order formula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the corresponding location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corresponding level</a:t>
                </a:r>
              </a:p>
              <a:p>
                <a:pPr marL="27432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Need </a:t>
                </a:r>
                <a:r>
                  <a:rPr lang="en-US" dirty="0" err="1">
                    <a:sym typeface="Wingdings" panose="05000000000000000000" pitchFamily="2" charset="2"/>
                  </a:rPr>
                  <a:t>to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blocked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E3A8602B-509F-47B3-8304-AC3304BB4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181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6355</Words>
  <Application>Microsoft Office PowerPoint</Application>
  <PresentationFormat>Breitbild</PresentationFormat>
  <Paragraphs>2247</Paragraphs>
  <Slides>74</Slides>
  <Notes>59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79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Introduction: Motivation</vt:lpstr>
      <vt:lpstr>Introduction: Motivation</vt:lpstr>
      <vt:lpstr>Introduction: Motivation</vt:lpstr>
      <vt:lpstr>Overview</vt:lpstr>
      <vt:lpstr>Overview</vt:lpstr>
      <vt:lpstr>PDR Algorithm: Preliminaries</vt:lpstr>
      <vt:lpstr>PDR Algorithm: Datastructures</vt:lpstr>
      <vt:lpstr>PDR Algorithm: Description</vt:lpstr>
      <vt:lpstr>Example: Running Example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Related Work: Other Approaches</vt:lpstr>
      <vt:lpstr>Related Work: Other Approaches</vt:lpstr>
      <vt:lpstr>Implementation in Ultimate: Description Trace Abstraction with PDR </vt:lpstr>
      <vt:lpstr>Implementation in Ultimate: Description Trace Abstraction with PDR 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Trace Abstraction with PDR</vt:lpstr>
      <vt:lpstr>Implementation in Ultimate: Implemented Improvements</vt:lpstr>
      <vt:lpstr>Implementation in Ultimate: Implemented Improvements</vt:lpstr>
      <vt:lpstr>Evaluation: Data Comparison</vt:lpstr>
      <vt:lpstr>Evaluation: Introduction</vt:lpstr>
      <vt:lpstr>Evaluation: Data Comparison</vt:lpstr>
      <vt:lpstr>PowerPoint-Präsentation</vt:lpstr>
      <vt:lpstr>Evaluation: Discussion</vt:lpstr>
      <vt:lpstr>Future Work: Implementing Further Improvements</vt:lpstr>
      <vt:lpstr>Future Work: Implementing Further Improvements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2018-09-19T11:30:24Z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