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6" r:id="rId5"/>
    <p:sldId id="257" r:id="rId6"/>
    <p:sldId id="258" r:id="rId7"/>
    <p:sldId id="262" r:id="rId8"/>
    <p:sldId id="259" r:id="rId9"/>
    <p:sldId id="263" r:id="rId10"/>
    <p:sldId id="260" r:id="rId11"/>
    <p:sldId id="283" r:id="rId12"/>
    <p:sldId id="284" r:id="rId13"/>
    <p:sldId id="285" r:id="rId14"/>
    <p:sldId id="290" r:id="rId15"/>
    <p:sldId id="291" r:id="rId16"/>
    <p:sldId id="289" r:id="rId17"/>
    <p:sldId id="292" r:id="rId18"/>
    <p:sldId id="293" r:id="rId19"/>
    <p:sldId id="286" r:id="rId20"/>
    <p:sldId id="294" r:id="rId21"/>
    <p:sldId id="295" r:id="rId22"/>
    <p:sldId id="296" r:id="rId23"/>
    <p:sldId id="287" r:id="rId24"/>
    <p:sldId id="297" r:id="rId25"/>
    <p:sldId id="288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7" r:id="rId39"/>
    <p:sldId id="276" r:id="rId40"/>
    <p:sldId id="278" r:id="rId41"/>
    <p:sldId id="279" r:id="rId42"/>
    <p:sldId id="280" r:id="rId43"/>
    <p:sldId id="281" r:id="rId44"/>
    <p:sldId id="282" r:id="rId4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305" autoAdjust="0"/>
  </p:normalViewPr>
  <p:slideViewPr>
    <p:cSldViewPr snapToGrid="0">
      <p:cViewPr varScale="1">
        <p:scale>
          <a:sx n="84" d="100"/>
          <a:sy n="84" d="100"/>
        </p:scale>
        <p:origin x="90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9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30.08.2018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30.08.2018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für </a:t>
            </a:r>
            <a:r>
              <a:rPr lang="de-DE" dirty="0" err="1"/>
              <a:t>boolean</a:t>
            </a:r>
            <a:r>
              <a:rPr lang="de-DE" dirty="0"/>
              <a:t> Transition System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66571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Eingekreiste Codezeilen erklären. In subsequenten Folien, nur die Phasen eingezeichnet lassen die gerade Erklärt werden</a:t>
            </a:r>
          </a:p>
          <a:p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0 CTI</a:t>
            </a:r>
          </a:p>
          <a:p>
            <a:pPr marL="228600" indent="-228600">
              <a:buAutoNum type="arabicPeriod"/>
            </a:pPr>
            <a:r>
              <a:rPr lang="de-DE" dirty="0"/>
              <a:t>Next Transition Phase</a:t>
            </a:r>
          </a:p>
          <a:p>
            <a:pPr marL="228600" indent="-228600">
              <a:buAutoNum type="arabicPeriod"/>
            </a:pPr>
            <a:r>
              <a:rPr lang="de-DE" dirty="0"/>
              <a:t>Blocking-Phase</a:t>
            </a:r>
          </a:p>
          <a:p>
            <a:pPr marL="228600" indent="-228600">
              <a:buAutoNum type="arabicPeriod"/>
            </a:pPr>
            <a:r>
              <a:rPr lang="de-DE" dirty="0"/>
              <a:t>Propagation-Phase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35593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Links soll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hin, wieder Zeilenabstand ist 0, Rechts ist dann </a:t>
            </a:r>
            <a:r>
              <a:rPr lang="de-DE" dirty="0" err="1"/>
              <a:t>wiederPlatz</a:t>
            </a:r>
            <a:r>
              <a:rPr lang="de-DE" dirty="0"/>
              <a:t> für Erklärungen.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71690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,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. </a:t>
            </a:r>
            <a:r>
              <a:rPr lang="de-DE" dirty="0" err="1"/>
              <a:t>Because</a:t>
            </a:r>
            <a:r>
              <a:rPr lang="de-DE" dirty="0"/>
              <a:t> time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08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665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4092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0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Next Transition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0829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Eingekreiste Codezeilen erklären. In subsequenten Folien, nur die Phasen eingezeichnet lassen die gerade Erklärt werden</a:t>
            </a:r>
          </a:p>
          <a:p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0 CTI</a:t>
            </a:r>
          </a:p>
          <a:p>
            <a:pPr marL="228600" indent="-228600">
              <a:buAutoNum type="arabicPeriod"/>
            </a:pPr>
            <a:r>
              <a:rPr lang="de-DE" dirty="0"/>
              <a:t>Next Transition Phase</a:t>
            </a:r>
          </a:p>
          <a:p>
            <a:pPr marL="228600" indent="-228600">
              <a:buAutoNum type="arabicPeriod"/>
            </a:pPr>
            <a:r>
              <a:rPr lang="de-DE" dirty="0"/>
              <a:t>Blocking-Phase</a:t>
            </a:r>
          </a:p>
          <a:p>
            <a:pPr marL="228600" indent="-228600">
              <a:buAutoNum type="arabicPeriod"/>
            </a:pPr>
            <a:r>
              <a:rPr lang="de-DE" dirty="0"/>
              <a:t>Propagation-Phase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7717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Next Transition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4932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Blocking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0687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Code Snippet auf die Folie?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758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Code Snippet auf die Folie?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49847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Code Snippet auf die Folie?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830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Propagation Phase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463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62BBC-A042-489B-9D0C-78595D1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8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62BBC-A042-489B-9D0C-78595D1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870841"/>
            <a:ext cx="11015950" cy="409974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4E0C1B-037E-413D-A6C6-7D1C05CEF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4379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51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324800"/>
            <a:ext cx="530253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324800"/>
            <a:ext cx="525607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996966"/>
            <a:ext cx="530253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996966"/>
            <a:ext cx="525607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EF3F3C-D431-4E34-A6DA-B15EF8F0C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19213"/>
            <a:ext cx="11015950" cy="4984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 marL="506412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0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200" y="1324799"/>
            <a:ext cx="11015817" cy="46913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5FB6D-459F-4DF5-8199-AE7570AC6232}"/>
              </a:ext>
            </a:extLst>
          </p:cNvPr>
          <p:cNvCxnSpPr/>
          <p:nvPr userDrawn="1"/>
        </p:nvCxnSpPr>
        <p:spPr>
          <a:xfrm>
            <a:off x="654337" y="1058668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2" r:id="rId3"/>
    <p:sldLayoutId id="2147483651" r:id="rId4"/>
    <p:sldLayoutId id="2147483652" r:id="rId5"/>
    <p:sldLayoutId id="2147483671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58CE-3D96-486F-987D-9CD030E0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D20C9-C638-4118-B78D-CC307F5AB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Pseudo-Code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Pseudo-Code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9F2A3401-7688-4D45-B9A3-9627BFFCA67A}"/>
              </a:ext>
            </a:extLst>
          </p:cNvPr>
          <p:cNvSpPr/>
          <p:nvPr/>
        </p:nvSpPr>
        <p:spPr>
          <a:xfrm>
            <a:off x="2692400" y="1460500"/>
            <a:ext cx="2819400" cy="4318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E0B32-57BF-49F3-9510-D6245109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 err="1"/>
              <a:t>Checking</a:t>
            </a:r>
            <a:r>
              <a:rPr lang="de-DE" b="0" dirty="0"/>
              <a:t> </a:t>
            </a:r>
            <a:r>
              <a:rPr lang="de-DE" b="0" dirty="0" err="1"/>
              <a:t>for</a:t>
            </a:r>
            <a:r>
              <a:rPr lang="de-DE" b="0" dirty="0"/>
              <a:t> 0-counter-example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909A34-E1AC-4D8E-897A-504AC6F4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D4D53C-9641-48E3-B6D6-650A3BC1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75945-746A-4DB8-BEF6-362A81E7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63D02C87-0139-4B35-898B-F5A9E3F91A5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dirty="0"/>
                  <a:t> satisfiable?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If satisfiable: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Algorithm terminates and returns that a bad state is reachable</a:t>
                </a:r>
              </a:p>
              <a:p>
                <a:pPr marL="277812" lvl="1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If unsatisfiable: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Algorithm initializes the first frame in the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</m:oMath>
                </a14:m>
                <a:r>
                  <a:rPr lang="en-US" dirty="0"/>
                  <a:t> and continues</a:t>
                </a: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63D02C87-0139-4B35-898B-F5A9E3F91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8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9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Pseudo-Code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1F75090-EE94-4D13-A100-CA86965F0B01}"/>
              </a:ext>
            </a:extLst>
          </p:cNvPr>
          <p:cNvSpPr/>
          <p:nvPr/>
        </p:nvSpPr>
        <p:spPr>
          <a:xfrm>
            <a:off x="3073400" y="2503170"/>
            <a:ext cx="5740400" cy="129413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AECF4A8-9116-4CFB-BD35-51FCAA769D4F}"/>
              </a:ext>
            </a:extLst>
          </p:cNvPr>
          <p:cNvSpPr txBox="1"/>
          <p:nvPr/>
        </p:nvSpPr>
        <p:spPr>
          <a:xfrm>
            <a:off x="4773247" y="2096068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Next Transition Phase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4474-F239-41BD-927E-152438C0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Next Transition Phase</a:t>
            </a:r>
            <a:r>
              <a:rPr lang="de-DE" dirty="0"/>
              <a:t>: 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DAC507-80AB-42DC-82CE-82CA8A7C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D18C58-FEA5-4F6C-9114-74A14594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423508-40E5-4616-9077-F91D0BAD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DE" dirty="0" err="1"/>
                  <a:t>Let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current</a:t>
                </a:r>
                <a:r>
                  <a:rPr lang="de-DE" dirty="0"/>
                  <a:t> </a:t>
                </a:r>
                <a:r>
                  <a:rPr lang="de-DE" dirty="0" err="1"/>
                  <a:t>trace</a:t>
                </a:r>
                <a:endParaRPr lang="de-DE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</m:e>
                        </m:nary>
                      </m:e>
                    </m:nary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satisfiable</a:t>
                </a:r>
                <a:r>
                  <a:rPr lang="de-DE" dirty="0"/>
                  <a:t>?</a:t>
                </a:r>
              </a:p>
              <a:p>
                <a:pPr marL="274320" lvl="1" indent="0">
                  <a:buNone/>
                </a:pPr>
                <a:endParaRPr lang="de-DE" dirty="0"/>
              </a:p>
              <a:p>
                <a:pPr marL="274320" lvl="1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	</a:t>
                </a: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</a:p>
              <a:p>
                <a:pPr lvl="5"/>
                <a:r>
                  <a:rPr lang="de-DE" sz="2000" dirty="0" err="1">
                    <a:sym typeface="Wingdings" panose="05000000000000000000" pitchFamily="2" charset="2"/>
                  </a:rPr>
                  <a:t>Continue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with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the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next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phase</a:t>
                </a:r>
                <a:r>
                  <a:rPr lang="de-DE" sz="2000" dirty="0">
                    <a:sym typeface="Wingdings" panose="05000000000000000000" pitchFamily="2" charset="2"/>
                  </a:rPr>
                  <a:t>	</a:t>
                </a: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4332F1-4EAF-4489-830B-A06A320D2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382694"/>
          </a:xfrm>
        </p:spPr>
        <p:txBody>
          <a:bodyPr/>
          <a:lstStyle/>
          <a:p>
            <a:r>
              <a:rPr lang="de-DE" dirty="0" err="1"/>
              <a:t>Checking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4474-F239-41BD-927E-152438C0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Next Transition Phase</a:t>
            </a:r>
            <a:r>
              <a:rPr lang="de-DE" dirty="0"/>
              <a:t>: 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DAC507-80AB-42DC-82CE-82CA8A7C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D18C58-FEA5-4F6C-9114-74A14594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423508-40E5-4616-9077-F91D0BAD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DE" dirty="0" err="1"/>
                  <a:t>Let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current</a:t>
                </a:r>
                <a:r>
                  <a:rPr lang="de-DE" dirty="0"/>
                  <a:t> </a:t>
                </a:r>
                <a:r>
                  <a:rPr lang="de-DE" dirty="0" err="1"/>
                  <a:t>trace</a:t>
                </a:r>
                <a:endParaRPr lang="de-DE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</m:e>
                        </m:nary>
                      </m:e>
                    </m:nary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satisfiable</a:t>
                </a:r>
                <a:r>
                  <a:rPr lang="de-DE" dirty="0"/>
                  <a:t>?</a:t>
                </a:r>
              </a:p>
              <a:p>
                <a:pPr marL="274320" lvl="1" indent="0">
                  <a:buNone/>
                </a:pPr>
                <a:endParaRPr lang="de-DE" dirty="0"/>
              </a:p>
              <a:p>
                <a:pPr marL="274320" lvl="1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	</a:t>
                </a: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</a:p>
              <a:p>
                <a:pPr lvl="5"/>
                <a:r>
                  <a:rPr lang="de-DE" sz="2000" dirty="0">
                    <a:sym typeface="Wingdings" panose="05000000000000000000" pitchFamily="2" charset="2"/>
                  </a:rPr>
                  <a:t>Take </a:t>
                </a:r>
                <a:r>
                  <a:rPr lang="de-DE" sz="2000" dirty="0" err="1">
                    <a:sym typeface="Wingdings" panose="05000000000000000000" pitchFamily="2" charset="2"/>
                  </a:rPr>
                  <a:t>satisfying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assignment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d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…,</m:t>
                        </m:r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</a:p>
              <a:p>
                <a:pPr lvl="5"/>
                <a:r>
                  <a:rPr lang="de-DE" sz="2000" dirty="0">
                    <a:sym typeface="Wingdings" panose="05000000000000000000" pitchFamily="2" charset="2"/>
                  </a:rPr>
                  <a:t>The </a:t>
                </a:r>
                <a:r>
                  <a:rPr lang="de-DE" sz="2000" dirty="0" err="1">
                    <a:sym typeface="Wingdings" panose="05000000000000000000" pitchFamily="2" charset="2"/>
                  </a:rPr>
                  <a:t>algorithm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gets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new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bad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state</a:t>
                </a:r>
                <a:r>
                  <a:rPr lang="de-DE" sz="2000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…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de-DE" sz="2000" dirty="0">
                  <a:sym typeface="Wingdings" panose="05000000000000000000" pitchFamily="2" charset="2"/>
                </a:endParaRPr>
              </a:p>
              <a:p>
                <a:pPr lvl="5"/>
                <a:r>
                  <a:rPr lang="de-DE" sz="2000" dirty="0" err="1">
                    <a:sym typeface="Wingdings" panose="05000000000000000000" pitchFamily="2" charset="2"/>
                  </a:rPr>
                  <a:t>Construct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the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tuple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de-DE" sz="2000" dirty="0">
                    <a:sym typeface="Wingdings" panose="05000000000000000000" pitchFamily="2" charset="2"/>
                  </a:rPr>
                  <a:t>, </a:t>
                </a:r>
                <a:r>
                  <a:rPr lang="de-DE" sz="2000" dirty="0" err="1">
                    <a:sym typeface="Wingdings" panose="05000000000000000000" pitchFamily="2" charset="2"/>
                  </a:rPr>
                  <a:t>called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proof</a:t>
                </a:r>
                <a:r>
                  <a:rPr lang="de-DE" sz="2000" dirty="0">
                    <a:sym typeface="Wingdings" panose="05000000000000000000" pitchFamily="2" charset="2"/>
                  </a:rPr>
                  <a:t>-obligation</a:t>
                </a:r>
              </a:p>
              <a:p>
                <a:pPr marL="502920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	</a:t>
                </a: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AEC3A781-7DEC-4F16-8EF3-88A0EE624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4332F1-4EAF-4489-830B-A06A320D2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382694"/>
          </a:xfrm>
        </p:spPr>
        <p:txBody>
          <a:bodyPr/>
          <a:lstStyle/>
          <a:p>
            <a:r>
              <a:rPr lang="de-DE" dirty="0" err="1"/>
              <a:t>Checking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Pseudo-Code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17EB193-14A1-404E-89EC-4E7DDF07A241}"/>
              </a:ext>
            </a:extLst>
          </p:cNvPr>
          <p:cNvSpPr/>
          <p:nvPr/>
        </p:nvSpPr>
        <p:spPr>
          <a:xfrm>
            <a:off x="3378200" y="2730500"/>
            <a:ext cx="4597400" cy="106680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06734DD-6C19-4D32-BDA6-81A59D7A49D5}"/>
              </a:ext>
            </a:extLst>
          </p:cNvPr>
          <p:cNvSpPr txBox="1"/>
          <p:nvPr/>
        </p:nvSpPr>
        <p:spPr>
          <a:xfrm>
            <a:off x="8019283" y="305966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Blocking-Phase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6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5D22172-A0ED-4DA5-8832-6E6DF25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Blocking-Phase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C02F6-EF3A-44A7-BE97-C0DFFBF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1DBFA5-0F39-4922-ABF1-7FDB029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0B51A-6EE0-4284-B963-5A3632CD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proof-obligations</a:t>
                </a:r>
                <a:r>
                  <a:rPr lang="de-DE" dirty="0"/>
                  <a:t>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takes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-obligation (b, i)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DE" dirty="0" err="1"/>
                  <a:t>Tries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:r>
                  <a:rPr lang="de-DE" dirty="0" err="1"/>
                  <a:t>bad</a:t>
                </a:r>
                <a:r>
                  <a:rPr lang="de-DE" dirty="0"/>
                  <a:t> </a:t>
                </a:r>
                <a:r>
                  <a:rPr lang="de-DE" dirty="0" err="1"/>
                  <a:t>state</a:t>
                </a:r>
                <a:r>
                  <a:rPr lang="de-DE" dirty="0"/>
                  <a:t> b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checking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satisfiability</a:t>
                </a:r>
                <a:endParaRPr lang="de-DE" dirty="0"/>
              </a:p>
              <a:p>
                <a:pPr marL="506412" lvl="2" indent="0">
                  <a:buNone/>
                </a:pPr>
                <a:endParaRPr lang="de-DE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</a:p>
              <a:p>
                <a:pPr lvl="5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is</a:t>
                </a:r>
                <a:r>
                  <a:rPr lang="de-DE" sz="2000" dirty="0"/>
                  <a:t> not strong </a:t>
                </a:r>
                <a:r>
                  <a:rPr lang="de-DE" sz="2000" dirty="0" err="1"/>
                  <a:t>enough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block b</a:t>
                </a:r>
              </a:p>
              <a:p>
                <a:pPr lvl="5"/>
                <a:r>
                  <a:rPr lang="de-DE" sz="2000" dirty="0">
                    <a:sym typeface="Wingdings" panose="05000000000000000000" pitchFamily="2" charset="2"/>
                  </a:rPr>
                  <a:t>Take </a:t>
                </a:r>
                <a:r>
                  <a:rPr lang="de-DE" sz="2000" dirty="0" err="1">
                    <a:sym typeface="Wingdings" panose="05000000000000000000" pitchFamily="2" charset="2"/>
                  </a:rPr>
                  <a:t>satisfying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assignment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de-DE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</m:d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…,</m:t>
                        </m:r>
                        <m:sSubSup>
                          <m:sSubSupPr>
                            <m:ctrlP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b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</a:p>
              <a:p>
                <a:pPr lvl="5"/>
                <a:r>
                  <a:rPr lang="de-DE" sz="2000" dirty="0">
                    <a:sym typeface="Wingdings" panose="05000000000000000000" pitchFamily="2" charset="2"/>
                  </a:rPr>
                  <a:t>The </a:t>
                </a:r>
                <a:r>
                  <a:rPr lang="de-DE" sz="2000" dirty="0" err="1">
                    <a:sym typeface="Wingdings" panose="05000000000000000000" pitchFamily="2" charset="2"/>
                  </a:rPr>
                  <a:t>algorithm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gets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another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new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bad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state</a:t>
                </a:r>
                <a:r>
                  <a:rPr lang="de-DE" sz="2000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</m:t>
                    </m:r>
                    <m:r>
                      <a:rPr lang="de-DE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… </m:t>
                        </m:r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de-DE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de-DE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de-DE" sz="2000" dirty="0">
                  <a:sym typeface="Wingdings" panose="05000000000000000000" pitchFamily="2" charset="2"/>
                </a:endParaRPr>
              </a:p>
              <a:p>
                <a:pPr lvl="5"/>
                <a:r>
                  <a:rPr lang="de-DE" sz="2000" dirty="0" err="1">
                    <a:sym typeface="Wingdings" panose="05000000000000000000" pitchFamily="2" charset="2"/>
                  </a:rPr>
                  <a:t>Construct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new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proof</a:t>
                </a:r>
                <a:r>
                  <a:rPr lang="de-DE" sz="2000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u</m:t>
                    </m:r>
                    <m:r>
                      <a:rPr lang="de-DE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de-DE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−1)</m:t>
                    </m:r>
                  </m:oMath>
                </a14:m>
                <a:endParaRPr lang="de-DE" sz="2000" dirty="0">
                  <a:sym typeface="Wingdings" panose="05000000000000000000" pitchFamily="2" charset="2"/>
                </a:endParaRPr>
              </a:p>
              <a:p>
                <a:pPr lvl="5">
                  <a:buFont typeface="Wingdings" panose="05000000000000000000" pitchFamily="2" charset="2"/>
                  <a:buChar char="§"/>
                </a:pPr>
                <a:endParaRPr lang="de-DE" sz="2000" dirty="0"/>
              </a:p>
              <a:p>
                <a:pPr lvl="5">
                  <a:buFont typeface="Wingdings" panose="05000000000000000000" pitchFamily="2" charset="2"/>
                  <a:buChar char="§"/>
                </a:pPr>
                <a:endParaRPr lang="de-DE" sz="2000" dirty="0"/>
              </a:p>
            </p:txBody>
          </p:sp>
        </mc:Choice>
        <mc:Fallback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2ABDE02-3BE1-4B6C-81E2-B168A81D8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Proving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reachable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CDD2252-0135-48A1-A377-C95049E203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46" t="8579" r="-246" b="78701"/>
          <a:stretch/>
        </p:blipFill>
        <p:spPr>
          <a:xfrm>
            <a:off x="6737631" y="0"/>
            <a:ext cx="6279297" cy="112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8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5D22172-A0ED-4DA5-8832-6E6DF25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Blocking-Phase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C02F6-EF3A-44A7-BE97-C0DFFBF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1DBFA5-0F39-4922-ABF1-7FDB029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0B51A-6EE0-4284-B963-5A3632CD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If </a:t>
                </a:r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proof-obligations</a:t>
                </a:r>
                <a:r>
                  <a:rPr lang="de-DE" dirty="0"/>
                  <a:t>: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takes</a:t>
                </a:r>
                <a:r>
                  <a:rPr lang="de-DE" dirty="0"/>
                  <a:t> </a:t>
                </a:r>
                <a:r>
                  <a:rPr lang="de-DE" dirty="0" err="1"/>
                  <a:t>proof</a:t>
                </a:r>
                <a:r>
                  <a:rPr lang="de-DE" dirty="0"/>
                  <a:t>-obligation (b, i)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de-DE" dirty="0" err="1"/>
                  <a:t>Tries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:r>
                  <a:rPr lang="de-DE" dirty="0" err="1"/>
                  <a:t>bad</a:t>
                </a:r>
                <a:r>
                  <a:rPr lang="de-DE" dirty="0"/>
                  <a:t> </a:t>
                </a:r>
                <a:r>
                  <a:rPr lang="de-DE" dirty="0" err="1"/>
                  <a:t>state</a:t>
                </a:r>
                <a:r>
                  <a:rPr lang="de-DE" dirty="0"/>
                  <a:t> b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checking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nary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satisfiability</a:t>
                </a:r>
                <a:endParaRPr lang="de-DE" dirty="0"/>
              </a:p>
              <a:p>
                <a:pPr marL="506412" lvl="2" indent="0">
                  <a:buNone/>
                </a:pPr>
                <a:endParaRPr lang="de-DE" dirty="0"/>
              </a:p>
              <a:p>
                <a:pPr lvl="3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</a:p>
              <a:p>
                <a:pPr lvl="5">
                  <a:buFont typeface="Wingdings" panose="05000000000000000000" pitchFamily="2" charset="2"/>
                  <a:buChar char="§"/>
                </a:pPr>
                <a:r>
                  <a:rPr lang="de-DE" sz="2000" dirty="0" err="1"/>
                  <a:t>Algorithm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strenghthens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with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de-DE" sz="2000" dirty="0"/>
              </a:p>
              <a:p>
                <a:pPr marL="1420812" lvl="6" indent="0">
                  <a:buNone/>
                </a:pPr>
                <a:r>
                  <a:rPr lang="de-DE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nary>
                  </m:oMath>
                </a14:m>
                <a:endParaRPr lang="de-DE" sz="2000" dirty="0"/>
              </a:p>
              <a:p>
                <a:pPr lvl="5">
                  <a:buFont typeface="Wingdings" panose="05000000000000000000" pitchFamily="2" charset="2"/>
                  <a:buChar char="§"/>
                </a:pPr>
                <a:r>
                  <a:rPr lang="de-DE" sz="2000" dirty="0"/>
                  <a:t> Blocking </a:t>
                </a:r>
                <a:r>
                  <a:rPr lang="de-DE" sz="2000" dirty="0" err="1"/>
                  <a:t>bad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state</a:t>
                </a:r>
                <a:r>
                  <a:rPr lang="de-DE" sz="2000" dirty="0"/>
                  <a:t> b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de-DE" sz="2000" dirty="0"/>
              </a:p>
            </p:txBody>
          </p:sp>
        </mc:Choice>
        <mc:Fallback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2ABDE02-3BE1-4B6C-81E2-B168A81D8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Proving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reachable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5D22172-A0ED-4DA5-8832-6E6DF25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Blocking-Phase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C02F6-EF3A-44A7-BE97-C0DFFBF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1DBFA5-0F39-4922-ABF1-7FDB029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0B51A-6EE0-4284-B963-5A3632CD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0933716" cy="4099747"/>
              </a:xfrm>
            </p:spPr>
            <p:txBody>
              <a:bodyPr/>
              <a:lstStyle/>
              <a:p>
                <a:r>
                  <a:rPr lang="de-DE" dirty="0"/>
                  <a:t>This </a:t>
                </a:r>
                <a:r>
                  <a:rPr lang="de-DE" dirty="0" err="1"/>
                  <a:t>continues</a:t>
                </a:r>
                <a:r>
                  <a:rPr lang="de-DE" dirty="0"/>
                  <a:t> </a:t>
                </a:r>
                <a:r>
                  <a:rPr lang="de-DE" dirty="0" err="1"/>
                  <a:t>recursively</a:t>
                </a:r>
                <a:r>
                  <a:rPr lang="de-DE" dirty="0"/>
                  <a:t> </a:t>
                </a:r>
                <a:r>
                  <a:rPr lang="de-DE" dirty="0" err="1"/>
                  <a:t>until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There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proof-obligations</a:t>
                </a:r>
                <a:r>
                  <a:rPr lang="de-DE" dirty="0"/>
                  <a:t> </a:t>
                </a:r>
                <a:r>
                  <a:rPr lang="de-DE" dirty="0" err="1"/>
                  <a:t>left</a:t>
                </a:r>
                <a:endParaRPr lang="de-DE" dirty="0"/>
              </a:p>
              <a:p>
                <a:pPr marL="506412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</a:t>
                </a:r>
                <a:r>
                  <a:rPr lang="de-DE" dirty="0" err="1">
                    <a:sym typeface="Wingdings" panose="05000000000000000000" pitchFamily="2" charset="2"/>
                  </a:rPr>
                  <a:t>A</a:t>
                </a:r>
                <a:r>
                  <a:rPr lang="de-DE" dirty="0" err="1"/>
                  <a:t>lgorithm</a:t>
                </a:r>
                <a:r>
                  <a:rPr lang="de-DE" dirty="0"/>
                  <a:t> </a:t>
                </a:r>
                <a:r>
                  <a:rPr lang="de-DE" dirty="0" err="1"/>
                  <a:t>continues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next</a:t>
                </a:r>
                <a:r>
                  <a:rPr lang="de-DE" dirty="0"/>
                  <a:t> </a:t>
                </a:r>
                <a:r>
                  <a:rPr lang="de-DE" dirty="0" err="1"/>
                  <a:t>phase</a:t>
                </a:r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A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created</a:t>
                </a:r>
                <a:endParaRPr lang="de-DE" dirty="0"/>
              </a:p>
              <a:p>
                <a:pPr marL="506412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</a:t>
                </a:r>
                <a:r>
                  <a:rPr lang="de-DE" dirty="0" err="1">
                    <a:sym typeface="Wingdings" panose="05000000000000000000" pitchFamily="2" charset="2"/>
                  </a:rPr>
                  <a:t>P</a:t>
                </a:r>
                <a:r>
                  <a:rPr lang="de-DE" dirty="0" err="1"/>
                  <a:t>roving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a </a:t>
                </a:r>
                <a:r>
                  <a:rPr lang="de-DE" dirty="0" err="1"/>
                  <a:t>bad</a:t>
                </a:r>
                <a:r>
                  <a:rPr lang="de-DE" dirty="0"/>
                  <a:t> </a:t>
                </a:r>
                <a:r>
                  <a:rPr lang="de-DE" dirty="0" err="1"/>
                  <a:t>state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reached</a:t>
                </a:r>
                <a:r>
                  <a:rPr lang="de-DE" dirty="0"/>
                  <a:t>, </a:t>
                </a:r>
                <a:r>
                  <a:rPr lang="de-DE" dirty="0" err="1"/>
                  <a:t>terminating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algorithm</a:t>
                </a:r>
                <a:endParaRPr lang="de-DE" dirty="0"/>
              </a:p>
            </p:txBody>
          </p:sp>
        </mc:Choice>
        <mc:Fallback>
          <p:sp>
            <p:nvSpPr>
              <p:cNvPr id="7" name="Textplatzhalter 6">
                <a:extLst>
                  <a:ext uri="{FF2B5EF4-FFF2-40B4-BE49-F238E27FC236}">
                    <a16:creationId xmlns:a16="http://schemas.microsoft.com/office/drawing/2014/main" id="{B7CEB1CE-F5F2-42E9-9CD2-24229E72B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64864" y="1870841"/>
                <a:ext cx="10933716" cy="4099747"/>
              </a:xfrm>
              <a:blipFill>
                <a:blip r:embed="rId3"/>
                <a:stretch>
                  <a:fillRect l="-502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2ABDE02-3BE1-4B6C-81E2-B168A81D8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Proving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reachable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2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F5BF-3AF2-4C1A-B6F6-F6BE338B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6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Pseudo-Code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35D7624-F698-4C82-9462-DFC5F9A194B8}"/>
              </a:ext>
            </a:extLst>
          </p:cNvPr>
          <p:cNvSpPr/>
          <p:nvPr/>
        </p:nvSpPr>
        <p:spPr>
          <a:xfrm>
            <a:off x="2868930" y="3898900"/>
            <a:ext cx="4649470" cy="191897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7EEEE6A-4FC5-4467-9A2C-FDFD93B235AA}"/>
              </a:ext>
            </a:extLst>
          </p:cNvPr>
          <p:cNvSpPr txBox="1"/>
          <p:nvPr/>
        </p:nvSpPr>
        <p:spPr>
          <a:xfrm>
            <a:off x="7518400" y="467371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Propagation-Phase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61A19C-2FAC-45A3-810F-F0198EA3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Propagation-Phase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2C4A63-DAA0-46CB-BFF4-627C7D5E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1DBAC8-199D-47F3-A570-982F80C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33B92-4039-43BD-BBE0-0462193E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1BD1209-667D-4CAC-A48F-A6A410D5C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30D810C-0203-47B5-A36D-BD21130E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r>
              <a:rPr lang="de-DE" dirty="0"/>
              <a:t>: Pseudo-Code TEMPLATE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D86521-A175-4468-9922-F281789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139D2B-3477-491F-8418-085FF3C1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3E0FB7-7E77-472C-A2CE-A18488F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29DD6A-7236-4AFD-BE76-C1871815F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0741"/>
          <a:stretch/>
        </p:blipFill>
        <p:spPr>
          <a:xfrm>
            <a:off x="2099847" y="1139269"/>
            <a:ext cx="9275567" cy="515041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9F2A3401-7688-4D45-B9A3-9627BFFCA67A}"/>
              </a:ext>
            </a:extLst>
          </p:cNvPr>
          <p:cNvSpPr/>
          <p:nvPr/>
        </p:nvSpPr>
        <p:spPr>
          <a:xfrm>
            <a:off x="2692400" y="1460500"/>
            <a:ext cx="2819400" cy="4318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1F75090-EE94-4D13-A100-CA86965F0B01}"/>
              </a:ext>
            </a:extLst>
          </p:cNvPr>
          <p:cNvSpPr/>
          <p:nvPr/>
        </p:nvSpPr>
        <p:spPr>
          <a:xfrm>
            <a:off x="3073400" y="2420445"/>
            <a:ext cx="5740400" cy="13768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17EB193-14A1-404E-89EC-4E7DDF07A241}"/>
              </a:ext>
            </a:extLst>
          </p:cNvPr>
          <p:cNvSpPr/>
          <p:nvPr/>
        </p:nvSpPr>
        <p:spPr>
          <a:xfrm>
            <a:off x="3378200" y="2730500"/>
            <a:ext cx="4597400" cy="10668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F35D7624-F698-4C82-9462-DFC5F9A194B8}"/>
              </a:ext>
            </a:extLst>
          </p:cNvPr>
          <p:cNvSpPr/>
          <p:nvPr/>
        </p:nvSpPr>
        <p:spPr>
          <a:xfrm>
            <a:off x="3073400" y="3898900"/>
            <a:ext cx="4445000" cy="20066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C4297-0AAC-405A-BF7F-F7F43B67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2.3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F7FF1D-BBB6-4BF0-BFDA-1AECD30F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A50976-600A-41DF-9C3D-5D70DB23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887DAF-C0D3-4120-BC5B-0AAA33C8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2C2404C-7148-446D-AE96-45D80A6D78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8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3D18A-1F06-46E0-A6ED-31DCC0DB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2.4 Possible </a:t>
            </a:r>
            <a:r>
              <a:rPr lang="de-DE" dirty="0" err="1"/>
              <a:t>Improvements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87382C-A564-44FB-B4A5-98CE28CA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5F91F9-8321-42A7-8C39-2D5761C7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7BF228-F0BB-41ED-B4A5-1BA79574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F65BAD4-F133-43E9-9255-19893504DB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Blocking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at a time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ineffective</a:t>
            </a:r>
            <a:r>
              <a:rPr lang="de-DE" dirty="0"/>
              <a:t>.</a:t>
            </a:r>
          </a:p>
          <a:p>
            <a:pPr marL="27432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Generalize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blocked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states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removing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cubes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used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proof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delivered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Unsat</a:t>
            </a:r>
            <a:r>
              <a:rPr lang="de-DE" dirty="0">
                <a:sym typeface="Wingdings" panose="05000000000000000000" pitchFamily="2" charset="2"/>
              </a:rPr>
              <a:t>-cores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Ternary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generalize</a:t>
            </a:r>
            <a:r>
              <a:rPr lang="de-DE" dirty="0"/>
              <a:t> </a:t>
            </a:r>
            <a:r>
              <a:rPr lang="de-DE" dirty="0" err="1"/>
              <a:t>proof-obligations</a:t>
            </a:r>
            <a:endParaRPr lang="de-DE" dirty="0"/>
          </a:p>
          <a:p>
            <a:pPr lvl="1"/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variables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unknown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and check variables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importance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52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3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B9FA5-5DB3-4590-8300-D006AF83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3.1 </a:t>
            </a:r>
            <a:r>
              <a:rPr lang="de-DE" dirty="0" err="1"/>
              <a:t>Preliminaries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11A214-53A8-47FC-86B0-0B90B633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E67A4B-4B60-4F3A-A036-E46478FE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665AE-41A4-4025-9A2F-FFCB3973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A8ACDC-8FF6-440C-9D87-8482FA086D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9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85DDF-0698-4024-A295-E941102E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3.2 </a:t>
            </a:r>
            <a:r>
              <a:rPr lang="de-DE" dirty="0" err="1"/>
              <a:t>Lifted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5903B1C-8D96-4515-979D-923E3F519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Pseudocode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46285DEB-7779-41FC-B7A5-0BD14A4B1F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932634-DEE8-4877-997E-417E11E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50B11-7C0D-4F2B-BF9F-635DAB3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C2885-1B2C-4597-A955-3A7FC5A4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994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0EC1E-89C3-4F47-B93F-48EA51A9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3.3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6BD929-C841-4C1D-B01C-919F8995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F247D4-57B8-49BD-A07C-AD34B52D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4B642-00E1-42CA-876A-B51D5360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4991336-1587-4914-A078-A930AD30F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5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0EC1E-89C3-4F47-B93F-48EA51A9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3.4 Possible </a:t>
            </a:r>
            <a:r>
              <a:rPr lang="de-DE" dirty="0" err="1"/>
              <a:t>Improvements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6BD929-C841-4C1D-B01C-919F8995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F247D4-57B8-49BD-A07C-AD34B52D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4B642-00E1-42CA-876A-B51D5360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4991336-1587-4914-A078-A930AD30F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Related</a:t>
            </a:r>
            <a:r>
              <a:rPr lang="de-DE" dirty="0"/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60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7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4.1 Implementation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BD31E2-4E52-439B-991A-ECEFE516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4.2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1816D8-C2EB-4746-85BA-D939F2FD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A06C42-B988-4ABE-9CBB-E9F3C605D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57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5.1 Data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71862-6B97-4798-B16D-2C82B0C1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5.2 </a:t>
            </a:r>
            <a:r>
              <a:rPr lang="de-DE" dirty="0" err="1"/>
              <a:t>Discussion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71862-6B97-4798-B16D-2C82B0C1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 </a:t>
            </a:r>
            <a:r>
              <a:rPr lang="en-US" dirty="0"/>
              <a:t>Related</a:t>
            </a:r>
            <a:r>
              <a:rPr lang="de-DE" dirty="0"/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6. </a:t>
            </a:r>
            <a:r>
              <a:rPr lang="de-DE" dirty="0" err="1"/>
              <a:t>Related</a:t>
            </a:r>
            <a:r>
              <a:rPr lang="de-DE" dirty="0"/>
              <a:t> Work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D445DA-54CD-4D61-AC48-0C699153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9137662-A8C9-4B37-9538-3F1333A13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7.1 Further </a:t>
            </a:r>
            <a:r>
              <a:rPr lang="de-DE" dirty="0" err="1"/>
              <a:t>Improvements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68C3A7-3B62-4CFC-95C9-5D8C234A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8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430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A55E8-942A-4B6D-AA27-41A86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8. </a:t>
            </a:r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4DD83-A8FB-422D-B27B-92151986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3B36-BDD7-4A07-B10F-98D40DA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17477E-49AC-42D2-B75C-18E15FD2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C4491B-8ED2-4B7A-9DFD-E23376F5B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079F6-E176-44A5-AEAB-6D1ED95D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3428A0-EED7-4559-B035-694BFBE9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508FB1-3CBE-4BA4-9E6E-6F02A3F3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DAB768-994E-4FD9-9C44-4312C7AD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7B4CE9E-B40C-4B41-A643-77F4866A7D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F9DE9-7431-495F-AD93-EEA178ED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0E5BF3-EE16-4A3A-9AC2-C8097A16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74D54-9888-488A-8C5A-F53E42E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87F13-7305-43B7-A46E-958A431D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E598EF9-AE99-495E-AB14-B855EF4AB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Background: PDR on 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PDR on 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Implementation in Ultimate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EEF4F-BEE3-4D47-AB8D-0A6F50A5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2.1 </a:t>
            </a:r>
            <a:r>
              <a:rPr lang="de-DE" dirty="0" err="1"/>
              <a:t>Preliminaries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53B5FA-4540-4778-99BD-13AFE2EC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5E91FD-56D0-4139-B623-1E3FF7EE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6BEC24-561C-4462-BC47-370E6A8A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77FAA983-3BB3-4185-90E1-32873F7929F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Boolean Transition System </a:t>
                </a:r>
                <a:r>
                  <a:rPr lang="en-US" i="1" dirty="0"/>
                  <a:t>S</a:t>
                </a:r>
                <a:r>
                  <a:rPr lang="en-US" dirty="0"/>
                  <a:t> = (X, I, T) consists of</a:t>
                </a:r>
              </a:p>
              <a:p>
                <a:pPr lvl="1"/>
                <a:r>
                  <a:rPr lang="en-US" dirty="0"/>
                  <a:t>Set of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boolean</a:t>
                </a:r>
                <a:r>
                  <a:rPr lang="en-US" dirty="0">
                    <a:solidFill>
                      <a:schemeClr val="accent1"/>
                    </a:solidFill>
                  </a:rPr>
                  <a:t> variables </a:t>
                </a:r>
                <a:r>
                  <a:rPr lang="en-US" i="1" dirty="0"/>
                  <a:t>X</a:t>
                </a:r>
              </a:p>
              <a:p>
                <a:pPr lvl="1"/>
                <a:r>
                  <a:rPr lang="en-US" dirty="0"/>
                  <a:t>A conjunction representing the </a:t>
                </a:r>
                <a:r>
                  <a:rPr lang="en-US" dirty="0">
                    <a:solidFill>
                      <a:schemeClr val="accent1"/>
                    </a:solidFill>
                  </a:rPr>
                  <a:t>initial state </a:t>
                </a:r>
                <a:r>
                  <a:rPr lang="en-US" i="1" dirty="0"/>
                  <a:t>I</a:t>
                </a:r>
              </a:p>
              <a:p>
                <a:pPr lvl="1"/>
                <a:r>
                  <a:rPr lang="de-DE" dirty="0"/>
                  <a:t>A p</a:t>
                </a:r>
                <a:r>
                  <a:rPr lang="en-US" dirty="0" err="1"/>
                  <a:t>ropositional</a:t>
                </a:r>
                <a:r>
                  <a:rPr lang="en-US" dirty="0"/>
                  <a:t> formula </a:t>
                </a:r>
                <a:r>
                  <a:rPr lang="en-US" i="1" dirty="0"/>
                  <a:t>T</a:t>
                </a:r>
                <a:r>
                  <a:rPr lang="en-US" dirty="0"/>
                  <a:t> over variables in </a:t>
                </a:r>
                <a:r>
                  <a:rPr lang="en-US" i="1" dirty="0"/>
                  <a:t>X </a:t>
                </a:r>
                <a:r>
                  <a:rPr lang="en-US" dirty="0"/>
                  <a:t>and </a:t>
                </a:r>
                <a:r>
                  <a:rPr lang="en-US" i="1" dirty="0"/>
                  <a:t>X’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en-US" dirty="0"/>
                  <a:t>, called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 Relation</a:t>
                </a:r>
              </a:p>
              <a:p>
                <a:pPr marL="274320" lvl="1" indent="0">
                  <a:buNone/>
                </a:pPr>
                <a:endParaRPr lang="de-DE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States</a:t>
                </a:r>
                <a:r>
                  <a:rPr lang="en-US" dirty="0"/>
                  <a:t> in </a:t>
                </a:r>
                <a:r>
                  <a:rPr lang="en-US" i="1" dirty="0"/>
                  <a:t>S</a:t>
                </a:r>
                <a:r>
                  <a:rPr lang="en-US" dirty="0"/>
                  <a:t> are cubes containing each variable from </a:t>
                </a:r>
                <a:r>
                  <a:rPr lang="en-US" i="1" dirty="0"/>
                  <a:t>X </a:t>
                </a:r>
                <a:r>
                  <a:rPr lang="en-US" dirty="0"/>
                  <a:t>with a </a:t>
                </a:r>
                <a:r>
                  <a:rPr lang="en-US" dirty="0" err="1"/>
                  <a:t>boolean</a:t>
                </a:r>
                <a:r>
                  <a:rPr lang="en-US" dirty="0"/>
                  <a:t> valuation of it</a:t>
                </a:r>
              </a:p>
              <a:p>
                <a:pPr marL="274320" lvl="1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Finite </a:t>
                </a:r>
                <a:r>
                  <a:rPr lang="de-DE" dirty="0" err="1">
                    <a:sym typeface="Wingdings" panose="05000000000000000000" pitchFamily="2" charset="2"/>
                  </a:rPr>
                  <a:t>number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of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states</a:t>
                </a:r>
                <a:r>
                  <a:rPr lang="de-DE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</m:sup>
                    </m:sSup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 err="1"/>
                  <a:t>Transitions</a:t>
                </a:r>
                <a:r>
                  <a:rPr lang="de-DE" dirty="0"/>
                  <a:t> @</a:t>
                </a:r>
                <a:r>
                  <a:rPr lang="de-DE" dirty="0" err="1"/>
                  <a:t>Todo</a:t>
                </a:r>
                <a:endParaRPr lang="de-DE" dirty="0"/>
              </a:p>
              <a:p>
                <a:pPr marL="274320" lvl="1" indent="0">
                  <a:buNone/>
                </a:pPr>
                <a:endParaRPr lang="de-DE" dirty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77FAA983-3BB3-4185-90E1-32873F792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98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15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AE45D-1C61-4219-826D-6E2FD54E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2.1 </a:t>
            </a:r>
            <a:r>
              <a:rPr lang="de-DE" dirty="0" err="1"/>
              <a:t>Preliminaries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A5CD8F-6E7B-42F7-A326-EB0E2F0D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624009-ED24-4D5F-A445-6BFD6F79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4744-CE76-49FD-8940-90D41912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8C966A02-8F75-4409-843E-9580BB9FD83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Given a </a:t>
                </a:r>
                <a:r>
                  <a:rPr lang="de-DE" dirty="0" err="1"/>
                  <a:t>formula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over X, we get a primed formula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’ by replacing each variable with its corresponding variable in X’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A literal </a:t>
                </a:r>
                <a:r>
                  <a:rPr lang="de-DE" dirty="0" err="1"/>
                  <a:t>is</a:t>
                </a:r>
                <a:r>
                  <a:rPr lang="de-DE" dirty="0"/>
                  <a:t> a variable </a:t>
                </a:r>
                <a:r>
                  <a:rPr lang="de-DE" dirty="0" err="1"/>
                  <a:t>or</a:t>
                </a:r>
                <a:r>
                  <a:rPr lang="de-DE" dirty="0"/>
                  <a:t> ist </a:t>
                </a:r>
                <a:r>
                  <a:rPr lang="de-DE" dirty="0" err="1"/>
                  <a:t>negation</a:t>
                </a:r>
                <a:endParaRPr lang="de-DE" dirty="0"/>
              </a:p>
              <a:p>
                <a:r>
                  <a:rPr lang="de-DE" dirty="0"/>
                  <a:t>A </a:t>
                </a:r>
                <a:r>
                  <a:rPr lang="de-DE" dirty="0" err="1"/>
                  <a:t>cube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conjunction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literals</a:t>
                </a:r>
                <a:endParaRPr lang="de-DE" dirty="0"/>
              </a:p>
              <a:p>
                <a:r>
                  <a:rPr lang="de-DE" dirty="0"/>
                  <a:t>A </a:t>
                </a:r>
                <a:r>
                  <a:rPr lang="de-DE" dirty="0" err="1"/>
                  <a:t>clause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</a:t>
                </a:r>
                <a:r>
                  <a:rPr lang="de-DE" dirty="0" err="1"/>
                  <a:t>disjunction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literals</a:t>
                </a:r>
                <a:endParaRPr lang="de-DE" dirty="0"/>
              </a:p>
              <a:p>
                <a:pPr marL="502920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Negation </a:t>
                </a:r>
                <a:r>
                  <a:rPr lang="de-DE" dirty="0" err="1">
                    <a:sym typeface="Wingdings" panose="05000000000000000000" pitchFamily="2" charset="2"/>
                  </a:rPr>
                  <a:t>of</a:t>
                </a:r>
                <a:r>
                  <a:rPr lang="de-DE" dirty="0">
                    <a:sym typeface="Wingdings" panose="05000000000000000000" pitchFamily="2" charset="2"/>
                  </a:rPr>
                  <a:t> a </a:t>
                </a:r>
                <a:r>
                  <a:rPr lang="de-DE" dirty="0" err="1">
                    <a:sym typeface="Wingdings" panose="05000000000000000000" pitchFamily="2" charset="2"/>
                  </a:rPr>
                  <a:t>cube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a </a:t>
                </a:r>
                <a:r>
                  <a:rPr lang="de-DE" dirty="0" err="1">
                    <a:sym typeface="Wingdings" panose="05000000000000000000" pitchFamily="2" charset="2"/>
                  </a:rPr>
                  <a:t>clause</a:t>
                </a:r>
                <a:r>
                  <a:rPr lang="de-DE" dirty="0">
                    <a:sym typeface="Wingdings" panose="05000000000000000000" pitchFamily="2" charset="2"/>
                  </a:rPr>
                  <a:t> and vice </a:t>
                </a:r>
                <a:r>
                  <a:rPr lang="de-DE" dirty="0" err="1">
                    <a:sym typeface="Wingdings" panose="05000000000000000000" pitchFamily="2" charset="2"/>
                  </a:rPr>
                  <a:t>versa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A</a:t>
                </a:r>
                <a:r>
                  <a:rPr lang="en-US" dirty="0"/>
                  <a:t> Safety Property P is a formula over </a:t>
                </a:r>
                <a:r>
                  <a:rPr lang="en-US" i="1" dirty="0"/>
                  <a:t>X</a:t>
                </a:r>
                <a:r>
                  <a:rPr lang="en-US" dirty="0"/>
                  <a:t> that should be satisfiable by every state reachable from I</a:t>
                </a:r>
              </a:p>
              <a:p>
                <a:pPr marL="502920" lvl="2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being a set of bad states</a:t>
                </a:r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8C966A02-8F75-4409-843E-9580BB9FD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49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6BCB7-03B1-4B8E-8929-D4025A1E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2.2 </a:t>
            </a:r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E3EF9F-5D07-453A-AC33-742605C9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38C952-CA7C-43BD-AD93-8615EACF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A44232-E265-425C-BDA5-13718106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2697FED5-CF87-4441-9AD9-97DF2A3038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de-DE" dirty="0"/>
                  <a:t>PDR on </a:t>
                </a:r>
                <a:r>
                  <a:rPr lang="de-DE" dirty="0" err="1"/>
                  <a:t>hardware</a:t>
                </a:r>
                <a:r>
                  <a:rPr lang="de-DE" dirty="0"/>
                  <a:t> </a:t>
                </a:r>
                <a:r>
                  <a:rPr lang="de-DE" dirty="0" err="1"/>
                  <a:t>checks</a:t>
                </a:r>
                <a:r>
                  <a:rPr lang="de-DE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are reachable from I</a:t>
                </a:r>
              </a:p>
              <a:p>
                <a:endParaRPr lang="de-DE" dirty="0"/>
              </a:p>
              <a:p>
                <a:r>
                  <a:rPr lang="en-US" dirty="0"/>
                  <a:t>For that it uses cubes of clauses, called Frames</a:t>
                </a:r>
              </a:p>
              <a:p>
                <a:pPr lvl="1"/>
                <a:r>
                  <a:rPr lang="de-DE" dirty="0"/>
                  <a:t>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de-DE" dirty="0" err="1"/>
                  <a:t>represents</a:t>
                </a:r>
                <a:r>
                  <a:rPr lang="de-DE" dirty="0"/>
                  <a:t> an </a:t>
                </a:r>
                <a:r>
                  <a:rPr lang="de-DE" dirty="0" err="1"/>
                  <a:t>over</a:t>
                </a:r>
                <a:r>
                  <a:rPr lang="de-DE" dirty="0"/>
                  <a:t>-approximation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reachable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 in at </a:t>
                </a:r>
                <a:r>
                  <a:rPr lang="de-DE" dirty="0" err="1"/>
                  <a:t>most</a:t>
                </a:r>
                <a:r>
                  <a:rPr lang="de-DE" dirty="0"/>
                  <a:t> i </a:t>
                </a:r>
                <a:r>
                  <a:rPr lang="de-DE" dirty="0" err="1"/>
                  <a:t>transitions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I</a:t>
                </a:r>
              </a:p>
              <a:p>
                <a:pPr marL="45720" indent="0">
                  <a:buNone/>
                </a:pPr>
                <a:endParaRPr lang="de-DE" dirty="0"/>
              </a:p>
              <a:p>
                <a:pPr marL="388620" indent="-342900"/>
                <a:r>
                  <a:rPr lang="de-DE" dirty="0"/>
                  <a:t>PDR </a:t>
                </a:r>
                <a:r>
                  <a:rPr lang="de-DE" dirty="0" err="1"/>
                  <a:t>maintains</a:t>
                </a:r>
                <a:r>
                  <a:rPr lang="de-DE" dirty="0"/>
                  <a:t> </a:t>
                </a:r>
                <a:r>
                  <a:rPr lang="de-DE" dirty="0" err="1"/>
                  <a:t>sequence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called trace</a:t>
                </a:r>
              </a:p>
              <a:p>
                <a:pPr marL="4572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2697FED5-CF87-4441-9AD9-97DF2A303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6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3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928D1E-68BA-412E-B34A-7160A7263FC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1221</Words>
  <Application>Microsoft Office PowerPoint</Application>
  <PresentationFormat>Breitbild</PresentationFormat>
  <Paragraphs>315</Paragraphs>
  <Slides>41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6" baseType="lpstr">
      <vt:lpstr>Arial</vt:lpstr>
      <vt:lpstr>Cambria Math</vt:lpstr>
      <vt:lpstr>CMU Sans Serif</vt:lpstr>
      <vt:lpstr>Wingdings</vt:lpstr>
      <vt:lpstr>Rautenraster 16x9</vt:lpstr>
      <vt:lpstr>PowerPoint-Präsentation</vt:lpstr>
      <vt:lpstr>Motivation</vt:lpstr>
      <vt:lpstr>Overview</vt:lpstr>
      <vt:lpstr>Overview</vt:lpstr>
      <vt:lpstr>1. Introduction</vt:lpstr>
      <vt:lpstr>Overview</vt:lpstr>
      <vt:lpstr>2.1 Preliminaries</vt:lpstr>
      <vt:lpstr>2.1 Preliminaries</vt:lpstr>
      <vt:lpstr>2.2 Algorithm</vt:lpstr>
      <vt:lpstr>2.2 Algorithm: Pseudo-Code</vt:lpstr>
      <vt:lpstr>2.2 Algorithm: Pseudo-Code</vt:lpstr>
      <vt:lpstr>2.2 Algorithm: Checking for 0-counter-example</vt:lpstr>
      <vt:lpstr>2.2 Algorithm: Pseudo-Code</vt:lpstr>
      <vt:lpstr>2.2 Algorithm: Next Transition Phase: </vt:lpstr>
      <vt:lpstr>2.2 Algorithm: Next Transition Phase: </vt:lpstr>
      <vt:lpstr>2.2 Algorithm: Pseudo-Code</vt:lpstr>
      <vt:lpstr>2.2 Algorithm: Blocking-Phase</vt:lpstr>
      <vt:lpstr>2.2 Algorithm: Blocking-Phase</vt:lpstr>
      <vt:lpstr>2.2 Algorithm: Blocking-Phase</vt:lpstr>
      <vt:lpstr>2.2 Algorithm: Pseudo-Code</vt:lpstr>
      <vt:lpstr>2.2 Algorithm: Propagation-Phase</vt:lpstr>
      <vt:lpstr>2.2 Algorithm: Pseudo-Code TEMPLATE</vt:lpstr>
      <vt:lpstr>2.3 Example</vt:lpstr>
      <vt:lpstr>2.4 Possible Improvements</vt:lpstr>
      <vt:lpstr>Overview</vt:lpstr>
      <vt:lpstr>3.1 Preliminaries</vt:lpstr>
      <vt:lpstr>3.2 Lifted Algorithm</vt:lpstr>
      <vt:lpstr>3.3 Example</vt:lpstr>
      <vt:lpstr>3.4 Possible Improvements</vt:lpstr>
      <vt:lpstr>Overview</vt:lpstr>
      <vt:lpstr>4.1 Implementation</vt:lpstr>
      <vt:lpstr>4.2 Implemented Improvements</vt:lpstr>
      <vt:lpstr>Overview</vt:lpstr>
      <vt:lpstr>5.1 Data Comparison</vt:lpstr>
      <vt:lpstr>5.2 Discussion</vt:lpstr>
      <vt:lpstr>Overview</vt:lpstr>
      <vt:lpstr>6. Related Work</vt:lpstr>
      <vt:lpstr>Overview</vt:lpstr>
      <vt:lpstr>7.1 Further Improvements</vt:lpstr>
      <vt:lpstr>Overview</vt:lpstr>
      <vt:lpstr>8.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2018-08-30T16:27:50Z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