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56" r:id="rId5"/>
    <p:sldId id="380" r:id="rId6"/>
    <p:sldId id="382" r:id="rId7"/>
    <p:sldId id="381" r:id="rId8"/>
    <p:sldId id="379" r:id="rId9"/>
    <p:sldId id="377" r:id="rId10"/>
    <p:sldId id="378" r:id="rId11"/>
    <p:sldId id="360" r:id="rId12"/>
    <p:sldId id="362" r:id="rId13"/>
    <p:sldId id="329" r:id="rId14"/>
    <p:sldId id="348" r:id="rId15"/>
    <p:sldId id="331" r:id="rId16"/>
    <p:sldId id="332" r:id="rId17"/>
    <p:sldId id="335" r:id="rId18"/>
    <p:sldId id="33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34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9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4" r:id="rId52"/>
    <p:sldId id="373" r:id="rId53"/>
    <p:sldId id="361" r:id="rId54"/>
    <p:sldId id="278" r:id="rId55"/>
    <p:sldId id="383" r:id="rId56"/>
    <p:sldId id="386" r:id="rId57"/>
    <p:sldId id="387" r:id="rId58"/>
    <p:sldId id="272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273" r:id="rId68"/>
    <p:sldId id="384" r:id="rId69"/>
    <p:sldId id="275" r:id="rId70"/>
    <p:sldId id="277" r:id="rId71"/>
    <p:sldId id="280" r:id="rId72"/>
    <p:sldId id="385" r:id="rId73"/>
    <p:sldId id="282" r:id="rId74"/>
    <p:sldId id="316" r:id="rId7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3"/>
            <p14:sldId id="361"/>
            <p14:sldId id="278"/>
            <p14:sldId id="383"/>
          </p14:sldIdLst>
        </p14:section>
        <p14:section name="PDR in Ultimate" id="{3FF4E16D-9AA7-482E-B16B-3F13FD6343BD}">
          <p14:sldIdLst>
            <p14:sldId id="386"/>
            <p14:sldId id="387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277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072" autoAdjust="0"/>
  </p:normalViewPr>
  <p:slideViewPr>
    <p:cSldViewPr snapToGrid="0">
      <p:cViewPr varScale="1">
        <p:scale>
          <a:sx n="123" d="100"/>
          <a:sy n="123" d="100"/>
        </p:scale>
        <p:origin x="108" y="4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71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18.09.2018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18.09.2018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243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18631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2968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6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76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5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5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8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20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21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0-Counter-Example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/>
              <a:t>Next Level Initialization 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dirty="0"/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2664823"/>
            <a:ext cx="3918857" cy="133241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de-DE" dirty="0"/>
                  <a:t>Step: 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484" t="-406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</a:t>
            </a:r>
            <a:r>
              <a:rPr lang="de-DE" dirty="0"/>
              <a:t>-obligation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5. </a:t>
            </a:r>
            <a:r>
              <a:rPr lang="de-DE" dirty="0" err="1"/>
              <a:t>Step</a:t>
            </a:r>
            <a:r>
              <a:rPr lang="de-DE" dirty="0"/>
              <a:t>: Level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en-US" dirty="0"/>
              <a:t>Is there a global fixpoint?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next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.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</a:t>
                </a:r>
                <a:r>
                  <a:rPr lang="de-DE" dirty="0">
                    <a:solidFill>
                      <a:schemeClr val="tx1"/>
                    </a:solidFill>
                  </a:rPr>
                  <a:t>. </a:t>
                </a:r>
                <a:r>
                  <a:rPr lang="de-DE" dirty="0" err="1"/>
                  <a:t>Step</a:t>
                </a:r>
                <a:r>
                  <a:rPr lang="de-DE" dirty="0"/>
                  <a:t>: Level </a:t>
                </a:r>
                <a:r>
                  <a:rPr lang="de-DE" dirty="0">
                    <a:solidFill>
                      <a:srgbClr val="FF0000"/>
                    </a:solidFill>
                  </a:rPr>
                  <a:t>2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6. </a:t>
                </a:r>
                <a:r>
                  <a:rPr lang="de-DE" dirty="0" err="1"/>
                  <a:t>Step</a:t>
                </a:r>
                <a:r>
                  <a:rPr lang="de-DE" dirty="0"/>
                  <a:t>: Level 2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8. </a:t>
            </a:r>
            <a:r>
              <a:rPr lang="de-DE" dirty="0" err="1"/>
              <a:t>Step</a:t>
            </a:r>
            <a:r>
              <a:rPr lang="de-DE" dirty="0"/>
              <a:t>: Level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 a global </a:t>
            </a:r>
            <a:r>
              <a:rPr lang="de-DE" dirty="0" err="1">
                <a:solidFill>
                  <a:schemeClr val="tx1"/>
                </a:solidFill>
              </a:rPr>
              <a:t>fixpoint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level</a:t>
            </a:r>
            <a:r>
              <a:rPr lang="de-DE" dirty="0">
                <a:sym typeface="Wingdings" panose="05000000000000000000" pitchFamily="2" charset="2"/>
              </a:rPr>
              <a:t>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Initzialize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similar performance!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ED4E0C-3D16-497F-9EF9-21AA72253765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 </a:t>
            </a:r>
            <a:r>
              <a:rPr lang="de-DE" dirty="0" err="1"/>
              <a:t>Step</a:t>
            </a:r>
            <a:r>
              <a:rPr lang="de-DE" dirty="0"/>
              <a:t>: Level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51D280-A1FF-458E-9185-514E04FA4EB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FBAD97E-A5F3-44BF-A982-7DF233CE2665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3 </a:t>
            </a:r>
            <a:r>
              <a:rPr lang="de-DE" dirty="0" err="1"/>
              <a:t>Done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758E9C4-7611-42E5-A088-2DFAB3C7052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interesting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proof</a:t>
            </a:r>
            <a:r>
              <a:rPr lang="de-DE" dirty="0">
                <a:solidFill>
                  <a:srgbClr val="FF0000"/>
                </a:solidFill>
              </a:rPr>
              <a:t>-obligation!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612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18954E6-EBF2-450F-B58E-149CE9C0A244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71CEB28-B178-4995-AEE6-EA5C1CB7ECA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7A12620-63B7-48EA-B4F0-CCD6277F12B3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Last </a:t>
            </a:r>
            <a:r>
              <a:rPr lang="de-DE" dirty="0" err="1">
                <a:solidFill>
                  <a:srgbClr val="FF0000"/>
                </a:solidFill>
              </a:rPr>
              <a:t>step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r>
              <a:rPr lang="de-DE" dirty="0">
                <a:solidFill>
                  <a:srgbClr val="FF0000"/>
                </a:solidFill>
              </a:rPr>
              <a:t>Spoiler: Error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unreachable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16D1D01-E0DA-461E-AF3C-66BCA23D9AA5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391EBA3-4EB9-46D4-AD84-C251BE0BB708}"/>
              </a:ext>
            </a:extLst>
          </p:cNvPr>
          <p:cNvSpPr txBox="1"/>
          <p:nvPr/>
        </p:nvSpPr>
        <p:spPr>
          <a:xfrm>
            <a:off x="9318864" y="343710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Proof-</a:t>
            </a:r>
            <a:r>
              <a:rPr lang="de-DE" dirty="0" err="1"/>
              <a:t>Obligations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Tim Lange, Martin R. </a:t>
            </a:r>
            <a:r>
              <a:rPr lang="en-US" dirty="0" err="1"/>
              <a:t>Neuhäußer</a:t>
            </a:r>
            <a:r>
              <a:rPr lang="en-US" dirty="0"/>
              <a:t>, and Thomas Noll. IC3 software model checking on control flow automata. In </a:t>
            </a:r>
            <a:r>
              <a:rPr lang="en-US" i="1" dirty="0"/>
              <a:t>FMCAD</a:t>
            </a:r>
            <a:r>
              <a:rPr lang="en-US" dirty="0"/>
              <a:t>, pages 97–104. IEEE, 2015.</a:t>
            </a:r>
          </a:p>
          <a:p>
            <a:endParaRPr lang="de-DE" noProof="0" dirty="0"/>
          </a:p>
          <a:p>
            <a:r>
              <a:rPr lang="de-DE" noProof="0" dirty="0"/>
              <a:t>2: </a:t>
            </a:r>
            <a:r>
              <a:rPr lang="en-US" dirty="0"/>
              <a:t>Tobias Welp and Andreas </a:t>
            </a:r>
            <a:r>
              <a:rPr lang="en-US" dirty="0" err="1"/>
              <a:t>Kuehlmann</a:t>
            </a:r>
            <a:r>
              <a:rPr lang="en-US" dirty="0"/>
              <a:t>. QF BV model checking with property directed reachability. In </a:t>
            </a:r>
            <a:r>
              <a:rPr lang="en-US" i="1" dirty="0"/>
              <a:t>DATE</a:t>
            </a:r>
            <a:r>
              <a:rPr lang="en-US" dirty="0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Bit-Blasting</a:t>
                </a:r>
                <a:r>
                  <a:rPr lang="en-US" baseline="30000" dirty="0"/>
                  <a:t>2</a:t>
                </a:r>
                <a:r>
                  <a:rPr lang="en-US" dirty="0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Use the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Abstract Reachability Tree (ART) Unrolling</a:t>
                </a:r>
                <a:r>
                  <a:rPr lang="en-US" baseline="30000" dirty="0"/>
                  <a:t>3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 Transform CFG </a:t>
                </a:r>
                <a:r>
                  <a:rPr lang="en-US" dirty="0" err="1"/>
                  <a:t>into</a:t>
                </a:r>
                <a:r>
                  <a:rPr lang="en-US" dirty="0"/>
                  <a:t>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 Block </a:t>
                </a:r>
                <a:r>
                  <a:rPr lang="en-US" dirty="0" err="1"/>
                  <a:t>proof-obligations</a:t>
                </a:r>
                <a:r>
                  <a:rPr lang="en-US" dirty="0"/>
                  <a:t> like in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Construct a new CFG of error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reachable: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9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Construct a new CFG of error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unreachable:</a:t>
            </a:r>
          </a:p>
          <a:p>
            <a:pPr marL="1943100" lvl="7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</p:txBody>
      </p:sp>
    </p:spTree>
    <p:extLst>
      <p:ext uri="{BB962C8B-B14F-4D97-AF65-F5344CB8AC3E}">
        <p14:creationId xmlns:p14="http://schemas.microsoft.com/office/powerpoint/2010/main" val="3098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EBA2C330-B102-455C-B43C-39AA04EA2964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CFG</a:t>
            </a:r>
            <a:endParaRPr lang="en-US" dirty="0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1C3D61C8-FF9D-4641-A27B-54BD6388CA5D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CFG</a:t>
            </a:r>
            <a:endParaRPr lang="en-US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BC36BB22-589C-4AEC-BB5D-B9A5F223D8D8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AE5875B-DF9E-4993-A458-399029DBC3E5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/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0D259CC-3DAA-48A4-9D08-67D39566BD94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0B70A3E7-4C49-433A-A910-195F77A7C90D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Step</a:t>
            </a:r>
            <a:r>
              <a:rPr lang="de-DE" dirty="0"/>
              <a:t>: Use </a:t>
            </a:r>
            <a:r>
              <a:rPr lang="de-DE" dirty="0" err="1"/>
              <a:t>fixpoint</a:t>
            </a:r>
            <a:r>
              <a:rPr lang="de-DE" dirty="0"/>
              <a:t> </a:t>
            </a:r>
            <a:r>
              <a:rPr lang="de-DE" dirty="0" err="1"/>
              <a:t>invariants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	</a:t>
            </a:r>
          </a:p>
          <a:p>
            <a:r>
              <a:rPr lang="de-DE" dirty="0"/>
              <a:t>               </a:t>
            </a:r>
            <a:r>
              <a:rPr lang="de-DE" dirty="0" err="1"/>
              <a:t>interpolants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717833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Step</a:t>
            </a:r>
            <a:r>
              <a:rPr lang="de-DE" dirty="0"/>
              <a:t>: Use </a:t>
            </a:r>
            <a:r>
              <a:rPr lang="de-DE" dirty="0" err="1"/>
              <a:t>fixpoint</a:t>
            </a:r>
            <a:r>
              <a:rPr lang="de-DE" dirty="0"/>
              <a:t> </a:t>
            </a:r>
            <a:r>
              <a:rPr lang="de-DE" dirty="0" err="1"/>
              <a:t>invariants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	</a:t>
            </a:r>
          </a:p>
          <a:p>
            <a:r>
              <a:rPr lang="de-DE" dirty="0"/>
              <a:t>               </a:t>
            </a:r>
            <a:r>
              <a:rPr lang="de-DE" dirty="0" err="1"/>
              <a:t>interpolant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D4F422F-3F43-4F96-9DC0-ABDAB0C58CF7}"/>
              </a:ext>
            </a:extLst>
          </p:cNvPr>
          <p:cNvSpPr/>
          <p:nvPr/>
        </p:nvSpPr>
        <p:spPr>
          <a:xfrm>
            <a:off x="4689694" y="3429000"/>
            <a:ext cx="4382281" cy="717833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2178206"/>
            <a:ext cx="43412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Caching proof-obligations: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Save the proof-obligation queue</a:t>
            </a:r>
          </a:p>
          <a:p>
            <a:pPr lvl="1"/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level with the </a:t>
            </a:r>
          </a:p>
          <a:p>
            <a:pPr marL="274320" lvl="1" indent="0">
              <a:buNone/>
            </a:pPr>
            <a:r>
              <a:rPr lang="en-US" sz="2000" dirty="0"/>
              <a:t>     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from level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2080642"/>
            <a:ext cx="4395221" cy="3222878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Skipping already blocked proof-obligations:</a:t>
            </a:r>
          </a:p>
          <a:p>
            <a:pPr lvl="1"/>
            <a:r>
              <a:rPr lang="en-US" dirty="0"/>
              <a:t> Save unsatisfiable queues to SMT-solver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If a saved queue is seen again, do not call SMT-solver again, strengthen frames right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benchmarked PDR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Using Interpolation:</a:t>
            </a:r>
          </a:p>
          <a:p>
            <a:pPr lvl="1"/>
            <a:r>
              <a:rPr lang="en-US" dirty="0"/>
              <a:t> 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 Idea: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Idea:</a:t>
            </a:r>
          </a:p>
          <a:p>
            <a:pPr lvl="2"/>
            <a:r>
              <a:rPr lang="en-US" dirty="0"/>
              <a:t> Use a non-linear approach of PDR</a:t>
            </a:r>
          </a:p>
          <a:p>
            <a:pPr lvl="2"/>
            <a:r>
              <a:rPr lang="en-US" dirty="0"/>
              <a:t> Calculate a procedure summary and add that to the CFG, removing the procedure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/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481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18.09.2018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Represents</a:t>
                </a:r>
                <a:r>
                  <a:rPr lang="en-US" dirty="0"/>
                  <a:t> a first-order </a:t>
                </a:r>
                <a:r>
                  <a:rPr lang="en-US" dirty="0" err="1"/>
                  <a:t>formula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location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level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Each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location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has</a:t>
                </a:r>
                <a:r>
                  <a:rPr lang="en-US" dirty="0">
                    <a:sym typeface="Wingdings" panose="05000000000000000000" pitchFamily="2" charset="2"/>
                  </a:rPr>
                  <a:t> multiple </a:t>
                </a:r>
                <a:r>
                  <a:rPr lang="en-US" dirty="0" err="1">
                    <a:sym typeface="Wingdings" panose="05000000000000000000" pitchFamily="2" charset="2"/>
                  </a:rPr>
                  <a:t>assigned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frames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r>
                  <a:rPr lang="en-US" dirty="0"/>
                  <a:t> Proof-Obligation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level</a:t>
                </a:r>
              </a:p>
              <a:p>
                <a:pPr marL="27432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Need </a:t>
                </a:r>
                <a:r>
                  <a:rPr lang="en-US" dirty="0" err="1">
                    <a:sym typeface="Wingdings" panose="05000000000000000000" pitchFamily="2" charset="2"/>
                  </a:rPr>
                  <a:t>to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blocked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181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6200</Words>
  <Application>Microsoft Office PowerPoint</Application>
  <PresentationFormat>Breitbild</PresentationFormat>
  <Paragraphs>2223</Paragraphs>
  <Slides>71</Slides>
  <Notes>57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76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Data Comparison</vt:lpstr>
      <vt:lpstr>Evaluation: Discussion</vt:lpstr>
      <vt:lpstr>Future Work: Implementing Further Improvements</vt:lpstr>
      <vt:lpstr>Future Work: Implementing Further Improvements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2018-09-18T16:57:02Z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