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4"/>
  </p:notesMasterIdLst>
  <p:handoutMasterIdLst>
    <p:handoutMasterId r:id="rId65"/>
  </p:handoutMasterIdLst>
  <p:sldIdLst>
    <p:sldId id="256" r:id="rId5"/>
    <p:sldId id="380" r:id="rId6"/>
    <p:sldId id="382" r:id="rId7"/>
    <p:sldId id="381" r:id="rId8"/>
    <p:sldId id="379" r:id="rId9"/>
    <p:sldId id="377" r:id="rId10"/>
    <p:sldId id="378" r:id="rId11"/>
    <p:sldId id="360" r:id="rId12"/>
    <p:sldId id="362" r:id="rId13"/>
    <p:sldId id="329" r:id="rId14"/>
    <p:sldId id="348" r:id="rId15"/>
    <p:sldId id="331" r:id="rId16"/>
    <p:sldId id="332" r:id="rId17"/>
    <p:sldId id="335" r:id="rId18"/>
    <p:sldId id="333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34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9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4" r:id="rId52"/>
    <p:sldId id="373" r:id="rId53"/>
    <p:sldId id="361" r:id="rId54"/>
    <p:sldId id="278" r:id="rId55"/>
    <p:sldId id="375" r:id="rId56"/>
    <p:sldId id="272" r:id="rId57"/>
    <p:sldId id="273" r:id="rId58"/>
    <p:sldId id="275" r:id="rId59"/>
    <p:sldId id="277" r:id="rId60"/>
    <p:sldId id="280" r:id="rId61"/>
    <p:sldId id="282" r:id="rId62"/>
    <p:sldId id="316" r:id="rId6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3"/>
            <p14:sldId id="361"/>
            <p14:sldId id="278"/>
            <p14:sldId id="375"/>
          </p14:sldIdLst>
        </p14:section>
        <p14:section name="PDR in Ultimate" id="{3FF4E16D-9AA7-482E-B16B-3F13FD6343BD}">
          <p14:sldIdLst>
            <p14:sldId id="272"/>
            <p14:sldId id="273"/>
          </p14:sldIdLst>
        </p14:section>
        <p14:section name="Evaluation" id="{E51B5C39-496E-4C26-A96E-8FEA2CC47D97}">
          <p14:sldIdLst>
            <p14:sldId id="275"/>
            <p14:sldId id="277"/>
          </p14:sldIdLst>
        </p14:section>
        <p14:section name="Future Work" id="{65ECF7E9-33BE-478E-90FC-C73BB90C283F}">
          <p14:sldIdLst>
            <p14:sldId id="280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094" autoAdjust="0"/>
  </p:normalViewPr>
  <p:slideViewPr>
    <p:cSldViewPr snapToGrid="0">
      <p:cViewPr varScale="1">
        <p:scale>
          <a:sx n="73" d="100"/>
          <a:sy n="73" d="100"/>
        </p:scale>
        <p:origin x="1218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8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15.09.2018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15.09.2018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243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186314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22968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7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7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79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6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76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Description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EF534-FC43-4E3F-9F02-7207BEBF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Starts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0-Counter-Example</a:t>
            </a:r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Repeats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phases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:</a:t>
            </a:r>
          </a:p>
          <a:p>
            <a:pPr marL="274320" lvl="1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1. </a:t>
            </a:r>
            <a:r>
              <a:rPr lang="de-DE" dirty="0"/>
              <a:t>Next Level </a:t>
            </a:r>
            <a:r>
              <a:rPr lang="de-DE" dirty="0" err="1"/>
              <a:t>Initialization</a:t>
            </a:r>
            <a:r>
              <a:rPr lang="de-DE" dirty="0"/>
              <a:t> Phase</a:t>
            </a:r>
          </a:p>
          <a:p>
            <a:pPr marL="274320" lvl="1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2. </a:t>
            </a:r>
            <a:r>
              <a:rPr lang="de-DE" dirty="0"/>
              <a:t>Blocking-Phase</a:t>
            </a:r>
          </a:p>
          <a:p>
            <a:pPr marL="274320" lvl="1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3. </a:t>
            </a:r>
            <a:r>
              <a:rPr lang="de-DE" dirty="0"/>
              <a:t>Propagation-Phase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b="0" dirty="0"/>
              <a:t>Running </a:t>
            </a:r>
            <a:r>
              <a:rPr lang="de-DE" b="0" dirty="0" err="1"/>
              <a:t>Example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de-DE" dirty="0"/>
                  <a:t>Step: 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,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484" t="-406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</a:t>
            </a:r>
            <a:r>
              <a:rPr lang="de-DE" dirty="0"/>
              <a:t>-obligation</a:t>
            </a:r>
            <a:endParaRPr lang="en-US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5. </a:t>
            </a:r>
            <a:r>
              <a:rPr lang="de-DE" dirty="0" err="1"/>
              <a:t>Step</a:t>
            </a:r>
            <a:r>
              <a:rPr lang="de-DE" dirty="0"/>
              <a:t>: Level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en-US" dirty="0"/>
              <a:t>Is there a global fixpoint?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next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.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</a:t>
                </a:r>
                <a:r>
                  <a:rPr lang="de-DE" dirty="0">
                    <a:solidFill>
                      <a:schemeClr val="tx1"/>
                    </a:solidFill>
                  </a:rPr>
                  <a:t>. </a:t>
                </a:r>
                <a:r>
                  <a:rPr lang="de-DE" dirty="0" err="1"/>
                  <a:t>Step</a:t>
                </a:r>
                <a:r>
                  <a:rPr lang="de-DE" dirty="0"/>
                  <a:t>: Level </a:t>
                </a:r>
                <a:r>
                  <a:rPr lang="de-DE" dirty="0">
                    <a:solidFill>
                      <a:srgbClr val="FF0000"/>
                    </a:solidFill>
                  </a:rPr>
                  <a:t>2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6. </a:t>
                </a:r>
                <a:r>
                  <a:rPr lang="de-DE" dirty="0" err="1"/>
                  <a:t>Step</a:t>
                </a:r>
                <a:r>
                  <a:rPr lang="de-DE" dirty="0"/>
                  <a:t>: Level 2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B4DF89-8F32-4D93-9FE1-105BAF47B827}"/>
              </a:ext>
            </a:extLst>
          </p:cNvPr>
          <p:cNvSpPr/>
          <p:nvPr/>
        </p:nvSpPr>
        <p:spPr>
          <a:xfrm>
            <a:off x="607672" y="2625634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8. </a:t>
            </a:r>
            <a:r>
              <a:rPr lang="de-DE" dirty="0" err="1"/>
              <a:t>Step</a:t>
            </a:r>
            <a:r>
              <a:rPr lang="de-DE" dirty="0"/>
              <a:t>: Level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there</a:t>
            </a:r>
            <a:r>
              <a:rPr lang="de-DE" dirty="0">
                <a:solidFill>
                  <a:schemeClr val="tx1"/>
                </a:solidFill>
              </a:rPr>
              <a:t> a global </a:t>
            </a:r>
            <a:r>
              <a:rPr lang="de-DE" dirty="0" err="1">
                <a:solidFill>
                  <a:schemeClr val="tx1"/>
                </a:solidFill>
              </a:rPr>
              <a:t>fixpoint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level</a:t>
            </a:r>
            <a:r>
              <a:rPr lang="de-DE" dirty="0">
                <a:sym typeface="Wingdings" panose="05000000000000000000" pitchFamily="2" charset="2"/>
              </a:rPr>
              <a:t>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9. </a:t>
            </a:r>
            <a:r>
              <a:rPr lang="de-DE" dirty="0" err="1"/>
              <a:t>Step</a:t>
            </a:r>
            <a:r>
              <a:rPr lang="de-DE" dirty="0"/>
              <a:t>: Level 3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Initzialize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noProof="0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PDR on </a:t>
            </a:r>
            <a:r>
              <a:rPr lang="de-DE" dirty="0" err="1">
                <a:sym typeface="Wingdings" panose="05000000000000000000" pitchFamily="2" charset="2"/>
              </a:rPr>
              <a:t>software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similar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de-DE" dirty="0"/>
          </a:p>
          <a:p>
            <a:pPr lvl="1"/>
            <a:endParaRPr lang="en-US" noProof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DED4E0C-3D16-497F-9EF9-21AA72253765}"/>
              </a:ext>
            </a:extLst>
          </p:cNvPr>
          <p:cNvSpPr/>
          <p:nvPr/>
        </p:nvSpPr>
        <p:spPr>
          <a:xfrm>
            <a:off x="607672" y="2625634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3)</a:t>
                </a: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9. </a:t>
            </a:r>
            <a:r>
              <a:rPr lang="de-DE" dirty="0" err="1"/>
              <a:t>Step</a:t>
            </a:r>
            <a:r>
              <a:rPr lang="de-DE" dirty="0"/>
              <a:t>: Level 3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Like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but on </a:t>
                </a:r>
                <a:r>
                  <a:rPr lang="de-DE" dirty="0" err="1"/>
                  <a:t>level</a:t>
                </a:r>
                <a:r>
                  <a:rPr lang="de-DE" dirty="0"/>
                  <a:t>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Like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but on </a:t>
                </a:r>
                <a:r>
                  <a:rPr lang="de-DE" dirty="0" err="1"/>
                  <a:t>level</a:t>
                </a:r>
                <a:r>
                  <a:rPr lang="de-DE" dirty="0"/>
                  <a:t>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10. </a:t>
            </a:r>
            <a:r>
              <a:rPr lang="de-DE" dirty="0" err="1"/>
              <a:t>Step</a:t>
            </a:r>
            <a:r>
              <a:rPr lang="de-DE" dirty="0"/>
              <a:t>: Level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51D280-A1FF-458E-9185-514E04FA4EB1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FBAD97E-A5F3-44BF-A982-7DF233CE2665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3 </a:t>
            </a:r>
            <a:r>
              <a:rPr lang="de-DE" dirty="0" err="1"/>
              <a:t>Done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4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TODO The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interesting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proof</a:t>
            </a:r>
            <a:r>
              <a:rPr lang="de-DE" dirty="0">
                <a:solidFill>
                  <a:srgbClr val="FF0000"/>
                </a:solidFill>
              </a:rPr>
              <a:t>-obligation!</a:t>
            </a:r>
          </a:p>
          <a:p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612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09190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09190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87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Use PDR on </a:t>
            </a:r>
            <a:r>
              <a:rPr lang="de-DE" dirty="0" err="1"/>
              <a:t>software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Ultimate</a:t>
            </a:r>
            <a:r>
              <a:rPr lang="de-DE" baseline="30000" dirty="0"/>
              <a:t>1</a:t>
            </a:r>
          </a:p>
          <a:p>
            <a:pPr marL="506412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Combining</a:t>
            </a:r>
            <a:r>
              <a:rPr lang="de-DE" dirty="0">
                <a:sym typeface="Wingdings" panose="05000000000000000000" pitchFamily="2" charset="2"/>
              </a:rPr>
              <a:t> Trace </a:t>
            </a:r>
            <a:r>
              <a:rPr lang="de-DE" dirty="0" err="1">
                <a:sym typeface="Wingdings" panose="05000000000000000000" pitchFamily="2" charset="2"/>
              </a:rPr>
              <a:t>Abstraction</a:t>
            </a:r>
            <a:r>
              <a:rPr lang="de-DE" dirty="0">
                <a:sym typeface="Wingdings" panose="05000000000000000000" pitchFamily="2" charset="2"/>
              </a:rPr>
              <a:t>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Comparison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existing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techniques</a:t>
            </a:r>
            <a:endParaRPr lang="de-DE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391EBA3-4EB9-46D4-AD84-C251BE0BB708}"/>
              </a:ext>
            </a:extLst>
          </p:cNvPr>
          <p:cNvSpPr txBox="1"/>
          <p:nvPr/>
        </p:nvSpPr>
        <p:spPr>
          <a:xfrm>
            <a:off x="9318864" y="3437101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Proof-</a:t>
            </a:r>
            <a:r>
              <a:rPr lang="de-DE" dirty="0" err="1"/>
              <a:t>Obligations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45DA-54CD-4D61-AC48-0C69915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9137662-A8C9-4B37-9538-3F1333A13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Bit-</a:t>
            </a:r>
            <a:r>
              <a:rPr lang="de-DE" dirty="0" err="1"/>
              <a:t>Blasting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Abstract </a:t>
            </a:r>
            <a:r>
              <a:rPr lang="de-DE" dirty="0" err="1"/>
              <a:t>Reachability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B4004-253E-438C-852F-CEE8D089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Possible </a:t>
            </a:r>
            <a:r>
              <a:rPr lang="de-DE" b="0" dirty="0" err="1"/>
              <a:t>Improvements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65A3F1-6452-45AF-8D5D-94C4C3D4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3A77F0-6319-4C0F-88A1-B0E713E3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EE0939-4E86-469C-99D6-1E3C84DD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EE9AE90-1814-469C-A2EB-2774D1A53E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Generalization of Proof-Obligations: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Using the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disjunctive normal form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DNF</a:t>
            </a:r>
            <a:r>
              <a:rPr lang="en-US" dirty="0">
                <a:sym typeface="Wingdings" panose="05000000000000000000" pitchFamily="2" charset="2"/>
              </a:rPr>
              <a:t>):</a:t>
            </a:r>
          </a:p>
          <a:p>
            <a:pPr marL="506412" lvl="2" indent="0">
              <a:buNone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TODO EXPLANATION WITHOUT CUBES</a:t>
            </a:r>
          </a:p>
          <a:p>
            <a:pPr marL="731520" lvl="3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 Split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large</a:t>
            </a:r>
            <a:r>
              <a:rPr lang="en-US" dirty="0">
                <a:sym typeface="Wingdings" panose="05000000000000000000" pitchFamily="2" charset="2"/>
              </a:rPr>
              <a:t> proof-obligations into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smaller</a:t>
            </a:r>
            <a:r>
              <a:rPr lang="en-US" dirty="0">
                <a:sym typeface="Wingdings" panose="05000000000000000000" pitchFamily="2" charset="2"/>
              </a:rPr>
              <a:t> ones by taking each conjunct of the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DNF</a:t>
            </a:r>
            <a:r>
              <a:rPr lang="en-US" dirty="0">
                <a:sym typeface="Wingdings" panose="05000000000000000000" pitchFamily="2" charset="2"/>
              </a:rPr>
              <a:t> as a 	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separate proof-obligation</a:t>
            </a:r>
          </a:p>
          <a:p>
            <a:pPr lvl="1"/>
            <a:endParaRPr lang="de-DE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/>
              <a:t> Using </a:t>
            </a:r>
            <a:r>
              <a:rPr lang="en-US" dirty="0">
                <a:solidFill>
                  <a:schemeClr val="accent1"/>
                </a:solidFill>
              </a:rPr>
              <a:t>Interpolation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 Instead of strengthening frames with the negated proof-obligation, compute an interpolant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 @</a:t>
            </a:r>
            <a:r>
              <a:rPr lang="en-US" dirty="0" err="1">
                <a:solidFill>
                  <a:srgbClr val="FF0000"/>
                </a:solidFill>
              </a:rPr>
              <a:t>ToDo</a:t>
            </a:r>
            <a:r>
              <a:rPr lang="en-US" dirty="0">
                <a:solidFill>
                  <a:srgbClr val="FF0000"/>
                </a:solidFill>
              </a:rPr>
              <a:t> MOAR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BD31E2-4E52-439B-991A-ECEFE51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trace</a:t>
            </a:r>
            <a:r>
              <a:rPr lang="de-DE" dirty="0"/>
              <a:t>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1816D8-C2EB-4746-85BA-D939F2F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C3A7-3B62-4CFC-95C9-5D8C234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7477E-49AC-42D2-B75C-18E15FD2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0E628-C0EC-4FB7-89ED-BB59353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7A3268-3359-441D-A01A-43442BA6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PDR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Preliminaries</a:t>
            </a:r>
            <a:endParaRPr lang="de-DE" dirty="0"/>
          </a:p>
          <a:p>
            <a:pPr lvl="1"/>
            <a:r>
              <a:rPr lang="de-DE" dirty="0"/>
              <a:t> Running </a:t>
            </a:r>
            <a:r>
              <a:rPr lang="de-DE" dirty="0" err="1"/>
              <a:t>Example</a:t>
            </a:r>
            <a:endParaRPr lang="de-DE" dirty="0"/>
          </a:p>
          <a:p>
            <a:pPr lvl="1"/>
            <a:r>
              <a:rPr lang="de-DE" dirty="0"/>
              <a:t> Possible </a:t>
            </a:r>
            <a:r>
              <a:rPr lang="de-DE" dirty="0" err="1"/>
              <a:t>Improvements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Work</a:t>
            </a:r>
          </a:p>
          <a:p>
            <a:endParaRPr lang="de-DE" dirty="0"/>
          </a:p>
          <a:p>
            <a:r>
              <a:rPr lang="de-DE" dirty="0"/>
              <a:t> PDR in Ultimate: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and </a:t>
            </a:r>
            <a:r>
              <a:rPr lang="de-DE" dirty="0" err="1"/>
              <a:t>our</a:t>
            </a:r>
            <a:r>
              <a:rPr lang="de-DE" dirty="0"/>
              <a:t> PDR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7A3268-3359-441D-A01A-43442BA6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de-DE" dirty="0"/>
              <a:t> Evaluation:</a:t>
            </a:r>
          </a:p>
          <a:p>
            <a:pPr lvl="1"/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PDR and Trace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Interpolants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 Future Work:</a:t>
            </a:r>
          </a:p>
          <a:p>
            <a:pPr lvl="1"/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endParaRPr lang="de-DE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 err="1"/>
              <a:t>Preliminaries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EF534-FC43-4E3F-9F02-7207BEBF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CFGs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EF534-FC43-4E3F-9F02-7207BEBF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:</a:t>
                </a:r>
              </a:p>
              <a:p>
                <a:pPr lvl="1"/>
                <a:r>
                  <a:rPr lang="de-DE" dirty="0"/>
                  <a:t> </a:t>
                </a:r>
                <a:r>
                  <a:rPr lang="de-DE" dirty="0" err="1"/>
                  <a:t>Represents</a:t>
                </a:r>
                <a:r>
                  <a:rPr lang="de-DE" dirty="0"/>
                  <a:t> a first-order </a:t>
                </a:r>
                <a:r>
                  <a:rPr lang="de-DE" dirty="0" err="1"/>
                  <a:t>formula</a:t>
                </a:r>
                <a:endParaRPr lang="de-DE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corresponding</a:t>
                </a:r>
                <a:r>
                  <a:rPr lang="de-DE" dirty="0"/>
                  <a:t> </a:t>
                </a:r>
                <a:r>
                  <a:rPr lang="de-DE" dirty="0" err="1"/>
                  <a:t>location</a:t>
                </a:r>
                <a:endParaRPr lang="de-DE" dirty="0"/>
              </a:p>
              <a:p>
                <a:pPr lvl="1"/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corresponding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endParaRPr lang="de-DE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Each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location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has</a:t>
                </a:r>
                <a:r>
                  <a:rPr lang="de-DE" dirty="0">
                    <a:sym typeface="Wingdings" panose="05000000000000000000" pitchFamily="2" charset="2"/>
                  </a:rPr>
                  <a:t> multiple </a:t>
                </a:r>
                <a:r>
                  <a:rPr lang="de-DE" dirty="0" err="1">
                    <a:sym typeface="Wingdings" panose="05000000000000000000" pitchFamily="2" charset="2"/>
                  </a:rPr>
                  <a:t>assigned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de-DE" dirty="0"/>
              </a:p>
              <a:p>
                <a:r>
                  <a:rPr lang="de-DE" dirty="0"/>
                  <a:t> Proof-Obligation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:</a:t>
                </a:r>
              </a:p>
              <a:p>
                <a:pPr lvl="1"/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location</a:t>
                </a:r>
              </a:p>
              <a:p>
                <a:pPr lvl="1"/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level</a:t>
                </a:r>
              </a:p>
              <a:p>
                <a:pPr marL="27432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 Need </a:t>
                </a:r>
                <a:r>
                  <a:rPr lang="de-DE" dirty="0" err="1">
                    <a:sym typeface="Wingdings" panose="05000000000000000000" pitchFamily="2" charset="2"/>
                  </a:rPr>
                  <a:t>to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blocked</a:t>
                </a:r>
                <a:endParaRPr lang="en-US" dirty="0"/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181" b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928D1E-68BA-412E-B34A-7160A7263FC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5357</Words>
  <Application>Microsoft Office PowerPoint</Application>
  <PresentationFormat>Breitbild</PresentationFormat>
  <Paragraphs>2026</Paragraphs>
  <Slides>59</Slides>
  <Notes>46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4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Related Work: Other Approaches</vt:lpstr>
      <vt:lpstr>PDR Algorithm: Possible Improvements</vt:lpstr>
      <vt:lpstr>Implementation in Ultimate: Trace Abstraction with PDR</vt:lpstr>
      <vt:lpstr>Implementation in Ultimate: Implemented Improvements</vt:lpstr>
      <vt:lpstr>Evaluation: Data Comparison</vt:lpstr>
      <vt:lpstr>Evaluation: Discussion</vt:lpstr>
      <vt:lpstr>Future Work: Implementing Further Improvements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2018-09-15T14:59:20Z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