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77"/>
  </p:notesMasterIdLst>
  <p:handoutMasterIdLst>
    <p:handoutMasterId r:id="rId78"/>
  </p:handoutMasterIdLst>
  <p:sldIdLst>
    <p:sldId id="256" r:id="rId5"/>
    <p:sldId id="257" r:id="rId6"/>
    <p:sldId id="258" r:id="rId7"/>
    <p:sldId id="262" r:id="rId8"/>
    <p:sldId id="259" r:id="rId9"/>
    <p:sldId id="263" r:id="rId10"/>
    <p:sldId id="260" r:id="rId11"/>
    <p:sldId id="283" r:id="rId12"/>
    <p:sldId id="284" r:id="rId13"/>
    <p:sldId id="285" r:id="rId14"/>
    <p:sldId id="290" r:id="rId15"/>
    <p:sldId id="291" r:id="rId16"/>
    <p:sldId id="289" r:id="rId17"/>
    <p:sldId id="293" r:id="rId18"/>
    <p:sldId id="292" r:id="rId19"/>
    <p:sldId id="286" r:id="rId20"/>
    <p:sldId id="294" r:id="rId21"/>
    <p:sldId id="295" r:id="rId22"/>
    <p:sldId id="296" r:id="rId23"/>
    <p:sldId id="287" r:id="rId24"/>
    <p:sldId id="297" r:id="rId25"/>
    <p:sldId id="298" r:id="rId26"/>
    <p:sldId id="299" r:id="rId27"/>
    <p:sldId id="331" r:id="rId28"/>
    <p:sldId id="300" r:id="rId29"/>
    <p:sldId id="288" r:id="rId30"/>
    <p:sldId id="264" r:id="rId31"/>
    <p:sldId id="265" r:id="rId32"/>
    <p:sldId id="266" r:id="rId33"/>
    <p:sldId id="267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32" r:id="rId56"/>
    <p:sldId id="333" r:id="rId57"/>
    <p:sldId id="269" r:id="rId58"/>
    <p:sldId id="270" r:id="rId59"/>
    <p:sldId id="327" r:id="rId60"/>
    <p:sldId id="271" r:id="rId61"/>
    <p:sldId id="272" r:id="rId62"/>
    <p:sldId id="328" r:id="rId63"/>
    <p:sldId id="273" r:id="rId64"/>
    <p:sldId id="274" r:id="rId65"/>
    <p:sldId id="275" r:id="rId66"/>
    <p:sldId id="277" r:id="rId67"/>
    <p:sldId id="276" r:id="rId68"/>
    <p:sldId id="278" r:id="rId69"/>
    <p:sldId id="329" r:id="rId70"/>
    <p:sldId id="279" r:id="rId71"/>
    <p:sldId id="280" r:id="rId72"/>
    <p:sldId id="330" r:id="rId73"/>
    <p:sldId id="281" r:id="rId74"/>
    <p:sldId id="282" r:id="rId75"/>
    <p:sldId id="316" r:id="rId7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DR Presentation" id="{FABCDE02-6F71-4153-B95A-4C704F467334}">
          <p14:sldIdLst>
            <p14:sldId id="256"/>
            <p14:sldId id="257"/>
            <p14:sldId id="258"/>
            <p14:sldId id="262"/>
            <p14:sldId id="259"/>
          </p14:sldIdLst>
        </p14:section>
        <p14:section name="Background: PDR on Hardware" id="{E1462785-E849-4152-814D-ED54A5C30430}">
          <p14:sldIdLst>
            <p14:sldId id="263"/>
            <p14:sldId id="260"/>
            <p14:sldId id="283"/>
            <p14:sldId id="284"/>
            <p14:sldId id="285"/>
            <p14:sldId id="290"/>
            <p14:sldId id="291"/>
            <p14:sldId id="289"/>
            <p14:sldId id="293"/>
            <p14:sldId id="292"/>
            <p14:sldId id="286"/>
            <p14:sldId id="294"/>
            <p14:sldId id="295"/>
            <p14:sldId id="296"/>
            <p14:sldId id="287"/>
            <p14:sldId id="297"/>
            <p14:sldId id="298"/>
            <p14:sldId id="299"/>
            <p14:sldId id="331"/>
            <p14:sldId id="300"/>
            <p14:sldId id="288"/>
            <p14:sldId id="264"/>
            <p14:sldId id="265"/>
          </p14:sldIdLst>
        </p14:section>
        <p14:section name="PDR on Software" id="{4C951116-E678-4671-AEC2-50C146694049}">
          <p14:sldIdLst>
            <p14:sldId id="266"/>
            <p14:sldId id="267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32"/>
            <p14:sldId id="333"/>
            <p14:sldId id="269"/>
            <p14:sldId id="270"/>
            <p14:sldId id="327"/>
            <p14:sldId id="271"/>
          </p14:sldIdLst>
        </p14:section>
        <p14:section name="PDR in Ultimate" id="{3FF4E16D-9AA7-482E-B16B-3F13FD6343BD}">
          <p14:sldIdLst>
            <p14:sldId id="272"/>
            <p14:sldId id="328"/>
            <p14:sldId id="273"/>
            <p14:sldId id="274"/>
          </p14:sldIdLst>
        </p14:section>
        <p14:section name="Evaluation" id="{E51B5C39-496E-4C26-A96E-8FEA2CC47D97}">
          <p14:sldIdLst>
            <p14:sldId id="275"/>
            <p14:sldId id="277"/>
          </p14:sldIdLst>
        </p14:section>
        <p14:section name="Related Work" id="{23806706-0638-4AEA-AC1D-619C9D3DBA05}">
          <p14:sldIdLst>
            <p14:sldId id="276"/>
            <p14:sldId id="278"/>
            <p14:sldId id="329"/>
            <p14:sldId id="279"/>
          </p14:sldIdLst>
        </p14:section>
        <p14:section name="Future Work" id="{65ECF7E9-33BE-478E-90FC-C73BB90C283F}">
          <p14:sldIdLst>
            <p14:sldId id="280"/>
            <p14:sldId id="330"/>
            <p14:sldId id="281"/>
          </p14:sldIdLst>
        </p14:section>
        <p14:section name="Conclusion" id="{576CFC4E-F4A8-4D87-A60F-2F3125764DF1}">
          <p14:sldIdLst>
            <p14:sldId id="282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2330BE-EE0E-49BD-8665-53098FFBF810}" v="6" dt="2018-09-11T11:47:12.110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6091" autoAdjust="0"/>
  </p:normalViewPr>
  <p:slideViewPr>
    <p:cSldViewPr snapToGrid="0">
      <p:cViewPr varScale="1">
        <p:scale>
          <a:sx n="140" d="100"/>
          <a:sy n="140" d="100"/>
        </p:scale>
        <p:origin x="3348" y="12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52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0782"/>
    </p:cViewPr>
  </p:sorterViewPr>
  <p:notesViewPr>
    <p:cSldViewPr snapToGrid="0">
      <p:cViewPr varScale="1">
        <p:scale>
          <a:sx n="91" d="100"/>
          <a:sy n="91" d="100"/>
        </p:scale>
        <p:origin x="295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3A1C496-08FF-443A-8346-D8DC578D93A9}" type="datetime1">
              <a:rPr lang="de-DE" smtClean="0"/>
              <a:t>11.09.2018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r>
              <a:rPr lang="de-DE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EDBF6CAB-81FD-4522-B5E4-1073B576E0F9}" type="datetime1">
              <a:rPr lang="de-DE" noProof="0" smtClean="0"/>
              <a:pPr algn="r"/>
              <a:t>11.09.2018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für </a:t>
            </a:r>
            <a:r>
              <a:rPr lang="de-DE" dirty="0" err="1"/>
              <a:t>boolean</a:t>
            </a:r>
            <a:r>
              <a:rPr lang="de-DE" dirty="0"/>
              <a:t> Transition System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66571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Eingekreiste Codezeilen erklären. In subsequenten Folien, nur die Phasen eingezeichnet lassen die gerade Erklärt werden</a:t>
            </a:r>
          </a:p>
          <a:p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Check </a:t>
            </a:r>
            <a:r>
              <a:rPr lang="de-DE" dirty="0" err="1"/>
              <a:t>for</a:t>
            </a:r>
            <a:r>
              <a:rPr lang="de-DE" dirty="0"/>
              <a:t> 0 CTI</a:t>
            </a:r>
          </a:p>
          <a:p>
            <a:pPr marL="228600" indent="-228600">
              <a:buAutoNum type="arabicPeriod"/>
            </a:pPr>
            <a:r>
              <a:rPr lang="de-DE" dirty="0"/>
              <a:t>Next Transition Phase</a:t>
            </a:r>
          </a:p>
          <a:p>
            <a:pPr marL="228600" indent="-228600">
              <a:buAutoNum type="arabicPeriod"/>
            </a:pPr>
            <a:r>
              <a:rPr lang="de-DE" dirty="0"/>
              <a:t>Blocking-Phase</a:t>
            </a:r>
          </a:p>
          <a:p>
            <a:pPr marL="228600" indent="-228600">
              <a:buAutoNum type="arabicPeriod"/>
            </a:pPr>
            <a:r>
              <a:rPr lang="de-DE" dirty="0"/>
              <a:t>Propagation-Phase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35593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Links soll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Pseudocode hin, wieder Zeilenabstand ist 0, Rechts ist dann </a:t>
            </a:r>
            <a:r>
              <a:rPr lang="de-DE" dirty="0" err="1"/>
              <a:t>wiederPlatz</a:t>
            </a:r>
            <a:r>
              <a:rPr lang="de-DE" dirty="0"/>
              <a:t> für Erklärungen.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01909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Links soll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Pseudocode hin, wieder Zeilenabstand ist 0, Rechts ist dann </a:t>
            </a:r>
            <a:r>
              <a:rPr lang="de-DE" dirty="0" err="1"/>
              <a:t>wiederPlatz</a:t>
            </a:r>
            <a:r>
              <a:rPr lang="de-DE" dirty="0"/>
              <a:t> für Erklärungen.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43814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Links soll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Pseudocode hin, wieder Zeilenabstand ist 0, Rechts ist dann </a:t>
            </a:r>
            <a:r>
              <a:rPr lang="de-DE" dirty="0" err="1"/>
              <a:t>wiederPlatz</a:t>
            </a:r>
            <a:r>
              <a:rPr lang="de-DE" dirty="0"/>
              <a:t> für Erklärungen.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17977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Links soll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Pseudocode hin, wieder Zeilenabstand ist 0, Rechts ist dann </a:t>
            </a:r>
            <a:r>
              <a:rPr lang="de-DE" dirty="0" err="1"/>
              <a:t>wiederPlatz</a:t>
            </a:r>
            <a:r>
              <a:rPr lang="de-DE" dirty="0"/>
              <a:t> für Erklärungen.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27771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Links soll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Pseudocode hin, wieder Zeilenabstand ist 0, Rechts ist dann </a:t>
            </a:r>
            <a:r>
              <a:rPr lang="de-DE" dirty="0" err="1"/>
              <a:t>wiederPlatz</a:t>
            </a:r>
            <a:r>
              <a:rPr lang="de-DE" dirty="0"/>
              <a:t> für Erklärungen.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54024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Links soll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Pseudocode hin, wieder Zeilenabstand ist 0, Rechts ist dann </a:t>
            </a:r>
            <a:r>
              <a:rPr lang="de-DE" dirty="0" err="1"/>
              <a:t>wiederPlatz</a:t>
            </a:r>
            <a:r>
              <a:rPr lang="de-DE" dirty="0"/>
              <a:t> für Erklärungen.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5718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Links soll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Pseudocode hin, wieder Zeilenabstand ist 0, Rechts ist dann </a:t>
            </a:r>
            <a:r>
              <a:rPr lang="de-DE" dirty="0" err="1"/>
              <a:t>wiederPlatz</a:t>
            </a:r>
            <a:r>
              <a:rPr lang="de-DE" dirty="0"/>
              <a:t> für Erklärungen.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26643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Links soll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Pseudocode hin, wieder Zeilenabstand ist 0, Rechts ist dann </a:t>
            </a:r>
            <a:r>
              <a:rPr lang="de-DE" dirty="0" err="1"/>
              <a:t>wiederPlatz</a:t>
            </a:r>
            <a:r>
              <a:rPr lang="de-DE" dirty="0"/>
              <a:t> für Erklärungen.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37278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,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. </a:t>
            </a:r>
            <a:r>
              <a:rPr lang="de-DE" dirty="0" err="1"/>
              <a:t>Because</a:t>
            </a:r>
            <a:r>
              <a:rPr lang="de-DE" dirty="0"/>
              <a:t> time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08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Next Transition 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08298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vielleicht beide Graphen und dann was dazu sagen.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29665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die anderen </a:t>
            </a:r>
            <a:r>
              <a:rPr lang="de-DE" dirty="0" err="1"/>
              <a:t>Approaches</a:t>
            </a:r>
            <a:r>
              <a:rPr lang="de-DE" dirty="0"/>
              <a:t> so Erwähnen wie in PDR_in_ICFG_Ex2, also einfach nur so oberflächlich anschneiden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04092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die anderen </a:t>
            </a:r>
            <a:r>
              <a:rPr lang="de-DE" dirty="0" err="1"/>
              <a:t>Approaches</a:t>
            </a:r>
            <a:r>
              <a:rPr lang="de-DE" dirty="0"/>
              <a:t> so Erwähnen wie in PDR_in_ICFG_Ex2, also einfach nur so oberflächlich anschneiden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143694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Nichts Ausführliches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80052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Nichts Ausführliches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92661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Eingekreiste Codezeilen erklären. In subsequenten Folien, nur die Phasen eingezeichnet lassen die gerade Erklärt werden</a:t>
            </a:r>
          </a:p>
          <a:p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Check </a:t>
            </a:r>
            <a:r>
              <a:rPr lang="de-DE" dirty="0" err="1"/>
              <a:t>for</a:t>
            </a:r>
            <a:r>
              <a:rPr lang="de-DE" dirty="0"/>
              <a:t> 0 CTI</a:t>
            </a:r>
          </a:p>
          <a:p>
            <a:pPr marL="228600" indent="-228600">
              <a:buAutoNum type="arabicPeriod"/>
            </a:pPr>
            <a:r>
              <a:rPr lang="de-DE" dirty="0"/>
              <a:t>Next Transition Phase</a:t>
            </a:r>
          </a:p>
          <a:p>
            <a:pPr marL="228600" indent="-228600">
              <a:buAutoNum type="arabicPeriod"/>
            </a:pPr>
            <a:r>
              <a:rPr lang="de-DE" dirty="0"/>
              <a:t>Blocking-Phase</a:t>
            </a:r>
          </a:p>
          <a:p>
            <a:pPr marL="228600" indent="-228600">
              <a:buAutoNum type="arabicPeriod"/>
            </a:pPr>
            <a:r>
              <a:rPr lang="de-DE" dirty="0"/>
              <a:t>Propagation-Phase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77171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Next Transition 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49324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Blocking 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06874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Code Snippet auf die Folie?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47587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Code Snippet auf die Folie?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49847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Code Snippet auf die Folie?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48309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Propagation 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463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Gerader Verbinde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Gerader Verbinde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Gerader Verbinde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r Verbinde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Gerader Verbinde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Gerader Verbinde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Gerader Verbinde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 rtl="0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Gerader Verbinde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Gerader Verbinde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Gerader Verbinde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htec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endParaRPr lang="de-DE" noProof="0" dirty="0"/>
          </a:p>
        </p:txBody>
      </p:sp>
      <p:cxnSp>
        <p:nvCxnSpPr>
          <p:cNvPr id="59" name="Gerader Verbinde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062BBC-A042-489B-9D0C-78595D10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950" cy="4646613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6861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062BBC-A042-489B-9D0C-78595D10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870841"/>
            <a:ext cx="11015950" cy="409974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A4E0C1B-037E-413D-A6C6-7D1C05CEF0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64" y="1286086"/>
            <a:ext cx="11015950" cy="43794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8511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Gerader Verbinde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Gerader Verbinde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Gerader Verbinde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 algn="l" rtl="0"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324800"/>
            <a:ext cx="530253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324800"/>
            <a:ext cx="525607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996966"/>
            <a:ext cx="530253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996966"/>
            <a:ext cx="525607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3EF3F3C-D431-4E34-A6DA-B15EF8F0C5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19213"/>
            <a:ext cx="11015950" cy="49847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 marL="506412" indent="0">
              <a:buNone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3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e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Gerader Verbinde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Gerader Verbinde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r Verbinde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Gerader Verbinde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Gerader Verbinde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Gerader Verbinde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r Verbinde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r Verbinde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Gerader Verbinde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Gerader Verbinde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Gerader Verbinde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Gerader Verbinde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Gerader Verbinde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Gerader Verbinde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Gerader Verbinde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Gerader Verbinde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umsplatzhalter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213" name="Fußzeilenplatzhalter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214" name="Foliennummernplatzhalter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 userDrawn="1"/>
        </p:nvGrpSpPr>
        <p:grpSpPr bwMode="hidden">
          <a:xfrm>
            <a:off x="0" y="0"/>
            <a:ext cx="12192002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e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e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Gerader Verbinde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Gerader Verbinde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Gerader Verbinde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r Verbinde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Gerader Verbinde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Gerader Verbinde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Gerader Verbinde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Gerader Verbinde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65200" y="1324799"/>
            <a:ext cx="11015817" cy="469135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noProof="0" dirty="0"/>
              <a:t>‹Nr.›</a:t>
            </a:r>
          </a:p>
        </p:txBody>
      </p:sp>
      <p:cxnSp>
        <p:nvCxnSpPr>
          <p:cNvPr id="148" name="Gerader Verbinde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0D5FB6D-459F-4DF5-8199-AE7570AC6232}"/>
              </a:ext>
            </a:extLst>
          </p:cNvPr>
          <p:cNvCxnSpPr/>
          <p:nvPr userDrawn="1"/>
        </p:nvCxnSpPr>
        <p:spPr>
          <a:xfrm>
            <a:off x="654337" y="1058668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2" r:id="rId3"/>
    <p:sldLayoutId id="2147483651" r:id="rId4"/>
    <p:sldLayoutId id="2147483652" r:id="rId5"/>
    <p:sldLayoutId id="2147483671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sv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sv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sv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sv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A58CE-3D96-486F-987D-9CD030E0A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0D20C9-C638-4118-B78D-CC307F5AB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545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0D810C-0203-47B5-A36D-BD21130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86521-A175-4468-9922-F28178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39D2B-3477-491F-8418-085FF3C1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3E0FB7-7E77-472C-A2CE-A18488F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29DD6A-7236-4AFD-BE76-C1871815F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741"/>
          <a:stretch/>
        </p:blipFill>
        <p:spPr>
          <a:xfrm>
            <a:off x="2099847" y="1139269"/>
            <a:ext cx="9275567" cy="515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7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0D810C-0203-47B5-A36D-BD21130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86521-A175-4468-9922-F28178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39D2B-3477-491F-8418-085FF3C1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3E0FB7-7E77-472C-A2CE-A18488F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29DD6A-7236-4AFD-BE76-C1871815F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741"/>
          <a:stretch/>
        </p:blipFill>
        <p:spPr>
          <a:xfrm>
            <a:off x="2099847" y="1139269"/>
            <a:ext cx="9275567" cy="5150410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9F2A3401-7688-4D45-B9A3-9627BFFCA67A}"/>
              </a:ext>
            </a:extLst>
          </p:cNvPr>
          <p:cNvSpPr/>
          <p:nvPr/>
        </p:nvSpPr>
        <p:spPr>
          <a:xfrm>
            <a:off x="2692400" y="1460500"/>
            <a:ext cx="2819400" cy="4318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1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E0B32-57BF-49F3-9510-D6245109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Checking for 0-Counter-Example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909A34-E1AC-4D8E-897A-504AC6F4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D4D53C-9641-48E3-B6D6-650A3BC1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375945-746A-4DB8-BEF6-362A81E7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63D02C87-0139-4B35-898B-F5A9E3F91A5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noProof="0" dirty="0"/>
                  <a:t> Is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</m:nary>
                  </m:oMath>
                </a14:m>
                <a:r>
                  <a:rPr lang="en-US" noProof="0" dirty="0"/>
                  <a:t> satisfiable?</a:t>
                </a:r>
              </a:p>
              <a:p>
                <a:pPr marL="0" indent="0">
                  <a:buNone/>
                </a:pPr>
                <a:endParaRPr lang="en-US" noProof="0" dirty="0"/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en-US" noProof="0" dirty="0">
                    <a:sym typeface="Wingdings" panose="05000000000000000000" pitchFamily="2" charset="2"/>
                  </a:rPr>
                  <a:t> If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satisfiable</a:t>
                </a:r>
                <a:r>
                  <a:rPr lang="en-US" noProof="0" dirty="0">
                    <a:sym typeface="Wingdings" panose="05000000000000000000" pitchFamily="2" charset="2"/>
                  </a:rPr>
                  <a:t>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noProof="0" dirty="0">
                    <a:sym typeface="Wingdings" panose="05000000000000000000" pitchFamily="2" charset="2"/>
                  </a:rPr>
                  <a:t>Algorithm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terminates</a:t>
                </a:r>
                <a:r>
                  <a:rPr lang="en-US" noProof="0" dirty="0">
                    <a:sym typeface="Wingdings" panose="05000000000000000000" pitchFamily="2" charset="2"/>
                  </a:rPr>
                  <a:t> and returns that a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bad</a:t>
                </a:r>
                <a:r>
                  <a:rPr lang="en-US" noProof="0" dirty="0">
                    <a:sym typeface="Wingdings" panose="05000000000000000000" pitchFamily="2" charset="2"/>
                  </a:rPr>
                  <a:t>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state</a:t>
                </a:r>
                <a:r>
                  <a:rPr lang="en-US" noProof="0" dirty="0">
                    <a:sym typeface="Wingdings" panose="05000000000000000000" pitchFamily="2" charset="2"/>
                  </a:rPr>
                  <a:t> is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reachable</a:t>
                </a:r>
              </a:p>
              <a:p>
                <a:pPr marL="277812" lvl="1" indent="0">
                  <a:buNone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en-US" noProof="0" dirty="0">
                    <a:sym typeface="Wingdings" panose="05000000000000000000" pitchFamily="2" charset="2"/>
                  </a:rPr>
                  <a:t> If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en-US" noProof="0" dirty="0">
                    <a:sym typeface="Wingdings" panose="05000000000000000000" pitchFamily="2" charset="2"/>
                  </a:rPr>
                  <a:t>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noProof="0" dirty="0">
                    <a:sym typeface="Wingdings" panose="05000000000000000000" pitchFamily="2" charset="2"/>
                  </a:rPr>
                  <a:t>Algorithm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initializes</a:t>
                </a:r>
                <a:r>
                  <a:rPr lang="en-US" noProof="0" dirty="0">
                    <a:sym typeface="Wingdings" panose="05000000000000000000" pitchFamily="2" charset="2"/>
                  </a:rPr>
                  <a:t> the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first frame </a:t>
                </a:r>
                <a:r>
                  <a:rPr lang="en-US" noProof="0" dirty="0">
                    <a:sym typeface="Wingdings" panose="05000000000000000000" pitchFamily="2" charset="2"/>
                  </a:rPr>
                  <a:t>in the trace: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𝐼</m:t>
                    </m:r>
                  </m:oMath>
                </a14:m>
                <a:r>
                  <a:rPr lang="en-US" noProof="0" dirty="0"/>
                  <a:t> and continues</a:t>
                </a: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63D02C87-0139-4B35-898B-F5A9E3F91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839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99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0D810C-0203-47B5-A36D-BD21130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86521-A175-4468-9922-F28178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39D2B-3477-491F-8418-085FF3C1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3E0FB7-7E77-472C-A2CE-A18488F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29DD6A-7236-4AFD-BE76-C1871815F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741"/>
          <a:stretch/>
        </p:blipFill>
        <p:spPr>
          <a:xfrm>
            <a:off x="2099847" y="1139269"/>
            <a:ext cx="9275567" cy="5150410"/>
          </a:xfrm>
          <a:prstGeom prst="rect">
            <a:avLst/>
          </a:prstGeom>
        </p:spPr>
      </p:pic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11F75090-EE94-4D13-A100-CA86965F0B01}"/>
              </a:ext>
            </a:extLst>
          </p:cNvPr>
          <p:cNvSpPr/>
          <p:nvPr/>
        </p:nvSpPr>
        <p:spPr>
          <a:xfrm>
            <a:off x="3073400" y="2503170"/>
            <a:ext cx="5740400" cy="129413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AECF4A8-9116-4CFB-BD35-51FCAA769D4F}"/>
              </a:ext>
            </a:extLst>
          </p:cNvPr>
          <p:cNvSpPr txBox="1"/>
          <p:nvPr/>
        </p:nvSpPr>
        <p:spPr>
          <a:xfrm>
            <a:off x="4773247" y="2096068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Next Transition Phase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4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04474-F239-41BD-927E-152438C0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Next Transition Phase</a:t>
            </a:r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DAC507-80AB-42DC-82CE-82CA8A7C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D18C58-FEA5-4F6C-9114-74A14594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423508-40E5-4616-9077-F91D0BAD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AEC3A781-7DEC-4F16-8EF3-88A0EE62451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 Let </a:t>
                </a:r>
                <a14:m>
                  <m:oMath xmlns:m="http://schemas.openxmlformats.org/officeDocument/2006/math">
                    <m:r>
                      <a:rPr lang="en-US" i="1" noProof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noProof="0" dirty="0"/>
                  <a:t> be the current trace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acc>
                              <m:accPr>
                                <m:chr m:val="̅"/>
                                <m:ctrlP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acc>
                          </m:e>
                        </m:nary>
                      </m:e>
                    </m:nary>
                  </m:oMath>
                </a14:m>
                <a:r>
                  <a:rPr lang="en-US" noProof="0" dirty="0"/>
                  <a:t> satisfiable?</a:t>
                </a:r>
              </a:p>
              <a:p>
                <a:pPr marL="274320" lvl="1" indent="0">
                  <a:buNone/>
                </a:pPr>
                <a:endParaRPr lang="en-US" noProof="0" dirty="0"/>
              </a:p>
              <a:p>
                <a:pPr marL="274320" lvl="1" indent="0">
                  <a:buNone/>
                </a:pPr>
                <a:r>
                  <a:rPr lang="en-US" noProof="0" dirty="0">
                    <a:sym typeface="Wingdings" panose="05000000000000000000" pitchFamily="2" charset="2"/>
                  </a:rPr>
                  <a:t>	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noProof="0" dirty="0">
                    <a:sym typeface="Wingdings" panose="05000000000000000000" pitchFamily="2" charset="2"/>
                  </a:rPr>
                  <a:t> If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satisfiable</a:t>
                </a:r>
                <a:r>
                  <a:rPr lang="en-US" noProof="0" dirty="0">
                    <a:sym typeface="Wingdings" panose="05000000000000000000" pitchFamily="2" charset="2"/>
                  </a:rPr>
                  <a:t>:</a:t>
                </a:r>
              </a:p>
              <a:p>
                <a:pPr lvl="5"/>
                <a:r>
                  <a:rPr lang="en-US" sz="2000" noProof="0" dirty="0">
                    <a:sym typeface="Wingdings" panose="05000000000000000000" pitchFamily="2" charset="2"/>
                  </a:rPr>
                  <a:t>Take </a:t>
                </a:r>
                <a:r>
                  <a:rPr lang="en-US" sz="2000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satisfying</a:t>
                </a:r>
                <a:r>
                  <a:rPr lang="en-US" sz="2000" noProof="0" dirty="0">
                    <a:sym typeface="Wingdings" panose="05000000000000000000" pitchFamily="2" charset="2"/>
                  </a:rPr>
                  <a:t> assignment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acc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…,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𝑋</m:t>
                                </m:r>
                              </m:e>
                            </m:d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…,</m:t>
                        </m:r>
                        <m:sSubSup>
                          <m:sSub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sub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noProof="0" dirty="0">
                    <a:sym typeface="Wingdings" panose="05000000000000000000" pitchFamily="2" charset="2"/>
                  </a:rPr>
                  <a:t> </a:t>
                </a:r>
              </a:p>
              <a:p>
                <a:pPr lvl="5"/>
                <a:r>
                  <a:rPr lang="en-US" sz="2000" noProof="0" dirty="0">
                    <a:sym typeface="Wingdings" panose="05000000000000000000" pitchFamily="2" charset="2"/>
                  </a:rPr>
                  <a:t>The algorithm gets </a:t>
                </a:r>
                <a:r>
                  <a:rPr lang="en-US" sz="2000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new bad state</a:t>
                </a:r>
                <a:r>
                  <a:rPr lang="en-US" sz="2000" noProof="0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… </m:t>
                        </m:r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 noProof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𝑋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</m:e>
                        </m:nary>
                      </m:e>
                    </m:nary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en-US" sz="2000" noProof="0" dirty="0">
                  <a:sym typeface="Wingdings" panose="05000000000000000000" pitchFamily="2" charset="2"/>
                </a:endParaRPr>
              </a:p>
              <a:p>
                <a:pPr lvl="5"/>
                <a:r>
                  <a:rPr lang="en-US" sz="2000" noProof="0" dirty="0">
                    <a:sym typeface="Wingdings" panose="05000000000000000000" pitchFamily="2" charset="2"/>
                  </a:rPr>
                  <a:t>Construct the tuple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=(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2000" noProof="0" dirty="0">
                    <a:sym typeface="Wingdings" panose="05000000000000000000" pitchFamily="2" charset="2"/>
                  </a:rPr>
                  <a:t>, called </a:t>
                </a:r>
                <a:r>
                  <a:rPr lang="en-US" sz="2000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proof-obligation</a:t>
                </a:r>
              </a:p>
              <a:p>
                <a:pPr marL="502920" lvl="2" indent="0">
                  <a:buNone/>
                </a:pPr>
                <a:r>
                  <a:rPr lang="en-US" noProof="0" dirty="0">
                    <a:sym typeface="Wingdings" panose="05000000000000000000" pitchFamily="2" charset="2"/>
                  </a:rPr>
                  <a:t>	</a:t>
                </a: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AEC3A781-7DEC-4F16-8EF3-88A0EE624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16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4332F1-4EAF-4489-830B-A06A320D2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64" y="1286086"/>
            <a:ext cx="11015950" cy="382694"/>
          </a:xfrm>
        </p:spPr>
        <p:txBody>
          <a:bodyPr/>
          <a:lstStyle/>
          <a:p>
            <a:r>
              <a:rPr lang="en-US" noProof="0" dirty="0"/>
              <a:t>Checking if the </a:t>
            </a:r>
            <a:r>
              <a:rPr lang="en-US" noProof="0" dirty="0">
                <a:solidFill>
                  <a:schemeClr val="accent1"/>
                </a:solidFill>
              </a:rPr>
              <a:t>next state </a:t>
            </a:r>
            <a:r>
              <a:rPr lang="en-US" noProof="0" dirty="0"/>
              <a:t>is a </a:t>
            </a:r>
            <a:r>
              <a:rPr lang="en-US" noProof="0" dirty="0">
                <a:solidFill>
                  <a:schemeClr val="accent1"/>
                </a:solidFill>
              </a:rPr>
              <a:t>good state: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3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04474-F239-41BD-927E-152438C0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Next Transition Phase</a:t>
            </a:r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DAC507-80AB-42DC-82CE-82CA8A7C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D18C58-FEA5-4F6C-9114-74A14594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423508-40E5-4616-9077-F91D0BAD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AEC3A781-7DEC-4F16-8EF3-88A0EE62451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 Let </a:t>
                </a:r>
                <a14:m>
                  <m:oMath xmlns:m="http://schemas.openxmlformats.org/officeDocument/2006/math">
                    <m:r>
                      <a:rPr lang="en-US" i="1" noProof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noProof="0" dirty="0"/>
                  <a:t> be the current trace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acc>
                              <m:accPr>
                                <m:chr m:val="̅"/>
                                <m:ctrlP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acc>
                          </m:e>
                        </m:nary>
                      </m:e>
                    </m:nary>
                  </m:oMath>
                </a14:m>
                <a:r>
                  <a:rPr lang="en-US" noProof="0" dirty="0"/>
                  <a:t> satisfiable?</a:t>
                </a:r>
              </a:p>
              <a:p>
                <a:pPr marL="274320" lvl="1" indent="0">
                  <a:buNone/>
                </a:pPr>
                <a:endParaRPr lang="en-US" noProof="0" dirty="0"/>
              </a:p>
              <a:p>
                <a:pPr marL="274320" lvl="1" indent="0">
                  <a:buNone/>
                </a:pPr>
                <a:r>
                  <a:rPr lang="en-US" noProof="0" dirty="0">
                    <a:sym typeface="Wingdings" panose="05000000000000000000" pitchFamily="2" charset="2"/>
                  </a:rPr>
                  <a:t>	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noProof="0" dirty="0">
                    <a:sym typeface="Wingdings" panose="05000000000000000000" pitchFamily="2" charset="2"/>
                  </a:rPr>
                  <a:t> If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en-US" noProof="0" dirty="0">
                    <a:sym typeface="Wingdings" panose="05000000000000000000" pitchFamily="2" charset="2"/>
                  </a:rPr>
                  <a:t>:</a:t>
                </a:r>
              </a:p>
              <a:p>
                <a:pPr lvl="5"/>
                <a:r>
                  <a:rPr lang="en-US" sz="2000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Continue</a:t>
                </a:r>
                <a:r>
                  <a:rPr lang="en-US" sz="2000" noProof="0" dirty="0">
                    <a:sym typeface="Wingdings" panose="05000000000000000000" pitchFamily="2" charset="2"/>
                  </a:rPr>
                  <a:t> with the next phase	</a:t>
                </a: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AEC3A781-7DEC-4F16-8EF3-88A0EE624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16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4332F1-4EAF-4489-830B-A06A320D2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64" y="1286086"/>
            <a:ext cx="11015950" cy="382694"/>
          </a:xfrm>
        </p:spPr>
        <p:txBody>
          <a:bodyPr/>
          <a:lstStyle/>
          <a:p>
            <a:r>
              <a:rPr lang="en-US" noProof="0" dirty="0"/>
              <a:t>Checking if the </a:t>
            </a:r>
            <a:r>
              <a:rPr lang="en-US" noProof="0" dirty="0">
                <a:solidFill>
                  <a:schemeClr val="accent1"/>
                </a:solidFill>
              </a:rPr>
              <a:t>next state </a:t>
            </a:r>
            <a:r>
              <a:rPr lang="en-US" noProof="0" dirty="0"/>
              <a:t>is a </a:t>
            </a:r>
            <a:r>
              <a:rPr lang="en-US" noProof="0" dirty="0">
                <a:solidFill>
                  <a:schemeClr val="accent1"/>
                </a:solidFill>
              </a:rPr>
              <a:t>good state</a:t>
            </a:r>
            <a:r>
              <a:rPr lang="en-US" noProof="0" dirty="0"/>
              <a:t>: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306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0D810C-0203-47B5-A36D-BD21130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86521-A175-4468-9922-F28178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39D2B-3477-491F-8418-085FF3C1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3E0FB7-7E77-472C-A2CE-A18488F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29DD6A-7236-4AFD-BE76-C1871815F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741"/>
          <a:stretch/>
        </p:blipFill>
        <p:spPr>
          <a:xfrm>
            <a:off x="2099847" y="1139269"/>
            <a:ext cx="9275567" cy="5150410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17EB193-14A1-404E-89EC-4E7DDF07A241}"/>
              </a:ext>
            </a:extLst>
          </p:cNvPr>
          <p:cNvSpPr/>
          <p:nvPr/>
        </p:nvSpPr>
        <p:spPr>
          <a:xfrm>
            <a:off x="3378200" y="2730500"/>
            <a:ext cx="4597400" cy="106680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06734DD-6C19-4D32-BDA6-81A59D7A49D5}"/>
              </a:ext>
            </a:extLst>
          </p:cNvPr>
          <p:cNvSpPr txBox="1"/>
          <p:nvPr/>
        </p:nvSpPr>
        <p:spPr>
          <a:xfrm>
            <a:off x="8019283" y="3059668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Blocking-Phase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56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5D22172-A0ED-4DA5-8832-6E6DF250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Blocking-Phase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3C02F6-EF3A-44A7-BE97-C0DFFBF1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1DBFA5-0F39-4922-ABF1-7FDB0294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D0B51A-6EE0-4284-B963-5A3632CD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B7CEB1CE-F5F2-42E9-9CD2-24229E72BFA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 If there are proof-obligations:</a:t>
                </a:r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en-US" noProof="0" dirty="0"/>
                  <a:t>Algorithm </a:t>
                </a:r>
                <a:r>
                  <a:rPr lang="en-US" dirty="0"/>
                  <a:t>takes proof-obligation (b, </a:t>
                </a:r>
                <a:r>
                  <a:rPr lang="en-US" dirty="0" err="1"/>
                  <a:t>i</a:t>
                </a:r>
                <a:r>
                  <a:rPr lang="en-US" dirty="0"/>
                  <a:t>)</a:t>
                </a:r>
                <a:endParaRPr lang="en-US" noProof="0" dirty="0"/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en-US" noProof="0" dirty="0"/>
                  <a:t>Tries to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block bad state </a:t>
                </a:r>
                <a:r>
                  <a:rPr lang="en-US" noProof="0" dirty="0"/>
                  <a:t>b by checking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nary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en-US" noProof="0" dirty="0"/>
                  <a:t> for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satisfiability</a:t>
                </a:r>
              </a:p>
              <a:p>
                <a:pPr marL="735012" lvl="3" indent="0">
                  <a:buNone/>
                </a:pPr>
                <a:endParaRPr lang="en-US" noProof="0" dirty="0"/>
              </a:p>
              <a:p>
                <a:pPr lvl="4">
                  <a:buFont typeface="Wingdings" panose="05000000000000000000" pitchFamily="2" charset="2"/>
                  <a:buChar char="è"/>
                </a:pPr>
                <a:r>
                  <a:rPr lang="en-US" noProof="0" dirty="0">
                    <a:sym typeface="Wingdings" panose="05000000000000000000" pitchFamily="2" charset="2"/>
                  </a:rPr>
                  <a:t> If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satisfiable</a:t>
                </a:r>
                <a:r>
                  <a:rPr lang="en-US" noProof="0" dirty="0">
                    <a:sym typeface="Wingdings" panose="05000000000000000000" pitchFamily="2" charset="2"/>
                  </a:rPr>
                  <a:t>:</a:t>
                </a:r>
              </a:p>
              <a:p>
                <a:pPr lvl="6">
                  <a:buFont typeface="Wingdings" panose="05000000000000000000" pitchFamily="2" charset="2"/>
                  <a:buChar char="§"/>
                </a:pPr>
                <a:r>
                  <a:rPr lang="en-US" sz="2000" noProof="0" dirty="0"/>
                  <a:t>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noProof="0" dirty="0"/>
                  <a:t> is </a:t>
                </a:r>
                <a:r>
                  <a:rPr lang="en-US" sz="2000" noProof="0" dirty="0">
                    <a:solidFill>
                      <a:schemeClr val="accent1"/>
                    </a:solidFill>
                  </a:rPr>
                  <a:t>not strong enough </a:t>
                </a:r>
                <a:r>
                  <a:rPr lang="en-US" sz="2000" noProof="0" dirty="0"/>
                  <a:t>to </a:t>
                </a:r>
                <a:r>
                  <a:rPr lang="en-US" sz="2000" noProof="0" dirty="0">
                    <a:solidFill>
                      <a:schemeClr val="accent1"/>
                    </a:solidFill>
                  </a:rPr>
                  <a:t>block</a:t>
                </a:r>
                <a:r>
                  <a:rPr lang="en-US" sz="2000" noProof="0" dirty="0"/>
                  <a:t> b</a:t>
                </a:r>
              </a:p>
              <a:p>
                <a:pPr lvl="6"/>
                <a:r>
                  <a:rPr lang="en-US" sz="2000" noProof="0" dirty="0">
                    <a:sym typeface="Wingdings" panose="05000000000000000000" pitchFamily="2" charset="2"/>
                  </a:rPr>
                  <a:t>Take </a:t>
                </a:r>
                <a:r>
                  <a:rPr lang="en-US" sz="2000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satisfying</a:t>
                </a:r>
                <a:r>
                  <a:rPr lang="en-US" sz="2000" noProof="0" dirty="0">
                    <a:sym typeface="Wingdings" panose="05000000000000000000" pitchFamily="2" charset="2"/>
                  </a:rPr>
                  <a:t> assignment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acc>
                    <m:r>
                      <a:rPr lang="en-US" sz="2000" i="1" noProof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…,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𝑋</m:t>
                                </m:r>
                              </m:e>
                            </m:d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…,</m:t>
                        </m:r>
                        <m:sSubSup>
                          <m:sSub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 noProof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sub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noProof="0" dirty="0">
                    <a:sym typeface="Wingdings" panose="05000000000000000000" pitchFamily="2" charset="2"/>
                  </a:rPr>
                  <a:t> </a:t>
                </a:r>
              </a:p>
              <a:p>
                <a:pPr lvl="6"/>
                <a:r>
                  <a:rPr lang="en-US" sz="2000" noProof="0" dirty="0">
                    <a:sym typeface="Wingdings" panose="05000000000000000000" pitchFamily="2" charset="2"/>
                  </a:rPr>
                  <a:t>The algorithm gets </a:t>
                </a:r>
                <a:r>
                  <a:rPr lang="en-US" sz="2000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another new bad state</a:t>
                </a:r>
                <a:r>
                  <a:rPr lang="en-US" sz="2000" noProof="0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c</m:t>
                    </m:r>
                    <m:r>
                      <a:rPr lang="en-US" sz="2000" i="1" noProof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… </m:t>
                        </m:r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 noProof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𝑋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sz="2000" i="1" noProof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</m:e>
                        </m:nary>
                      </m:e>
                    </m:nary>
                    <m:r>
                      <a:rPr lang="en-US" sz="2000" i="1" noProof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en-US" sz="2000" noProof="0" dirty="0">
                  <a:sym typeface="Wingdings" panose="05000000000000000000" pitchFamily="2" charset="2"/>
                </a:endParaRPr>
              </a:p>
              <a:p>
                <a:pPr lvl="6"/>
                <a:r>
                  <a:rPr lang="en-US" sz="2000" noProof="0" dirty="0">
                    <a:sym typeface="Wingdings" panose="05000000000000000000" pitchFamily="2" charset="2"/>
                  </a:rPr>
                  <a:t>Construct </a:t>
                </a:r>
                <a:r>
                  <a:rPr lang="en-US" sz="2000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new proof-obligation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u</m:t>
                    </m:r>
                    <m:r>
                      <a:rPr lang="en-US" sz="2000" i="1" noProof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=(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sz="2000" i="1" noProof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−1)</m:t>
                    </m:r>
                  </m:oMath>
                </a14:m>
                <a:endParaRPr lang="en-US" sz="2000" noProof="0" dirty="0">
                  <a:sym typeface="Wingdings" panose="05000000000000000000" pitchFamily="2" charset="2"/>
                </a:endParaRPr>
              </a:p>
              <a:p>
                <a:pPr lvl="5">
                  <a:buFont typeface="Wingdings" panose="05000000000000000000" pitchFamily="2" charset="2"/>
                  <a:buChar char="§"/>
                </a:pPr>
                <a:endParaRPr lang="en-US" sz="2000" noProof="0" dirty="0"/>
              </a:p>
              <a:p>
                <a:pPr lvl="5">
                  <a:buFont typeface="Wingdings" panose="05000000000000000000" pitchFamily="2" charset="2"/>
                  <a:buChar char="§"/>
                </a:pPr>
                <a:endParaRPr lang="en-US" sz="2000" noProof="0" dirty="0"/>
              </a:p>
            </p:txBody>
          </p:sp>
        </mc:Choice>
        <mc:Fallback xmlns="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B7CEB1CE-F5F2-42E9-9CD2-24229E72B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t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2ABDE02-3BE1-4B6C-81E2-B168A81D8A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noProof="0" dirty="0"/>
              <a:t>Proving that new </a:t>
            </a:r>
            <a:r>
              <a:rPr lang="en-US" noProof="0" dirty="0">
                <a:solidFill>
                  <a:schemeClr val="accent1"/>
                </a:solidFill>
              </a:rPr>
              <a:t>bad states </a:t>
            </a:r>
            <a:r>
              <a:rPr lang="en-US" noProof="0" dirty="0"/>
              <a:t>are </a:t>
            </a:r>
            <a:r>
              <a:rPr lang="en-US" noProof="0" dirty="0">
                <a:solidFill>
                  <a:schemeClr val="accent1"/>
                </a:solidFill>
              </a:rPr>
              <a:t>not reachable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CDD2252-0135-48A1-A377-C95049E203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46" t="8579" r="-246" b="78701"/>
          <a:stretch/>
        </p:blipFill>
        <p:spPr>
          <a:xfrm>
            <a:off x="6737631" y="0"/>
            <a:ext cx="6279297" cy="112971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DFDF0B9-EEC2-4FA5-91D1-58E7BD8CBBA8}"/>
              </a:ext>
            </a:extLst>
          </p:cNvPr>
          <p:cNvSpPr txBox="1"/>
          <p:nvPr/>
        </p:nvSpPr>
        <p:spPr>
          <a:xfrm>
            <a:off x="9777015" y="1139269"/>
            <a:ext cx="2321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Note: </a:t>
            </a:r>
            <a:r>
              <a:rPr lang="de-DE" dirty="0" err="1">
                <a:solidFill>
                  <a:srgbClr val="FF0000"/>
                </a:solidFill>
              </a:rPr>
              <a:t>useful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have</a:t>
            </a:r>
            <a:r>
              <a:rPr lang="de-DE" dirty="0">
                <a:solidFill>
                  <a:srgbClr val="FF0000"/>
                </a:solidFill>
              </a:rPr>
              <a:t> </a:t>
            </a:r>
          </a:p>
          <a:p>
            <a:r>
              <a:rPr lang="de-DE" dirty="0">
                <a:solidFill>
                  <a:srgbClr val="FF0000"/>
                </a:solidFill>
              </a:rPr>
              <a:t>Piece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pseudo-code?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8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5D22172-A0ED-4DA5-8832-6E6DF250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Blocking-Phase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3C02F6-EF3A-44A7-BE97-C0DFFBF1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1DBFA5-0F39-4922-ABF1-7FDB0294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D0B51A-6EE0-4284-B963-5A3632CD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B7CEB1CE-F5F2-42E9-9CD2-24229E72BFA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 If there are proof-obligations:</a:t>
                </a:r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en-US" noProof="0" dirty="0"/>
                  <a:t>Algorithm takes proof-obligation (b, </a:t>
                </a:r>
                <a:r>
                  <a:rPr lang="en-US" noProof="0" dirty="0" err="1"/>
                  <a:t>i</a:t>
                </a:r>
                <a:r>
                  <a:rPr lang="en-US" noProof="0" dirty="0"/>
                  <a:t>)</a:t>
                </a:r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en-US" dirty="0"/>
                  <a:t>Tries to </a:t>
                </a:r>
                <a:r>
                  <a:rPr lang="en-US" dirty="0">
                    <a:solidFill>
                      <a:schemeClr val="accent1"/>
                    </a:solidFill>
                  </a:rPr>
                  <a:t>block bad state </a:t>
                </a:r>
                <a:r>
                  <a:rPr lang="en-US" dirty="0"/>
                  <a:t>b by checking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nary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en-US" dirty="0"/>
                  <a:t> for </a:t>
                </a:r>
                <a:r>
                  <a:rPr lang="en-US" dirty="0">
                    <a:solidFill>
                      <a:schemeClr val="accent1"/>
                    </a:solidFill>
                  </a:rPr>
                  <a:t>satisfiability</a:t>
                </a:r>
              </a:p>
              <a:p>
                <a:pPr marL="735012" lvl="3" indent="0">
                  <a:buNone/>
                </a:pPr>
                <a:endParaRPr lang="en-US" noProof="0" dirty="0"/>
              </a:p>
              <a:p>
                <a:pPr lvl="4">
                  <a:buFont typeface="Wingdings" panose="05000000000000000000" pitchFamily="2" charset="2"/>
                  <a:buChar char="è"/>
                </a:pPr>
                <a:r>
                  <a:rPr lang="en-US" noProof="0" dirty="0">
                    <a:sym typeface="Wingdings" panose="05000000000000000000" pitchFamily="2" charset="2"/>
                  </a:rPr>
                  <a:t> If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en-US" noProof="0" dirty="0">
                    <a:sym typeface="Wingdings" panose="05000000000000000000" pitchFamily="2" charset="2"/>
                  </a:rPr>
                  <a:t>:</a:t>
                </a:r>
              </a:p>
              <a:p>
                <a:pPr lvl="6">
                  <a:buFont typeface="Wingdings" panose="05000000000000000000" pitchFamily="2" charset="2"/>
                  <a:buChar char="§"/>
                </a:pPr>
                <a:r>
                  <a:rPr lang="en-US" sz="2000" noProof="0" dirty="0"/>
                  <a:t>Algorithm </a:t>
                </a:r>
                <a:r>
                  <a:rPr lang="en-US" sz="2000" noProof="0" dirty="0">
                    <a:solidFill>
                      <a:schemeClr val="accent1"/>
                    </a:solidFill>
                  </a:rPr>
                  <a:t>strengthens</a:t>
                </a:r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noProof="0" dirty="0"/>
                  <a:t> with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en-US" sz="2000" noProof="0" dirty="0"/>
              </a:p>
              <a:p>
                <a:pPr marL="1649412" lvl="7" indent="0">
                  <a:buNone/>
                </a:pPr>
                <a:r>
                  <a:rPr lang="en-US" sz="2000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sz="2000" noProof="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nary>
                  </m:oMath>
                </a14:m>
                <a:endParaRPr lang="en-US" sz="2000" noProof="0" dirty="0"/>
              </a:p>
              <a:p>
                <a:pPr lvl="6">
                  <a:buFont typeface="Wingdings" panose="05000000000000000000" pitchFamily="2" charset="2"/>
                  <a:buChar char="§"/>
                </a:pPr>
                <a:r>
                  <a:rPr lang="en-US" sz="2000" noProof="0" dirty="0">
                    <a:solidFill>
                      <a:schemeClr val="accent1"/>
                    </a:solidFill>
                  </a:rPr>
                  <a:t> Blocking bad state </a:t>
                </a:r>
                <a:r>
                  <a:rPr lang="en-US" sz="2000" noProof="0" dirty="0"/>
                  <a:t>b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sz="2000" noProof="0" dirty="0"/>
              </a:p>
            </p:txBody>
          </p:sp>
        </mc:Choice>
        <mc:Fallback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B7CEB1CE-F5F2-42E9-9CD2-24229E72B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t="-16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2ABDE02-3BE1-4B6C-81E2-B168A81D8A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Proving that new </a:t>
            </a:r>
            <a:r>
              <a:rPr lang="en-US" dirty="0">
                <a:solidFill>
                  <a:schemeClr val="accent1"/>
                </a:solidFill>
              </a:rPr>
              <a:t>bad states </a:t>
            </a:r>
            <a:r>
              <a:rPr lang="en-US" dirty="0"/>
              <a:t>are </a:t>
            </a:r>
            <a:r>
              <a:rPr lang="en-US" dirty="0">
                <a:solidFill>
                  <a:schemeClr val="accent1"/>
                </a:solidFill>
              </a:rPr>
              <a:t>not reachable</a:t>
            </a:r>
          </a:p>
        </p:txBody>
      </p:sp>
    </p:spTree>
    <p:extLst>
      <p:ext uri="{BB962C8B-B14F-4D97-AF65-F5344CB8AC3E}">
        <p14:creationId xmlns:p14="http://schemas.microsoft.com/office/powerpoint/2010/main" val="41832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5D22172-A0ED-4DA5-8832-6E6DF250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Blocking-Phase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3C02F6-EF3A-44A7-BE97-C0DFFBF1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1DBFA5-0F39-4922-ABF1-7FDB0294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D0B51A-6EE0-4284-B963-5A3632CD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B7CEB1CE-F5F2-42E9-9CD2-24229E72BFA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noProof="0" dirty="0"/>
                  <a:t> This continues recursively until:</a:t>
                </a:r>
              </a:p>
              <a:p>
                <a:pPr lvl="1"/>
                <a:r>
                  <a:rPr lang="en-US" noProof="0" dirty="0"/>
                  <a:t>There are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no proof-obligations</a:t>
                </a:r>
                <a:r>
                  <a:rPr lang="en-US" noProof="0" dirty="0"/>
                  <a:t> left</a:t>
                </a:r>
              </a:p>
              <a:p>
                <a:pPr marL="506412" lvl="2" indent="0">
                  <a:buNone/>
                </a:pP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noProof="0" dirty="0">
                    <a:sym typeface="Wingdings" panose="05000000000000000000" pitchFamily="2" charset="2"/>
                  </a:rPr>
                  <a:t> A</a:t>
                </a:r>
                <a:r>
                  <a:rPr lang="en-US" noProof="0" dirty="0"/>
                  <a:t>lgorithm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continues</a:t>
                </a:r>
                <a:r>
                  <a:rPr lang="en-US" noProof="0" dirty="0"/>
                  <a:t> with the next phase</a:t>
                </a:r>
              </a:p>
              <a:p>
                <a:pPr lvl="1"/>
                <a:endParaRPr lang="en-US" noProof="0" dirty="0"/>
              </a:p>
              <a:p>
                <a:pPr lvl="1"/>
                <a:r>
                  <a:rPr lang="en-US" noProof="0" dirty="0"/>
                  <a:t>A proof-obligation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noProof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noProof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0)</m:t>
                    </m:r>
                  </m:oMath>
                </a14:m>
                <a:r>
                  <a:rPr lang="en-US" noProof="0" dirty="0">
                    <a:solidFill>
                      <a:schemeClr val="accent1"/>
                    </a:solidFill>
                  </a:rPr>
                  <a:t> </a:t>
                </a:r>
                <a:r>
                  <a:rPr lang="en-US" noProof="0" dirty="0"/>
                  <a:t>is created</a:t>
                </a:r>
              </a:p>
              <a:p>
                <a:pPr marL="506412" lvl="2" indent="0">
                  <a:buNone/>
                </a:pP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noProof="0" dirty="0">
                    <a:sym typeface="Wingdings" panose="05000000000000000000" pitchFamily="2" charset="2"/>
                  </a:rPr>
                  <a:t> P</a:t>
                </a:r>
                <a:r>
                  <a:rPr lang="en-US" noProof="0" dirty="0"/>
                  <a:t>roving that a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bad state</a:t>
                </a:r>
                <a:r>
                  <a:rPr lang="en-US" noProof="0" dirty="0"/>
                  <a:t> can be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reached</a:t>
                </a:r>
                <a:r>
                  <a:rPr lang="en-US" noProof="0" dirty="0"/>
                  <a:t>, terminating the algorithm</a:t>
                </a:r>
              </a:p>
            </p:txBody>
          </p:sp>
        </mc:Choice>
        <mc:Fallback xmlns="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B7CEB1CE-F5F2-42E9-9CD2-24229E72B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22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E1F5BF-3AF2-4C1A-B6F6-F6BE338B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768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0D810C-0203-47B5-A36D-BD21130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86521-A175-4468-9922-F28178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39D2B-3477-491F-8418-085FF3C1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3E0FB7-7E77-472C-A2CE-A18488F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29DD6A-7236-4AFD-BE76-C1871815F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741"/>
          <a:stretch/>
        </p:blipFill>
        <p:spPr>
          <a:xfrm>
            <a:off x="2099847" y="1139269"/>
            <a:ext cx="9275567" cy="5150410"/>
          </a:xfrm>
          <a:prstGeom prst="rect">
            <a:avLst/>
          </a:prstGeom>
        </p:spPr>
      </p:pic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F35D7624-F698-4C82-9462-DFC5F9A194B8}"/>
              </a:ext>
            </a:extLst>
          </p:cNvPr>
          <p:cNvSpPr/>
          <p:nvPr/>
        </p:nvSpPr>
        <p:spPr>
          <a:xfrm>
            <a:off x="2868930" y="3898900"/>
            <a:ext cx="4649470" cy="191897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7EEEE6A-4FC5-4467-9A2C-FDFD93B235AA}"/>
              </a:ext>
            </a:extLst>
          </p:cNvPr>
          <p:cNvSpPr txBox="1"/>
          <p:nvPr/>
        </p:nvSpPr>
        <p:spPr>
          <a:xfrm>
            <a:off x="7518400" y="4673719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Propagation-Phase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38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661A19C-2FAC-45A3-810F-F0198EA3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Propagation-Phase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2C4A63-DAA0-46CB-BFF4-627C7D5E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1DBAC8-199D-47F3-A570-982F80C5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033B92-4039-43BD-BBE0-0462193E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 After no proof-obligations are left, the algorithm initializes new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0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noProof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noProof="0" dirty="0"/>
              </a:p>
              <a:p>
                <a:pPr lvl="1"/>
                <a:endParaRPr lang="en-US" noProof="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 Algorithm passes on learned information, e.g., which states are blocked:</a:t>
                </a:r>
              </a:p>
              <a:p>
                <a:pPr lvl="2"/>
                <a:r>
                  <a:rPr lang="en-US" noProof="0" dirty="0"/>
                  <a:t>For each clause 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noProof="0" dirty="0"/>
                  <a:t> check: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nary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en-US" noProof="0" dirty="0"/>
                  <a:t> for satisfiability</a:t>
                </a:r>
              </a:p>
              <a:p>
                <a:pPr marL="735012" lvl="3" indent="0">
                  <a:buNone/>
                </a:pPr>
                <a:endParaRPr lang="en-US" noProof="0" dirty="0"/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en-US" noProof="0" dirty="0">
                    <a:sym typeface="Wingdings" panose="05000000000000000000" pitchFamily="2" charset="2"/>
                  </a:rPr>
                  <a:t> If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satisfiable</a:t>
                </a:r>
                <a:r>
                  <a:rPr lang="en-US" noProof="0" dirty="0">
                    <a:sym typeface="Wingdings" panose="05000000000000000000" pitchFamily="2" charset="2"/>
                  </a:rPr>
                  <a:t>:</a:t>
                </a:r>
              </a:p>
              <a:p>
                <a:pPr lvl="4">
                  <a:buFont typeface="Wingdings" panose="05000000000000000000" pitchFamily="2" charset="2"/>
                  <a:buChar char="§"/>
                </a:pPr>
                <a:r>
                  <a:rPr lang="en-US" noProof="0" dirty="0"/>
                  <a:t>Do nothing, continue with next clause</a:t>
                </a:r>
              </a:p>
            </p:txBody>
          </p:sp>
        </mc:Choice>
        <mc:Fallback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16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B5900AC-9042-4445-AAA7-3225815834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noProof="0" dirty="0"/>
              <a:t>Propagating </a:t>
            </a:r>
            <a:r>
              <a:rPr lang="en-US" noProof="0" dirty="0">
                <a:solidFill>
                  <a:schemeClr val="accent1"/>
                </a:solidFill>
              </a:rPr>
              <a:t>learned information</a:t>
            </a:r>
            <a:r>
              <a:rPr lang="en-US" noProof="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324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661A19C-2FAC-45A3-810F-F0198EA3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Propagation-Phase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2C4A63-DAA0-46CB-BFF4-627C7D5E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1DBAC8-199D-47F3-A570-982F80C5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033B92-4039-43BD-BBE0-0462193E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 After no proof-obligations are left, the algorithm initializes new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0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noProof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noProof="0" dirty="0"/>
              </a:p>
              <a:p>
                <a:pPr lvl="1"/>
                <a:endParaRPr lang="en-US" noProof="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 Algorithm passes on learned information, e.g., which states are blocked:</a:t>
                </a:r>
              </a:p>
              <a:p>
                <a:pPr lvl="2"/>
                <a:r>
                  <a:rPr lang="en-US" noProof="0" dirty="0"/>
                  <a:t>For each clause 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noProof="0" dirty="0"/>
                  <a:t> check: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nary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en-US" noProof="0" dirty="0"/>
                  <a:t> for satisfiability</a:t>
                </a:r>
              </a:p>
              <a:p>
                <a:pPr marL="735012" lvl="3" indent="0">
                  <a:buNone/>
                </a:pPr>
                <a:endParaRPr lang="en-US" noProof="0" dirty="0"/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en-US" noProof="0" dirty="0">
                    <a:sym typeface="Wingdings" panose="05000000000000000000" pitchFamily="2" charset="2"/>
                  </a:rPr>
                  <a:t> If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en-US" noProof="0" dirty="0">
                    <a:sym typeface="Wingdings" panose="05000000000000000000" pitchFamily="2" charset="2"/>
                  </a:rPr>
                  <a:t>:</a:t>
                </a:r>
              </a:p>
              <a:p>
                <a:pPr lvl="4">
                  <a:buFont typeface="Wingdings" panose="05000000000000000000" pitchFamily="2" charset="2"/>
                  <a:buChar char="§"/>
                </a:pPr>
                <a:r>
                  <a:rPr lang="en-US" noProof="0" dirty="0"/>
                  <a:t>Algorithm strengthens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noProof="0" dirty="0"/>
                  <a:t> with c</a:t>
                </a:r>
              </a:p>
              <a:p>
                <a:pPr marL="1192212" lvl="5" indent="0">
                  <a:buNone/>
                </a:pPr>
                <a:r>
                  <a:rPr lang="en-US" sz="2000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nary>
                  </m:oMath>
                </a14:m>
                <a:endParaRPr lang="en-US" sz="2000" noProof="0" dirty="0"/>
              </a:p>
            </p:txBody>
          </p:sp>
        </mc:Choice>
        <mc:Fallback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16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B5900AC-9042-4445-AAA7-3225815834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noProof="0" dirty="0"/>
              <a:t>Propagating </a:t>
            </a:r>
            <a:r>
              <a:rPr lang="en-US" noProof="0" dirty="0">
                <a:solidFill>
                  <a:schemeClr val="accent1"/>
                </a:solidFill>
              </a:rPr>
              <a:t>learned information</a:t>
            </a:r>
            <a:r>
              <a:rPr lang="en-US" noProof="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3006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661A19C-2FAC-45A3-810F-F0198EA3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Propagation-Phase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2C4A63-DAA0-46CB-BFF4-627C7D5E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1DBAC8-199D-47F3-A570-982F80C5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033B92-4039-43BD-BBE0-0462193E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 After all clauses have been tested, algorithm checks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0" noProof="0" dirty="0">
                  <a:ea typeface="Cambria Math" panose="02040503050406030204" pitchFamily="18" charset="0"/>
                </a:endParaRPr>
              </a:p>
              <a:p>
                <a:pPr marL="274320" lvl="1" indent="0">
                  <a:buNone/>
                </a:pPr>
                <a:endParaRPr lang="en-US" b="0" noProof="0" dirty="0">
                  <a:ea typeface="Cambria Math" panose="02040503050406030204" pitchFamily="18" charset="0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noProof="0" dirty="0">
                    <a:sym typeface="Wingdings" panose="05000000000000000000" pitchFamily="2" charset="2"/>
                  </a:rPr>
                  <a:t>If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so</a:t>
                </a:r>
                <a:r>
                  <a:rPr lang="en-US" noProof="0" dirty="0">
                    <a:sym typeface="Wingdings" panose="05000000000000000000" pitchFamily="2" charset="2"/>
                  </a:rPr>
                  <a:t>, the algorithm has found a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fixpoint</a:t>
                </a:r>
                <a:r>
                  <a:rPr lang="en-US" noProof="0" dirty="0">
                    <a:sym typeface="Wingdings" panose="05000000000000000000" pitchFamily="2" charset="2"/>
                  </a:rPr>
                  <a:t> and terminates</a:t>
                </a:r>
              </a:p>
              <a:p>
                <a:pPr marL="735012" lvl="3" indent="0">
                  <a:buNone/>
                </a:pP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noProof="0" dirty="0">
                    <a:sym typeface="Wingdings" panose="05000000000000000000" pitchFamily="2" charset="2"/>
                  </a:rPr>
                  <a:t>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No states </a:t>
                </a:r>
                <a:r>
                  <a:rPr lang="en-US" noProof="0" dirty="0">
                    <a:sym typeface="Wingdings" panose="05000000000000000000" pitchFamily="2" charset="2"/>
                  </a:rPr>
                  <a:t>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noProof="0" dirty="0"/>
                  <a:t> are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reachable</a:t>
                </a:r>
              </a:p>
              <a:p>
                <a:pPr lvl="2"/>
                <a:endParaRPr lang="en-US" noProof="0" dirty="0"/>
              </a:p>
              <a:p>
                <a:pPr marL="506412" lvl="2" indent="0">
                  <a:buNone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1"/>
                <a:endParaRPr lang="en-US" noProof="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16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B5900AC-9042-4445-AAA7-3225815834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noProof="0" dirty="0"/>
              <a:t>Check for </a:t>
            </a:r>
            <a:r>
              <a:rPr lang="en-US" noProof="0" dirty="0">
                <a:solidFill>
                  <a:schemeClr val="accent1"/>
                </a:solidFill>
              </a:rPr>
              <a:t>termination</a:t>
            </a:r>
            <a:r>
              <a:rPr lang="en-US" noProof="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621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661A19C-2FAC-45A3-810F-F0198EA3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Propagation-Phase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2C4A63-DAA0-46CB-BFF4-627C7D5E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1DBAC8-199D-47F3-A570-982F80C5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033B92-4039-43BD-BBE0-0462193E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 After all clauses have been tested, algorithm checks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0" noProof="0" dirty="0">
                  <a:ea typeface="Cambria Math" panose="02040503050406030204" pitchFamily="18" charset="0"/>
                </a:endParaRPr>
              </a:p>
              <a:p>
                <a:pPr marL="274320" lvl="1" indent="0">
                  <a:buNone/>
                </a:pPr>
                <a:endParaRPr lang="en-US" b="0" noProof="0" dirty="0">
                  <a:ea typeface="Cambria Math" panose="02040503050406030204" pitchFamily="18" charset="0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>
                    <a:sym typeface="Wingdings" panose="05000000000000000000" pitchFamily="2" charset="2"/>
                  </a:rPr>
                  <a:t>If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not</a:t>
                </a:r>
                <a:r>
                  <a:rPr lang="en-US" dirty="0">
                    <a:sym typeface="Wingdings" panose="05000000000000000000" pitchFamily="2" charset="2"/>
                  </a:rPr>
                  <a:t>, the algorithm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continues</a:t>
                </a:r>
                <a:r>
                  <a:rPr lang="en-US" dirty="0">
                    <a:sym typeface="Wingdings" panose="05000000000000000000" pitchFamily="2" charset="2"/>
                  </a:rPr>
                  <a:t> with a new Next Transition Phase</a:t>
                </a:r>
              </a:p>
              <a:p>
                <a:pPr lvl="2"/>
                <a:endParaRPr lang="en-US" noProof="0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1"/>
                <a:endParaRPr lang="en-US" noProof="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16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B5900AC-9042-4445-AAA7-3225815834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noProof="0" dirty="0"/>
              <a:t>Check for </a:t>
            </a:r>
            <a:r>
              <a:rPr lang="en-US" noProof="0" dirty="0">
                <a:solidFill>
                  <a:schemeClr val="accent1"/>
                </a:solidFill>
              </a:rPr>
              <a:t>termination</a:t>
            </a:r>
            <a:r>
              <a:rPr lang="en-US" noProof="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887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661A19C-2FAC-45A3-810F-F0198EA3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Propagation-Phase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2C4A63-DAA0-46CB-BFF4-627C7D5E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1DBAC8-199D-47F3-A570-982F80C5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033B92-4039-43BD-BBE0-0462193E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 After all clauses have been tested, algorithm checks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0" noProof="0" dirty="0">
                  <a:ea typeface="Cambria Math" panose="02040503050406030204" pitchFamily="18" charset="0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noProof="0" dirty="0">
                    <a:sym typeface="Wingdings" panose="05000000000000000000" pitchFamily="2" charset="2"/>
                  </a:rPr>
                  <a:t>If so, the algorithm has found a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fixpoint</a:t>
                </a:r>
                <a:r>
                  <a:rPr lang="en-US" noProof="0" dirty="0">
                    <a:sym typeface="Wingdings" panose="05000000000000000000" pitchFamily="2" charset="2"/>
                  </a:rPr>
                  <a:t> and terminates</a:t>
                </a:r>
              </a:p>
              <a:p>
                <a:pPr marL="735012" lvl="3" indent="0">
                  <a:buNone/>
                </a:pP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noProof="0" dirty="0">
                    <a:sym typeface="Wingdings" panose="05000000000000000000" pitchFamily="2" charset="2"/>
                  </a:rPr>
                  <a:t> No states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noProof="0" dirty="0"/>
                  <a:t> are reachable</a:t>
                </a:r>
              </a:p>
              <a:p>
                <a:pPr lvl="2"/>
                <a:endParaRPr lang="en-US" noProof="0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noProof="0" dirty="0">
                    <a:sym typeface="Wingdings" panose="05000000000000000000" pitchFamily="2" charset="2"/>
                  </a:rPr>
                  <a:t>If not, the algorithm continues with a new Next Transition Phase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r>
                  <a:rPr lang="en-US" noProof="0" dirty="0">
                    <a:sym typeface="Wingdings" panose="05000000000000000000" pitchFamily="2" charset="2"/>
                  </a:rPr>
                  <a:t> Algorithm repeats the three phases until a fixpoint is found, or a proof-obligation </a:t>
                </a:r>
                <a14:m>
                  <m:oMath xmlns:m="http://schemas.openxmlformats.org/officeDocument/2006/math">
                    <m:r>
                      <a:rPr lang="en-US" i="1" noProof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noProof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noProof="0">
                        <a:latin typeface="Cambria Math" panose="02040503050406030204" pitchFamily="18" charset="0"/>
                      </a:rPr>
                      <m:t>, 0)</m:t>
                    </m:r>
                  </m:oMath>
                </a14:m>
                <a:r>
                  <a:rPr lang="en-US" noProof="0" dirty="0">
                    <a:sym typeface="Wingdings" panose="05000000000000000000" pitchFamily="2" charset="2"/>
                  </a:rPr>
                  <a:t> is created</a:t>
                </a:r>
              </a:p>
            </p:txBody>
          </p:sp>
        </mc:Choice>
        <mc:Fallback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337C313-F3FF-45E7-8430-A2F7DF0AE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6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B5900AC-9042-4445-AAA7-3225815834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noProof="0" dirty="0"/>
              <a:t>Check for </a:t>
            </a:r>
            <a:r>
              <a:rPr lang="en-US" noProof="0" dirty="0">
                <a:solidFill>
                  <a:schemeClr val="accent1"/>
                </a:solidFill>
              </a:rPr>
              <a:t>termination</a:t>
            </a:r>
            <a:r>
              <a:rPr lang="en-US" noProof="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2961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0D810C-0203-47B5-A36D-BD21130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Pseudo-Code TEMPLATE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86521-A175-4468-9922-F28178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39D2B-3477-491F-8418-085FF3C1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3E0FB7-7E77-472C-A2CE-A18488F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29DD6A-7236-4AFD-BE76-C1871815F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741"/>
          <a:stretch/>
        </p:blipFill>
        <p:spPr>
          <a:xfrm>
            <a:off x="2099847" y="1139269"/>
            <a:ext cx="9275567" cy="5150410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9F2A3401-7688-4D45-B9A3-9627BFFCA67A}"/>
              </a:ext>
            </a:extLst>
          </p:cNvPr>
          <p:cNvSpPr/>
          <p:nvPr/>
        </p:nvSpPr>
        <p:spPr>
          <a:xfrm>
            <a:off x="2692400" y="1460500"/>
            <a:ext cx="2819400" cy="4318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11F75090-EE94-4D13-A100-CA86965F0B01}"/>
              </a:ext>
            </a:extLst>
          </p:cNvPr>
          <p:cNvSpPr/>
          <p:nvPr/>
        </p:nvSpPr>
        <p:spPr>
          <a:xfrm>
            <a:off x="3073400" y="2420445"/>
            <a:ext cx="5740400" cy="137685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17EB193-14A1-404E-89EC-4E7DDF07A241}"/>
              </a:ext>
            </a:extLst>
          </p:cNvPr>
          <p:cNvSpPr/>
          <p:nvPr/>
        </p:nvSpPr>
        <p:spPr>
          <a:xfrm>
            <a:off x="3378200" y="2730500"/>
            <a:ext cx="4597400" cy="10668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F35D7624-F698-4C82-9462-DFC5F9A194B8}"/>
              </a:ext>
            </a:extLst>
          </p:cNvPr>
          <p:cNvSpPr/>
          <p:nvPr/>
        </p:nvSpPr>
        <p:spPr>
          <a:xfrm>
            <a:off x="3073400" y="3898900"/>
            <a:ext cx="4445000" cy="20066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6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C4297-0AAC-405A-BF7F-F7F43B67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2.3 Example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F7FF1D-BBB6-4BF0-BFDA-1AECD30F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A50976-600A-41DF-9C3D-5D70DB23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887DAF-C0D3-4120-BC5B-0AAA33C8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2C2404C-7148-446D-AE96-45D80A6D78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8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3D18A-1F06-46E0-A6ED-31DCC0DB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2.4 Possible 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87382C-A564-44FB-B4A5-98CE28CA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5F91F9-8321-42A7-8C39-2D5761C7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7BF228-F0BB-41ED-B4A5-1BA79574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F65BAD4-F133-43E9-9255-19893504DB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 Blocking </a:t>
            </a:r>
            <a:r>
              <a:rPr lang="en-US" noProof="0" dirty="0">
                <a:solidFill>
                  <a:schemeClr val="accent1"/>
                </a:solidFill>
              </a:rPr>
              <a:t>one state </a:t>
            </a:r>
            <a:r>
              <a:rPr lang="en-US" noProof="0" dirty="0"/>
              <a:t>at a time is </a:t>
            </a:r>
            <a:r>
              <a:rPr lang="en-US" noProof="0" dirty="0">
                <a:solidFill>
                  <a:schemeClr val="accent1"/>
                </a:solidFill>
              </a:rPr>
              <a:t>ineffective</a:t>
            </a:r>
            <a:r>
              <a:rPr lang="en-US" noProof="0" dirty="0"/>
              <a:t>:</a:t>
            </a:r>
          </a:p>
          <a:p>
            <a:pPr lvl="1"/>
            <a:r>
              <a:rPr lang="en-US" noProof="0" dirty="0">
                <a:sym typeface="Wingdings" panose="05000000000000000000" pitchFamily="2" charset="2"/>
              </a:rPr>
              <a:t>Generalize blocked states</a:t>
            </a:r>
          </a:p>
          <a:p>
            <a:pPr marL="274320" lvl="1" indent="0">
              <a:buNone/>
            </a:pPr>
            <a:r>
              <a:rPr lang="en-US" noProof="0" dirty="0"/>
              <a:t>	</a:t>
            </a:r>
            <a:r>
              <a:rPr lang="en-US" noProof="0" dirty="0">
                <a:solidFill>
                  <a:schemeClr val="accent1"/>
                </a:solidFill>
                <a:sym typeface="Wingdings" panose="05000000000000000000" pitchFamily="2" charset="2"/>
              </a:rPr>
              <a:t> </a:t>
            </a:r>
            <a:r>
              <a:rPr lang="en-US" noProof="0" dirty="0"/>
              <a:t>Eliminate </a:t>
            </a:r>
            <a:r>
              <a:rPr lang="en-US" noProof="0" dirty="0">
                <a:solidFill>
                  <a:schemeClr val="accent1"/>
                </a:solidFill>
              </a:rPr>
              <a:t>insignificant</a:t>
            </a:r>
            <a:r>
              <a:rPr lang="en-US" noProof="0" dirty="0"/>
              <a:t> cubes from states, that are not used by UNSAT-cores</a:t>
            </a:r>
          </a:p>
          <a:p>
            <a:pPr marL="0" indent="0">
              <a:buNone/>
            </a:pPr>
            <a:endParaRPr lang="en-US" noProof="0" dirty="0"/>
          </a:p>
          <a:p>
            <a:r>
              <a:rPr lang="en-US" noProof="0" dirty="0"/>
              <a:t> </a:t>
            </a:r>
            <a:r>
              <a:rPr lang="en-US" noProof="0" dirty="0">
                <a:solidFill>
                  <a:schemeClr val="accent1"/>
                </a:solidFill>
              </a:rPr>
              <a:t>Ternary Simulation </a:t>
            </a:r>
            <a:r>
              <a:rPr lang="en-US" noProof="0" dirty="0"/>
              <a:t>to </a:t>
            </a:r>
            <a:r>
              <a:rPr lang="en-US" noProof="0" dirty="0">
                <a:solidFill>
                  <a:schemeClr val="accent1"/>
                </a:solidFill>
              </a:rPr>
              <a:t>reduce</a:t>
            </a:r>
            <a:r>
              <a:rPr lang="en-US" noProof="0" dirty="0"/>
              <a:t> proof-obligations:</a:t>
            </a:r>
          </a:p>
          <a:p>
            <a:pPr lvl="1"/>
            <a:r>
              <a:rPr lang="en-US" noProof="0" dirty="0"/>
              <a:t>Extend binary variables with a </a:t>
            </a:r>
            <a:r>
              <a:rPr lang="en-US" noProof="0" dirty="0">
                <a:solidFill>
                  <a:schemeClr val="accent1"/>
                </a:solidFill>
              </a:rPr>
              <a:t>new value: unknown </a:t>
            </a:r>
          </a:p>
          <a:p>
            <a:pPr lvl="1"/>
            <a:r>
              <a:rPr lang="en-US" noProof="0" dirty="0"/>
              <a:t>Check state variables of proof-obligations for </a:t>
            </a:r>
            <a:r>
              <a:rPr lang="en-US" noProof="0" dirty="0">
                <a:solidFill>
                  <a:schemeClr val="accent1"/>
                </a:solidFill>
              </a:rPr>
              <a:t>importance</a:t>
            </a:r>
          </a:p>
          <a:p>
            <a:pPr marL="506412" lvl="2" indent="0">
              <a:buNone/>
            </a:pPr>
            <a:r>
              <a:rPr lang="en-US" noProof="0" dirty="0">
                <a:sym typeface="Wingdings" panose="05000000000000000000" pitchFamily="2" charset="2"/>
              </a:rPr>
              <a:t>	</a:t>
            </a:r>
            <a:r>
              <a:rPr lang="en-US" noProof="0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noProof="0" dirty="0">
                <a:sym typeface="Wingdings" panose="05000000000000000000" pitchFamily="2" charset="2"/>
              </a:rPr>
              <a:t> Eliminate </a:t>
            </a:r>
            <a:r>
              <a:rPr lang="en-US" noProof="0" dirty="0">
                <a:solidFill>
                  <a:schemeClr val="accent1"/>
                </a:solidFill>
                <a:sym typeface="Wingdings" panose="05000000000000000000" pitchFamily="2" charset="2"/>
              </a:rPr>
              <a:t>unimportant</a:t>
            </a:r>
            <a:r>
              <a:rPr lang="en-US" noProof="0" dirty="0">
                <a:sym typeface="Wingdings" panose="05000000000000000000" pitchFamily="2" charset="2"/>
              </a:rPr>
              <a:t> state variables</a:t>
            </a: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052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 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408783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noProof="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0603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B9FA5-5DB3-4590-8300-D006AF83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3.1 Preliminaries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911A214-53A8-47FC-86B0-0B90B633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E67A4B-4B60-4F3A-A036-E46478FE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1. Tim Lange, Martin R. </a:t>
            </a:r>
            <a:r>
              <a:rPr lang="de-DE" dirty="0" err="1"/>
              <a:t>Neuh¨außer</a:t>
            </a:r>
            <a:r>
              <a:rPr lang="de-DE" dirty="0"/>
              <a:t>, and Thomas Noll. IC3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checking</a:t>
            </a:r>
            <a:endParaRPr lang="de-DE" dirty="0"/>
          </a:p>
          <a:p>
            <a:r>
              <a:rPr lang="en-US" dirty="0"/>
              <a:t>on control flow automata. In </a:t>
            </a:r>
            <a:r>
              <a:rPr lang="en-US" i="1" dirty="0"/>
              <a:t>FMCAD</a:t>
            </a:r>
            <a:r>
              <a:rPr lang="en-US" dirty="0"/>
              <a:t>, pages 97–104. IEEE, 2015.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B665AE-41A4-4025-9A2F-FFCB3973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2A8ACDC-8FF6-440C-9D87-8482FA086D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 For using PDR on software, lift the algorithm from propositional logic to first-order logic</a:t>
            </a:r>
          </a:p>
          <a:p>
            <a:pPr marL="0" indent="0">
              <a:buNone/>
            </a:pPr>
            <a:endParaRPr lang="en-US" noProof="0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 We base our approach on the technique described by Lange et al. </a:t>
            </a:r>
            <a:endParaRPr lang="en-US" baseline="30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0339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7A3B8-45B1-4CB4-AABE-2175B9D4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3.1 Preliminaries: </a:t>
            </a:r>
            <a:r>
              <a:rPr lang="en-US" b="0" noProof="0" dirty="0"/>
              <a:t>Control Flow Graph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42DD90-7374-4069-A696-B2CD881B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B41A-D011-4516-BCF2-2F6E85FA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AFAED8-3BC4-4EC3-BF09-15B916AF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4AD2972C-5A11-47E7-AB00-1D600D98BD4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627137" cy="4646613"/>
              </a:xfrm>
            </p:spPr>
            <p:txBody>
              <a:bodyPr/>
              <a:lstStyle/>
              <a:p>
                <a:r>
                  <a:rPr lang="en-US" noProof="0" dirty="0"/>
                  <a:t> A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control flow graph </a:t>
                </a:r>
                <a:r>
                  <a:rPr lang="en-US" noProof="0" dirty="0"/>
                  <a:t>(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CFG</a:t>
                </a:r>
                <a:r>
                  <a:rPr lang="en-US" noProof="0" dirty="0"/>
                  <a:t>)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noProof="0" dirty="0"/>
                  <a:t> is a graph consisting of</a:t>
                </a:r>
              </a:p>
              <a:p>
                <a:pPr lvl="1"/>
                <a:r>
                  <a:rPr lang="en-US" noProof="0" dirty="0"/>
                  <a:t>A finite set of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first-</a:t>
                </a:r>
                <a:r>
                  <a:rPr lang="en-US" dirty="0">
                    <a:solidFill>
                      <a:schemeClr val="accent1"/>
                    </a:solidFill>
                  </a:rPr>
                  <a:t>order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variables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noProof="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noProof="0" dirty="0"/>
                  <a:t>A finite set of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locations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noProof="0" dirty="0">
                  <a:solidFill>
                    <a:schemeClr val="tx2"/>
                  </a:solidFill>
                </a:endParaRPr>
              </a:p>
              <a:p>
                <a:pPr lvl="1"/>
                <a:r>
                  <a:rPr lang="en-US" noProof="0" dirty="0"/>
                  <a:t>A finite set of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transitions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noProof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𝐹𝑂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noProof="0" dirty="0"/>
              </a:p>
              <a:p>
                <a:pPr lvl="2">
                  <a:buFont typeface="Wingdings" panose="05000000000000000000" pitchFamily="2" charset="2"/>
                  <a:buChar char="è"/>
                </a:pPr>
                <a:r>
                  <a:rPr lang="en-US" b="0" noProof="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𝐹𝑂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noProof="0" dirty="0">
                    <a:sym typeface="Wingdings" panose="05000000000000000000" pitchFamily="2" charset="2"/>
                  </a:rPr>
                  <a:t>being a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quantifier free first-order logic formula</a:t>
                </a:r>
                <a:r>
                  <a:rPr lang="en-US" noProof="0" dirty="0">
                    <a:sym typeface="Wingdings" panose="05000000000000000000" pitchFamily="2" charset="2"/>
                  </a:rPr>
                  <a:t> over variables in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</m:oMath>
                </a14:m>
                <a:r>
                  <a:rPr lang="en-US" noProof="0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p>
                        <m: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e>
                    </m:d>
                    <m:sSup>
                      <m:sSup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′}</m:t>
                    </m:r>
                  </m:oMath>
                </a14:m>
                <a:endParaRPr lang="en-US" b="0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b="0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An </a:t>
                </a:r>
                <a:r>
                  <a:rPr lang="en-US" b="0" noProof="0" dirty="0">
                    <a:solidFill>
                      <a:schemeClr val="accent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initial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b="0" i="1" noProof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b="0" i="1" noProof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</m:oMath>
                </a14:m>
                <a:endParaRPr lang="en-US" b="0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b="0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An </a:t>
                </a:r>
                <a:r>
                  <a:rPr lang="en-US" b="0" noProof="0" dirty="0">
                    <a:solidFill>
                      <a:schemeClr val="accent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error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b="0" i="1" noProof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b="0" i="1" noProof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</m:oMath>
                </a14:m>
                <a:endParaRPr lang="en-US" b="0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4AD2972C-5A11-47E7-AB00-1D600D98B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627137" cy="4646613"/>
              </a:xfrm>
              <a:blipFill>
                <a:blip r:embed="rId2"/>
                <a:stretch>
                  <a:fillRect l="-472" t="-13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62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7A3B8-45B1-4CB4-AABE-2175B9D4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3.1 Preliminaries: </a:t>
            </a:r>
            <a:r>
              <a:rPr lang="en-US" b="0" noProof="0" dirty="0"/>
              <a:t>Control Flow Graph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42DD90-7374-4069-A696-B2CD881B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B41A-D011-4516-BCF2-2F6E85FA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AFAED8-3BC4-4EC3-BF09-15B916AF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4AD2972C-5A11-47E7-AB00-1D600D98BD4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627137" cy="4646613"/>
              </a:xfrm>
            </p:spPr>
            <p:txBody>
              <a:bodyPr/>
              <a:lstStyle/>
              <a:p>
                <a:r>
                  <a:rPr lang="en-US" b="0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The</a:t>
                </a:r>
                <a:r>
                  <a:rPr lang="en-US" b="0" noProof="0" dirty="0">
                    <a:solidFill>
                      <a:schemeClr val="accent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transition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noProof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b="0" i="1" noProof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→</m:t>
                        </m:r>
                        <m:sSub>
                          <m:sSubPr>
                            <m:ctrlPr>
                              <a:rPr lang="en-US" i="1" noProof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i="1" noProof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noProof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0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from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to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is defined as:</a:t>
                </a:r>
              </a:p>
              <a:p>
                <a:pPr marL="0" indent="0">
                  <a:buNone/>
                </a:pPr>
                <a:endParaRPr lang="en-US" b="0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3"/>
                <a:r>
                  <a:rPr lang="en-US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ℓ</m:t>
                            </m:r>
                          </m:e>
                          <m:sub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→</m:t>
                        </m:r>
                        <m:sSub>
                          <m:sSubPr>
                            <m:ctrlP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ℓ</m:t>
                            </m:r>
                          </m:e>
                          <m:sub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𝑡</m:t>
                                  </m:r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𝑡</m:t>
                                  </m:r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∈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𝐺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𝑓𝑎𝑙𝑠𝑒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31520" lvl="3" indent="0">
                  <a:buNone/>
                </a:pPr>
                <a:endParaRPr lang="en-US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31520" lvl="3" indent="0">
                  <a:buNone/>
                </a:pPr>
                <a:endParaRPr lang="en-US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31520" lvl="3" indent="0">
                  <a:buNone/>
                </a:pPr>
                <a:endParaRPr lang="en-US" b="0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4AD2972C-5A11-47E7-AB00-1D600D98B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627137" cy="4646613"/>
              </a:xfrm>
              <a:blipFill>
                <a:blip r:embed="rId2"/>
                <a:stretch>
                  <a:fillRect l="-472" t="-10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83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7A3B8-45B1-4CB4-AABE-2175B9D4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3.1 Preliminaries: </a:t>
            </a:r>
            <a:r>
              <a:rPr lang="en-US" b="0" noProof="0" dirty="0"/>
              <a:t>Control Flow Graph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42DD90-7374-4069-A696-B2CD881B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B41A-D011-4516-BCF2-2F6E85FA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AFAED8-3BC4-4EC3-BF09-15B916AF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4AD2972C-5A11-47E7-AB00-1D600D98BD4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627137" cy="4646613"/>
              </a:xfrm>
            </p:spPr>
            <p:txBody>
              <a:bodyPr/>
              <a:lstStyle/>
              <a:p>
                <a:r>
                  <a:rPr lang="en-US" b="0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The </a:t>
                </a:r>
                <a:r>
                  <a:rPr lang="en-US" b="0" noProof="0" dirty="0">
                    <a:solidFill>
                      <a:schemeClr val="accent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transition formula</a:t>
                </a:r>
                <a:r>
                  <a:rPr lang="en-US" b="0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→</m:t>
                        </m:r>
                        <m:sSub>
                          <m:sSubPr>
                            <m:ctrlP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0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from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to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is defined as:</a:t>
                </a:r>
              </a:p>
              <a:p>
                <a:endParaRPr lang="en-US" b="0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3"/>
                <a:r>
                  <a:rPr lang="en-US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ℓ</m:t>
                            </m:r>
                          </m:e>
                          <m:sub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→</m:t>
                        </m:r>
                        <m:sSub>
                          <m:sSubPr>
                            <m:ctrlP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ℓ</m:t>
                            </m:r>
                          </m:e>
                          <m:sub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𝑡</m:t>
                                  </m:r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𝑡</m:t>
                                  </m:r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∈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𝐺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𝑓𝑎𝑙𝑠𝑒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31520" lvl="3" indent="0">
                  <a:buNone/>
                </a:pPr>
                <a:endParaRPr lang="en-US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31520" lvl="3" indent="0">
                  <a:buNone/>
                </a:pPr>
                <a:endParaRPr lang="en-US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31520" lvl="3" indent="0">
                  <a:buNone/>
                </a:pPr>
                <a:endParaRPr lang="en-US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31520" lvl="3" indent="0">
                  <a:buNone/>
                </a:pPr>
                <a:r>
                  <a:rPr lang="en-US" noProof="0" dirty="0">
                    <a:solidFill>
                      <a:schemeClr val="accent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</a:t>
                </a:r>
                <a:r>
                  <a:rPr lang="en-US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noProof="0" dirty="0">
                    <a:solidFill>
                      <a:schemeClr val="accent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Global Transition Formula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nary>
                      <m:naryPr>
                        <m:chr m:val="⋁"/>
                        <m:sup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 </m:t>
                            </m:r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𝐺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ℓ</m:t>
                                </m:r>
                              </m:e>
                              <m:sub>
                                <m:r>
                                  <a:rPr lang="en-US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31520" lvl="3" indent="0">
                  <a:buNone/>
                </a:pPr>
                <a:endParaRPr lang="en-US" b="0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4AD2972C-5A11-47E7-AB00-1D600D98B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627137" cy="4646613"/>
              </a:xfrm>
              <a:blipFill>
                <a:blip r:embed="rId2"/>
                <a:stretch>
                  <a:fillRect l="-472" t="-10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85DDF-0698-4024-A295-E941102E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932634-DEE8-4877-997E-417E11E8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050B11-7C0D-4F2B-BF9F-635DAB3D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C2885-1B2C-4597-A955-3A7FC5A4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3184173-D64C-4FED-86FA-492A4F407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00" r="43507" b="59002"/>
          <a:stretch/>
        </p:blipFill>
        <p:spPr>
          <a:xfrm>
            <a:off x="6382246" y="1096466"/>
            <a:ext cx="5041214" cy="511135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973563C-CAA7-48AA-A8B8-26B7C98192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29023" b="60741"/>
          <a:stretch/>
        </p:blipFill>
        <p:spPr>
          <a:xfrm>
            <a:off x="564863" y="1096466"/>
            <a:ext cx="5660164" cy="442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3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85DDF-0698-4024-A295-E941102E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932634-DEE8-4877-997E-417E11E8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050B11-7C0D-4F2B-BF9F-635DAB3D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C2885-1B2C-4597-A955-3A7FC5A4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3184173-D64C-4FED-86FA-492A4F407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00" r="43507" b="59002"/>
          <a:stretch/>
        </p:blipFill>
        <p:spPr>
          <a:xfrm>
            <a:off x="6382246" y="1096466"/>
            <a:ext cx="5041214" cy="511135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973563C-CAA7-48AA-A8B8-26B7C98192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29023" b="60741"/>
          <a:stretch/>
        </p:blipFill>
        <p:spPr>
          <a:xfrm>
            <a:off x="564863" y="1096466"/>
            <a:ext cx="5660164" cy="4428034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2E96AE0F-DB88-4925-AACA-578E33E88747}"/>
              </a:ext>
            </a:extLst>
          </p:cNvPr>
          <p:cNvSpPr/>
          <p:nvPr/>
        </p:nvSpPr>
        <p:spPr>
          <a:xfrm>
            <a:off x="1108945" y="1382158"/>
            <a:ext cx="2281955" cy="3323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98A2510-6F58-47AE-B3F0-3A2E874D9178}"/>
              </a:ext>
            </a:extLst>
          </p:cNvPr>
          <p:cNvSpPr/>
          <p:nvPr/>
        </p:nvSpPr>
        <p:spPr>
          <a:xfrm>
            <a:off x="7108244" y="1382158"/>
            <a:ext cx="2281955" cy="3323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9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C9D26F-F88F-4E36-925E-E782107C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Checking for 0-Counter-Example</a:t>
            </a:r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831FC8-7A41-40CA-807A-CFD1A37B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D262F0-D77D-4F96-92ED-53C0E8E4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6AF598-7DE9-4990-BB30-F7D533EE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AE800E05-B129-44E4-970E-70E4A1B7345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noProof="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noProof="0" dirty="0"/>
                  <a:t> ?</a:t>
                </a:r>
              </a:p>
              <a:p>
                <a:pPr marL="0" indent="0">
                  <a:buNone/>
                </a:pPr>
                <a:endParaRPr lang="en-US" noProof="0" dirty="0"/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en-US" noProof="0" dirty="0">
                    <a:sym typeface="Wingdings" panose="05000000000000000000" pitchFamily="2" charset="2"/>
                  </a:rPr>
                  <a:t>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Yes</a:t>
                </a:r>
                <a:r>
                  <a:rPr lang="en-US" noProof="0" dirty="0">
                    <a:sym typeface="Wingdings" panose="05000000000000000000" pitchFamily="2" charset="2"/>
                  </a:rPr>
                  <a:t>: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noProof="0" dirty="0">
                    <a:sym typeface="Wingdings" panose="05000000000000000000" pitchFamily="2" charset="2"/>
                  </a:rPr>
                  <a:t>Algorithm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terminates</a:t>
                </a:r>
                <a:r>
                  <a:rPr lang="en-US" noProof="0" dirty="0">
                    <a:sym typeface="Wingdings" panose="05000000000000000000" pitchFamily="2" charset="2"/>
                  </a:rPr>
                  <a:t>, returning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noProof="0" dirty="0"/>
                  <a:t> is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reachable</a:t>
                </a:r>
              </a:p>
              <a:p>
                <a:pPr lvl="1">
                  <a:buFont typeface="Wingdings" panose="05000000000000000000" pitchFamily="2" charset="2"/>
                  <a:buChar char="è"/>
                </a:pPr>
                <a:endParaRPr lang="en-US" noProof="0" dirty="0"/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en-US" noProof="0" dirty="0"/>
                  <a:t>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No</a:t>
                </a:r>
                <a:r>
                  <a:rPr lang="en-US" noProof="0" dirty="0"/>
                  <a:t>: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noProof="0" dirty="0"/>
                  <a:t>Algorithm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continues</a:t>
                </a: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AE800E05-B129-44E4-970E-70E4A1B734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75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85DDF-0698-4024-A295-E941102E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932634-DEE8-4877-997E-417E11E8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050B11-7C0D-4F2B-BF9F-635DAB3D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C2885-1B2C-4597-A955-3A7FC5A4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3184173-D64C-4FED-86FA-492A4F407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00" r="43507" b="59002"/>
          <a:stretch/>
        </p:blipFill>
        <p:spPr>
          <a:xfrm>
            <a:off x="6382246" y="1096466"/>
            <a:ext cx="5041214" cy="511135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973563C-CAA7-48AA-A8B8-26B7C98192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29023" b="60741"/>
          <a:stretch/>
        </p:blipFill>
        <p:spPr>
          <a:xfrm>
            <a:off x="564863" y="1096466"/>
            <a:ext cx="5660164" cy="4428034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2E96AE0F-DB88-4925-AACA-578E33E88747}"/>
              </a:ext>
            </a:extLst>
          </p:cNvPr>
          <p:cNvSpPr/>
          <p:nvPr/>
        </p:nvSpPr>
        <p:spPr>
          <a:xfrm>
            <a:off x="1090601" y="1515722"/>
            <a:ext cx="2304344" cy="496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06F758F-52AE-47BC-8BCB-14E9A18F3AF0}"/>
              </a:ext>
            </a:extLst>
          </p:cNvPr>
          <p:cNvSpPr/>
          <p:nvPr/>
        </p:nvSpPr>
        <p:spPr>
          <a:xfrm>
            <a:off x="7085000" y="1515722"/>
            <a:ext cx="2706699" cy="4637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5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85DDF-0698-4024-A295-E941102E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932634-DEE8-4877-997E-417E11E8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050B11-7C0D-4F2B-BF9F-635DAB3D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C2885-1B2C-4597-A955-3A7FC5A4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3184173-D64C-4FED-86FA-492A4F407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00" r="43507" b="59002"/>
          <a:stretch/>
        </p:blipFill>
        <p:spPr>
          <a:xfrm>
            <a:off x="6382246" y="1096466"/>
            <a:ext cx="5041214" cy="511135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973563C-CAA7-48AA-A8B8-26B7C98192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29023" b="60741"/>
          <a:stretch/>
        </p:blipFill>
        <p:spPr>
          <a:xfrm>
            <a:off x="564863" y="1096466"/>
            <a:ext cx="5660164" cy="4428034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2E96AE0F-DB88-4925-AACA-578E33E88747}"/>
              </a:ext>
            </a:extLst>
          </p:cNvPr>
          <p:cNvSpPr/>
          <p:nvPr/>
        </p:nvSpPr>
        <p:spPr>
          <a:xfrm>
            <a:off x="1090601" y="1515722"/>
            <a:ext cx="2304344" cy="496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62D60A2-7819-4400-8F56-415C4989F5EC}"/>
              </a:ext>
            </a:extLst>
          </p:cNvPr>
          <p:cNvSpPr/>
          <p:nvPr/>
        </p:nvSpPr>
        <p:spPr>
          <a:xfrm>
            <a:off x="7085000" y="1624610"/>
            <a:ext cx="744550" cy="2422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6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D080352-F44E-45A8-A75A-F6844289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Local Traces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48662C-1C3C-47F1-A6E3-C612CB8C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C02E1F-4FAB-4955-8018-8B40EF8C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6E1DD4-05ED-4FA8-B954-E46E7C57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653C61C1-4A44-4F53-8687-D9E265FD8A8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noProof="0" dirty="0"/>
                  <a:t> There is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no global trace </a:t>
                </a:r>
                <a14:m>
                  <m:oMath xmlns:m="http://schemas.openxmlformats.org/officeDocument/2006/math">
                    <m:r>
                      <a:rPr lang="en-US" i="1" noProof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noProof="0" dirty="0"/>
                  <a:t> </a:t>
                </a:r>
              </a:p>
              <a:p>
                <a:pPr marL="0" indent="0">
                  <a:buNone/>
                </a:pPr>
                <a:endParaRPr lang="en-US" noProof="0" dirty="0"/>
              </a:p>
              <a:p>
                <a:pPr marL="274320" lvl="1" indent="0">
                  <a:buNone/>
                </a:pP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noProof="0" dirty="0">
                    <a:sym typeface="Wingdings" panose="05000000000000000000" pitchFamily="2" charset="2"/>
                  </a:rPr>
                  <a:t> Every location 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ℓ</m:t>
                    </m:r>
                    <m:r>
                      <a:rPr lang="en-US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∖ 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{ℓ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  <m:r>
                      <m:rPr>
                        <m:lit/>
                      </m:rP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 </m:t>
                    </m:r>
                  </m:oMath>
                </a14:m>
                <a:r>
                  <a:rPr lang="en-US" noProof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has its own </a:t>
                </a:r>
                <a:r>
                  <a:rPr lang="en-US" noProof="0" dirty="0">
                    <a:solidFill>
                      <a:schemeClr val="accent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local trace </a:t>
                </a:r>
                <a14:m>
                  <m:oMath xmlns:m="http://schemas.openxmlformats.org/officeDocument/2006/math">
                    <m:r>
                      <a:rPr lang="en-US" i="1" noProof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noProof="0" dirty="0"/>
                  <a:t> </a:t>
                </a:r>
              </a:p>
              <a:p>
                <a:pPr lvl="1"/>
                <a:endParaRPr lang="en-US" noProof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en-US" noProof="0" dirty="0">
                    <a:sym typeface="Wingdings" panose="05000000000000000000" pitchFamily="2" charset="2"/>
                  </a:rPr>
                  <a:t> Lifted frames are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cubes</a:t>
                </a:r>
                <a:r>
                  <a:rPr lang="en-US" noProof="0" dirty="0">
                    <a:sym typeface="Wingdings" panose="05000000000000000000" pitchFamily="2" charset="2"/>
                  </a:rPr>
                  <a:t> of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first-order formulas</a:t>
                </a:r>
              </a:p>
              <a:p>
                <a:pPr lvl="1">
                  <a:buFont typeface="Wingdings" panose="05000000000000000000" pitchFamily="2" charset="2"/>
                  <a:buChar char="è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en-US" noProof="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@</a:t>
                </a:r>
                <a:r>
                  <a:rPr lang="en-US" noProof="0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ToDo</a:t>
                </a:r>
                <a:r>
                  <a:rPr lang="en-US" noProof="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, explain changes to </a:t>
                </a:r>
                <a:r>
                  <a:rPr lang="en-US" noProof="0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proofobligations</a:t>
                </a:r>
                <a:r>
                  <a:rPr lang="en-US" noProof="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endParaRPr lang="en-US" noProof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653C61C1-4A44-4F53-8687-D9E265FD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69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noProof="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7638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85DDF-0698-4024-A295-E941102E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932634-DEE8-4877-997E-417E11E8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050B11-7C0D-4F2B-BF9F-635DAB3D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C2885-1B2C-4597-A955-3A7FC5A4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3184173-D64C-4FED-86FA-492A4F407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00" r="43507" b="59002"/>
          <a:stretch/>
        </p:blipFill>
        <p:spPr>
          <a:xfrm>
            <a:off x="6382246" y="1096466"/>
            <a:ext cx="5041214" cy="511135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973563C-CAA7-48AA-A8B8-26B7C98192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29023" b="60741"/>
          <a:stretch/>
        </p:blipFill>
        <p:spPr>
          <a:xfrm>
            <a:off x="564863" y="1096466"/>
            <a:ext cx="5660164" cy="4428034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2E96AE0F-DB88-4925-AACA-578E33E88747}"/>
              </a:ext>
            </a:extLst>
          </p:cNvPr>
          <p:cNvSpPr/>
          <p:nvPr/>
        </p:nvSpPr>
        <p:spPr>
          <a:xfrm>
            <a:off x="1090601" y="1515722"/>
            <a:ext cx="2304344" cy="496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2376D7F-FC80-4622-AC47-855089446C63}"/>
              </a:ext>
            </a:extLst>
          </p:cNvPr>
          <p:cNvSpPr/>
          <p:nvPr/>
        </p:nvSpPr>
        <p:spPr>
          <a:xfrm>
            <a:off x="7105650" y="1624611"/>
            <a:ext cx="2857500" cy="9566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2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477CE74-56B5-423C-AA11-D3C186C8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Initialization</a:t>
            </a:r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66E9A7-BE9B-485A-B845-B32B0AC2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214F7A-A584-49AA-AF00-BF2CDB98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D8E2F0-98DB-47EF-8458-244101AF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14E6701B-3584-4E3B-8A21-C4B85AE4A5B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noProof="0" dirty="0"/>
                  <a:t>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Initialize</a:t>
                </a:r>
                <a:r>
                  <a:rPr lang="en-US" noProof="0" dirty="0"/>
                  <a:t> each local frames:</a:t>
                </a:r>
              </a:p>
              <a:p>
                <a:pPr lvl="1"/>
                <a:endParaRPr lang="en-US" noProof="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0, ℓ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𝑡𝑟𝑢𝑒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ℓ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𝑓𝑎𝑙𝑠𝑒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noProof="0" dirty="0"/>
              </a:p>
            </p:txBody>
          </p:sp>
        </mc:Choice>
        <mc:Fallback xmlns="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14E6701B-3584-4E3B-8A21-C4B85AE4A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77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85DDF-0698-4024-A295-E941102E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932634-DEE8-4877-997E-417E11E8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050B11-7C0D-4F2B-BF9F-635DAB3D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C2885-1B2C-4597-A955-3A7FC5A4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3184173-D64C-4FED-86FA-492A4F407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00" r="43507" b="59002"/>
          <a:stretch/>
        </p:blipFill>
        <p:spPr>
          <a:xfrm>
            <a:off x="6382246" y="1096466"/>
            <a:ext cx="5041214" cy="511135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973563C-CAA7-48AA-A8B8-26B7C98192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29023" b="60741"/>
          <a:stretch/>
        </p:blipFill>
        <p:spPr>
          <a:xfrm>
            <a:off x="564863" y="1096466"/>
            <a:ext cx="5660164" cy="4428034"/>
          </a:xfrm>
          <a:prstGeom prst="rect">
            <a:avLst/>
          </a:prstGeom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0049A41-D096-49F2-820A-09B783C5A564}"/>
              </a:ext>
            </a:extLst>
          </p:cNvPr>
          <p:cNvSpPr/>
          <p:nvPr/>
        </p:nvSpPr>
        <p:spPr>
          <a:xfrm>
            <a:off x="7336630" y="2875074"/>
            <a:ext cx="2857500" cy="95666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45C0346A-00B5-4A34-85CE-7594117B81E5}"/>
              </a:ext>
            </a:extLst>
          </p:cNvPr>
          <p:cNvSpPr/>
          <p:nvPr/>
        </p:nvSpPr>
        <p:spPr>
          <a:xfrm>
            <a:off x="1358900" y="2248914"/>
            <a:ext cx="4866127" cy="116715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2064F43-416A-49EC-97E6-DA8512003025}"/>
              </a:ext>
            </a:extLst>
          </p:cNvPr>
          <p:cNvSpPr txBox="1"/>
          <p:nvPr/>
        </p:nvSpPr>
        <p:spPr>
          <a:xfrm>
            <a:off x="8410498" y="2505742"/>
            <a:ext cx="176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Next Level Phase</a:t>
            </a:r>
          </a:p>
        </p:txBody>
      </p:sp>
    </p:spTree>
    <p:extLst>
      <p:ext uri="{BB962C8B-B14F-4D97-AF65-F5344CB8AC3E}">
        <p14:creationId xmlns:p14="http://schemas.microsoft.com/office/powerpoint/2010/main" val="409136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477CE74-56B5-423C-AA11-D3C186C8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Next Level Phase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66E9A7-BE9B-485A-B845-B32B0AC2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214F7A-A584-49AA-AF00-BF2CDB98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D8E2F0-98DB-47EF-8458-244101AF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14E6701B-3584-4E3B-8A21-C4B85AE4A5B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4864" y="1870841"/>
                <a:ext cx="11627136" cy="4099747"/>
              </a:xfrm>
            </p:spPr>
            <p:txBody>
              <a:bodyPr/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 Let k be the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current level:</a:t>
                </a:r>
              </a:p>
              <a:p>
                <a:pPr marL="845820" lvl="2" indent="-342900">
                  <a:buFont typeface="Wingdings" panose="05000000000000000000" pitchFamily="2" charset="2"/>
                  <a:buChar char="è"/>
                </a:pPr>
                <a:r>
                  <a:rPr lang="en-US" noProof="0" dirty="0">
                    <a:sym typeface="Wingdings" panose="05000000000000000000" pitchFamily="2" charset="2"/>
                  </a:rPr>
                  <a:t>Every location 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ℓ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∈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∖{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r>
                  <a:rPr lang="en-US" noProof="0" dirty="0"/>
                  <a:t> has trace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,ℓ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noProof="0" dirty="0"/>
              </a:p>
              <a:p>
                <a:pPr marL="274320" lvl="1" indent="0">
                  <a:buNone/>
                </a:pPr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 Algorithm </a:t>
                </a:r>
                <a:r>
                  <a:rPr lang="en-US" noProof="0" dirty="0" err="1"/>
                  <a:t>initzializes</a:t>
                </a:r>
                <a:r>
                  <a:rPr lang="en-US" noProof="0" dirty="0"/>
                  <a:t>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new level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noProof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noProof="0" dirty="0"/>
                  <a:t> for all locations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ℓ 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∖{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A</a:t>
                </a:r>
                <a:r>
                  <a:rPr lang="en-US" dirty="0"/>
                  <a:t>dding new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 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noProof="0" dirty="0"/>
                  <a:t> </a:t>
                </a:r>
              </a:p>
              <a:p>
                <a:pPr marL="506412" lvl="2" indent="0">
                  <a:buNone/>
                </a:pPr>
                <a:endParaRPr lang="en-US" dirty="0"/>
              </a:p>
              <a:p>
                <a:pPr marL="277812" lvl="1" indent="0">
                  <a:buNone/>
                </a:pPr>
                <a:endParaRPr lang="en-US" noProof="0" dirty="0"/>
              </a:p>
            </p:txBody>
          </p:sp>
        </mc:Choice>
        <mc:Fallback xmlns="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14E6701B-3584-4E3B-8A21-C4B85AE4A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4" y="1870841"/>
                <a:ext cx="11627136" cy="4099747"/>
              </a:xfrm>
              <a:blipFill>
                <a:blip r:embed="rId2"/>
                <a:stretch>
                  <a:fillRect t="-16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814930B-1320-4DC4-BB1A-313514D039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noProof="0" dirty="0"/>
              <a:t> Initializing the </a:t>
            </a:r>
            <a:r>
              <a:rPr lang="en-US" noProof="0" dirty="0">
                <a:solidFill>
                  <a:schemeClr val="accent1"/>
                </a:solidFill>
              </a:rPr>
              <a:t>next level</a:t>
            </a:r>
            <a:r>
              <a:rPr lang="en-US" noProof="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774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477CE74-56B5-423C-AA11-D3C186C8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Next Level Phase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66E9A7-BE9B-485A-B845-B32B0AC2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214F7A-A584-49AA-AF00-BF2CDB98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D8E2F0-98DB-47EF-8458-244101AF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14E6701B-3584-4E3B-8A21-C4B85AE4A5B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4864" y="1870841"/>
                <a:ext cx="11627136" cy="4099747"/>
              </a:xfrm>
            </p:spPr>
            <p:txBody>
              <a:bodyPr/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 Let k be the </a:t>
                </a:r>
                <a:r>
                  <a:rPr lang="en-US" dirty="0">
                    <a:solidFill>
                      <a:schemeClr val="accent1"/>
                    </a:solidFill>
                  </a:rPr>
                  <a:t>current level:</a:t>
                </a:r>
              </a:p>
              <a:p>
                <a:pPr marL="845820" lvl="2" indent="-342900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Every location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ℓ 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∖{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r>
                  <a:rPr lang="en-US" dirty="0"/>
                  <a:t> has trace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506412" lvl="2" indent="0">
                  <a:buNone/>
                </a:pPr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Additionally</a:t>
                </a:r>
                <a:r>
                  <a:rPr lang="en-US" dirty="0"/>
                  <a:t>, </a:t>
                </a:r>
                <a:r>
                  <a:rPr lang="en-US" dirty="0" err="1"/>
                  <a:t>the</a:t>
                </a:r>
                <a:r>
                  <a:rPr lang="en-US" dirty="0"/>
                  <a:t> </a:t>
                </a:r>
                <a:r>
                  <a:rPr lang="en-US" dirty="0" err="1"/>
                  <a:t>algorithm</a:t>
                </a:r>
                <a:r>
                  <a:rPr lang="en-US" dirty="0"/>
                  <a:t> </a:t>
                </a:r>
                <a:r>
                  <a:rPr lang="en-US" dirty="0" err="1"/>
                  <a:t>computes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initial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proof-obligations</a:t>
                </a:r>
                <a:r>
                  <a:rPr lang="en-US" dirty="0"/>
                  <a:t>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 Because of the </a:t>
                </a:r>
                <a:r>
                  <a:rPr lang="en-US" dirty="0">
                    <a:solidFill>
                      <a:schemeClr val="accent1"/>
                    </a:solidFill>
                  </a:rPr>
                  <a:t>structure</a:t>
                </a:r>
                <a:r>
                  <a:rPr lang="en-US" dirty="0"/>
                  <a:t> of CFGs, it is </a:t>
                </a:r>
                <a:r>
                  <a:rPr lang="en-US" dirty="0">
                    <a:solidFill>
                      <a:schemeClr val="accent1"/>
                    </a:solidFill>
                  </a:rPr>
                  <a:t>always known </a:t>
                </a:r>
                <a:r>
                  <a:rPr lang="en-US" dirty="0"/>
                  <a:t>which transitions lead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dirty="0"/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Check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𝐺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for transitions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ℓ,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en-US" dirty="0"/>
                  <a:t> </a:t>
                </a:r>
                <a:r>
                  <a:rPr lang="en-US" dirty="0" err="1"/>
                  <a:t>For</a:t>
                </a:r>
                <a:r>
                  <a:rPr lang="en-US" dirty="0"/>
                  <a:t> </a:t>
                </a:r>
                <a:r>
                  <a:rPr lang="en-US" dirty="0" err="1"/>
                  <a:t>each</a:t>
                </a:r>
                <a:r>
                  <a:rPr lang="en-US" dirty="0"/>
                  <a:t> </a:t>
                </a:r>
                <a:r>
                  <a:rPr lang="en-US" dirty="0" err="1"/>
                  <a:t>transition</a:t>
                </a:r>
                <a:r>
                  <a:rPr lang="en-US" dirty="0"/>
                  <a:t>, </a:t>
                </a:r>
                <a:r>
                  <a:rPr lang="en-US" dirty="0" err="1"/>
                  <a:t>get</a:t>
                </a:r>
                <a:r>
                  <a:rPr lang="en-US" dirty="0"/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proof</a:t>
                </a:r>
                <a:r>
                  <a:rPr lang="en-US" dirty="0">
                    <a:solidFill>
                      <a:schemeClr val="accent1"/>
                    </a:solidFill>
                  </a:rPr>
                  <a:t>-obligation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ℓ,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en-US" dirty="0">
                    <a:solidFill>
                      <a:srgbClr val="FF0000"/>
                    </a:solidFill>
                  </a:rPr>
                  <a:t> @</a:t>
                </a:r>
                <a:r>
                  <a:rPr lang="en-US" dirty="0" err="1">
                    <a:solidFill>
                      <a:srgbClr val="FF0000"/>
                    </a:solidFill>
                  </a:rPr>
                  <a:t>ToDo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explain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lifted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proof-obligations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14E6701B-3584-4E3B-8A21-C4B85AE4A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4" y="1870841"/>
                <a:ext cx="11627136" cy="4099747"/>
              </a:xfrm>
              <a:blipFill>
                <a:blip r:embed="rId2"/>
                <a:stretch>
                  <a:fillRect t="-16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814930B-1320-4DC4-BB1A-313514D039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noProof="0" dirty="0"/>
              <a:t> Initializing the </a:t>
            </a:r>
            <a:r>
              <a:rPr lang="en-US" noProof="0" dirty="0">
                <a:solidFill>
                  <a:schemeClr val="accent1"/>
                </a:solidFill>
              </a:rPr>
              <a:t>next level</a:t>
            </a:r>
            <a:r>
              <a:rPr lang="en-US" noProof="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08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85DDF-0698-4024-A295-E941102E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932634-DEE8-4877-997E-417E11E8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050B11-7C0D-4F2B-BF9F-635DAB3D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C2885-1B2C-4597-A955-3A7FC5A4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3184173-D64C-4FED-86FA-492A4F407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00" r="43507" b="59002"/>
          <a:stretch/>
        </p:blipFill>
        <p:spPr>
          <a:xfrm>
            <a:off x="6382246" y="1096466"/>
            <a:ext cx="5041214" cy="511135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973563C-CAA7-48AA-A8B8-26B7C98192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29023" b="60741"/>
          <a:stretch/>
        </p:blipFill>
        <p:spPr>
          <a:xfrm>
            <a:off x="564863" y="1096466"/>
            <a:ext cx="5660164" cy="4428034"/>
          </a:xfrm>
          <a:prstGeom prst="rect">
            <a:avLst/>
          </a:prstGeom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0049A41-D096-49F2-820A-09B783C5A564}"/>
              </a:ext>
            </a:extLst>
          </p:cNvPr>
          <p:cNvSpPr/>
          <p:nvPr/>
        </p:nvSpPr>
        <p:spPr>
          <a:xfrm>
            <a:off x="7402487" y="3918857"/>
            <a:ext cx="3700941" cy="91040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45C0346A-00B5-4A34-85CE-7594117B81E5}"/>
              </a:ext>
            </a:extLst>
          </p:cNvPr>
          <p:cNvSpPr/>
          <p:nvPr/>
        </p:nvSpPr>
        <p:spPr>
          <a:xfrm>
            <a:off x="1603169" y="2493819"/>
            <a:ext cx="4061361" cy="83127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E35DAD7-3CED-4D92-B5E3-4EB3802A4854}"/>
              </a:ext>
            </a:extLst>
          </p:cNvPr>
          <p:cNvSpPr txBox="1"/>
          <p:nvPr/>
        </p:nvSpPr>
        <p:spPr>
          <a:xfrm>
            <a:off x="9461532" y="3549525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Blocking-Phase</a:t>
            </a:r>
          </a:p>
        </p:txBody>
      </p:sp>
    </p:spTree>
    <p:extLst>
      <p:ext uri="{BB962C8B-B14F-4D97-AF65-F5344CB8AC3E}">
        <p14:creationId xmlns:p14="http://schemas.microsoft.com/office/powerpoint/2010/main" val="206129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477CE74-56B5-423C-AA11-D3C186C8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Blocking-Phase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66E9A7-BE9B-485A-B845-B32B0AC2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214F7A-A584-49AA-AF00-BF2CDB98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D8E2F0-98DB-47EF-8458-244101AF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4E6701B-3584-4E3B-8A21-C4B85AE4A5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Blocking-Phase </a:t>
            </a:r>
            <a:r>
              <a:rPr lang="en-US" dirty="0">
                <a:solidFill>
                  <a:schemeClr val="accent1"/>
                </a:solidFill>
              </a:rPr>
              <a:t>not nested </a:t>
            </a:r>
            <a:r>
              <a:rPr lang="en-US" dirty="0"/>
              <a:t>in preceding phase:</a:t>
            </a:r>
          </a:p>
          <a:p>
            <a:pPr marL="506412" lvl="2" indent="0">
              <a:buNone/>
            </a:pP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No longer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optional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In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each iteration </a:t>
            </a:r>
            <a:r>
              <a:rPr lang="en-US" dirty="0">
                <a:sym typeface="Wingdings" panose="05000000000000000000" pitchFamily="2" charset="2"/>
              </a:rPr>
              <a:t>we have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at least </a:t>
            </a:r>
            <a:r>
              <a:rPr lang="en-US" dirty="0">
                <a:sym typeface="Wingdings" panose="05000000000000000000" pitchFamily="2" charset="2"/>
              </a:rPr>
              <a:t>the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initial proof-obligations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52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115EF17-5B93-47FB-9DDD-5C3FA5DA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3.2 Lifted Algorithm: </a:t>
            </a:r>
            <a:r>
              <a:rPr lang="en-US" b="0" dirty="0"/>
              <a:t>Blocking-Phase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520E17-4D4C-4B2D-AD42-1CF51A98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DD1DFC-713F-44AE-B47B-0F30131B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C703C6-EF90-4FB7-9491-15FDF04D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7">
                <a:extLst>
                  <a:ext uri="{FF2B5EF4-FFF2-40B4-BE49-F238E27FC236}">
                    <a16:creationId xmlns:a16="http://schemas.microsoft.com/office/drawing/2014/main" id="{A530FA28-6528-4AF6-A00B-38BEBB5FE83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4864" y="1870841"/>
                <a:ext cx="11015950" cy="4099747"/>
              </a:xfrm>
            </p:spPr>
            <p:txBody>
              <a:bodyPr/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dirty="0" err="1"/>
                  <a:t>Algorithm</a:t>
                </a:r>
                <a:r>
                  <a:rPr lang="en-US" dirty="0"/>
                  <a:t> </a:t>
                </a:r>
                <a:r>
                  <a:rPr lang="en-US" dirty="0" err="1"/>
                  <a:t>takes</a:t>
                </a:r>
                <a:r>
                  <a:rPr lang="en-US" dirty="0"/>
                  <a:t> </a:t>
                </a:r>
                <a:r>
                  <a:rPr lang="en-US" dirty="0" err="1"/>
                  <a:t>proof</a:t>
                </a:r>
                <a:r>
                  <a:rPr lang="en-US" dirty="0"/>
                  <a:t>-obligation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ℓ,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the lowest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each predecessor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check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𝑝𝑟𝑒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𝑝𝑟𝑒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→ℓ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en-US" dirty="0"/>
                  <a:t> is satisfiable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If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satisfiable</a:t>
                </a:r>
                <a:r>
                  <a:rPr lang="en-US" dirty="0">
                    <a:sym typeface="Wingdings" panose="05000000000000000000" pitchFamily="2" charset="2"/>
                  </a:rPr>
                  <a:t>:</a:t>
                </a:r>
              </a:p>
              <a:p>
                <a:pPr lvl="4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could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not be blocked </a:t>
                </a:r>
                <a:r>
                  <a:rPr lang="en-US" dirty="0">
                    <a:sym typeface="Wingdings" panose="05000000000000000000" pitchFamily="2" charset="2"/>
                  </a:rPr>
                  <a:t>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on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4"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err="1"/>
                  <a:t>Get</a:t>
                </a:r>
                <a:r>
                  <a:rPr lang="en-US" dirty="0"/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new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proof</a:t>
                </a:r>
                <a:r>
                  <a:rPr lang="en-US" dirty="0">
                    <a:solidFill>
                      <a:schemeClr val="accent1"/>
                    </a:solidFill>
                  </a:rPr>
                  <a:t>-obligation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1188720" lvl="5" indent="0">
                  <a:buNone/>
                </a:pPr>
                <a:r>
                  <a:rPr lang="en-US" sz="2000" b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sz="2000" b="0" dirty="0">
                    <a:sym typeface="Wingdings" panose="05000000000000000000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being the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weakest precondition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𝑝𝑟𝑒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→ℓ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platzhalter 7">
                <a:extLst>
                  <a:ext uri="{FF2B5EF4-FFF2-40B4-BE49-F238E27FC236}">
                    <a16:creationId xmlns:a16="http://schemas.microsoft.com/office/drawing/2014/main" id="{A530FA28-6528-4AF6-A00B-38BEBB5FE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4" y="1870841"/>
                <a:ext cx="11015950" cy="4099747"/>
              </a:xfrm>
              <a:blipFill>
                <a:blip r:embed="rId2"/>
                <a:stretch>
                  <a:fillRect t="-16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08AF654-902F-45B6-9BD2-000302CB8B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Checking if </a:t>
            </a:r>
            <a:r>
              <a:rPr lang="en-US" dirty="0">
                <a:solidFill>
                  <a:schemeClr val="accent1"/>
                </a:solidFill>
              </a:rPr>
              <a:t>bad transitions </a:t>
            </a:r>
            <a:r>
              <a:rPr lang="en-US" dirty="0"/>
              <a:t>are reachable:</a:t>
            </a:r>
          </a:p>
        </p:txBody>
      </p:sp>
    </p:spTree>
    <p:extLst>
      <p:ext uri="{BB962C8B-B14F-4D97-AF65-F5344CB8AC3E}">
        <p14:creationId xmlns:p14="http://schemas.microsoft.com/office/powerpoint/2010/main" val="36820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115EF17-5B93-47FB-9DDD-5C3FA5DA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3.2 Lifted Algorithm: </a:t>
            </a:r>
            <a:r>
              <a:rPr lang="en-US" b="0" dirty="0"/>
              <a:t>Blocking-Phase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520E17-4D4C-4B2D-AD42-1CF51A98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DD1DFC-713F-44AE-B47B-0F30131B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C703C6-EF90-4FB7-9491-15FDF04D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7">
                <a:extLst>
                  <a:ext uri="{FF2B5EF4-FFF2-40B4-BE49-F238E27FC236}">
                    <a16:creationId xmlns:a16="http://schemas.microsoft.com/office/drawing/2014/main" id="{A530FA28-6528-4AF6-A00B-38BEBB5FE83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4864" y="1870841"/>
                <a:ext cx="11015950" cy="4099747"/>
              </a:xfrm>
            </p:spPr>
            <p:txBody>
              <a:bodyPr>
                <a:normAutofit/>
              </a:bodyPr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dirty="0" err="1"/>
                  <a:t>Algorithm</a:t>
                </a:r>
                <a:r>
                  <a:rPr lang="en-US" dirty="0"/>
                  <a:t> </a:t>
                </a:r>
                <a:r>
                  <a:rPr lang="en-US" dirty="0" err="1"/>
                  <a:t>takes</a:t>
                </a:r>
                <a:r>
                  <a:rPr lang="en-US" dirty="0"/>
                  <a:t> </a:t>
                </a:r>
                <a:r>
                  <a:rPr lang="en-US" dirty="0" err="1"/>
                  <a:t>proof</a:t>
                </a:r>
                <a:r>
                  <a:rPr lang="en-US" dirty="0"/>
                  <a:t>-obligation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ℓ,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the lowest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 For each predecessor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check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𝑝𝑟𝑒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𝑝𝑟𝑒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→ℓ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en-US" dirty="0"/>
                  <a:t> is satisfiable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If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en-US" dirty="0">
                    <a:sym typeface="Wingdings" panose="05000000000000000000" pitchFamily="2" charset="2"/>
                  </a:rPr>
                  <a:t>:</a:t>
                </a:r>
              </a:p>
              <a:p>
                <a:pPr lvl="4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is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blocked</a:t>
                </a:r>
                <a:r>
                  <a:rPr lang="en-US" dirty="0">
                    <a:sym typeface="Wingdings" panose="05000000000000000000" pitchFamily="2" charset="2"/>
                  </a:rPr>
                  <a:t>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on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4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Strengthen</a:t>
                </a:r>
                <a:r>
                  <a:rPr lang="en-US" dirty="0">
                    <a:sym typeface="Wingdings" panose="05000000000000000000" pitchFamily="2" charset="2"/>
                  </a:rPr>
                  <a:t> each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with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acc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marL="1188720" lvl="5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,ℓ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,ℓ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acc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:pPr lvl="4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8" name="Textplatzhalter 7">
                <a:extLst>
                  <a:ext uri="{FF2B5EF4-FFF2-40B4-BE49-F238E27FC236}">
                    <a16:creationId xmlns:a16="http://schemas.microsoft.com/office/drawing/2014/main" id="{A530FA28-6528-4AF6-A00B-38BEBB5FE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4" y="1870841"/>
                <a:ext cx="11015950" cy="4099747"/>
              </a:xfrm>
              <a:blipFill>
                <a:blip r:embed="rId2"/>
                <a:stretch>
                  <a:fillRect t="-16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08AF654-902F-45B6-9BD2-000302CB8B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Checking if </a:t>
            </a:r>
            <a:r>
              <a:rPr lang="en-US" dirty="0">
                <a:solidFill>
                  <a:schemeClr val="accent1"/>
                </a:solidFill>
              </a:rPr>
              <a:t>bad transitions </a:t>
            </a:r>
            <a:r>
              <a:rPr lang="en-US" dirty="0"/>
              <a:t>are reachable:</a:t>
            </a:r>
          </a:p>
        </p:txBody>
      </p:sp>
    </p:spTree>
    <p:extLst>
      <p:ext uri="{BB962C8B-B14F-4D97-AF65-F5344CB8AC3E}">
        <p14:creationId xmlns:p14="http://schemas.microsoft.com/office/powerpoint/2010/main" val="8211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115EF17-5B93-47FB-9DDD-5C3FA5DA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3.2 Lifted Algorithm: </a:t>
            </a:r>
            <a:r>
              <a:rPr lang="en-US" b="0" dirty="0"/>
              <a:t>Blocking-Phase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520E17-4D4C-4B2D-AD42-1CF51A98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DD1DFC-713F-44AE-B47B-0F30131B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C703C6-EF90-4FB7-9491-15FDF04D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7">
                <a:extLst>
                  <a:ext uri="{FF2B5EF4-FFF2-40B4-BE49-F238E27FC236}">
                    <a16:creationId xmlns:a16="http://schemas.microsoft.com/office/drawing/2014/main" id="{A530FA28-6528-4AF6-A00B-38BEBB5FE83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This </a:t>
                </a:r>
                <a:r>
                  <a:rPr lang="en-US" dirty="0">
                    <a:solidFill>
                      <a:schemeClr val="accent1"/>
                    </a:solidFill>
                  </a:rPr>
                  <a:t>continues</a:t>
                </a:r>
                <a:r>
                  <a:rPr lang="en-US" dirty="0"/>
                  <a:t> recursively until:</a:t>
                </a:r>
              </a:p>
              <a:p>
                <a:pPr marL="27432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/>
                  <a:t>There are </a:t>
                </a:r>
                <a:r>
                  <a:rPr lang="en-US" dirty="0">
                    <a:solidFill>
                      <a:schemeClr val="accent1"/>
                    </a:solidFill>
                  </a:rPr>
                  <a:t>no proof-obligations </a:t>
                </a:r>
                <a:r>
                  <a:rPr lang="en-US" dirty="0"/>
                  <a:t>left: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anose="05000000000000000000" pitchFamily="2" charset="2"/>
                  </a:rPr>
                  <a:t>A</a:t>
                </a:r>
                <a:r>
                  <a:rPr lang="en-US" dirty="0"/>
                  <a:t>lgorithm </a:t>
                </a:r>
                <a:r>
                  <a:rPr lang="en-US" dirty="0">
                    <a:solidFill>
                      <a:schemeClr val="accent1"/>
                    </a:solidFill>
                  </a:rPr>
                  <a:t>continues</a:t>
                </a:r>
                <a:r>
                  <a:rPr lang="en-US" dirty="0"/>
                  <a:t> with the next phase</a:t>
                </a:r>
              </a:p>
              <a:p>
                <a:pPr lvl="1"/>
                <a:endParaRPr lang="en-US" dirty="0"/>
              </a:p>
              <a:p>
                <a:pPr marL="27432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/>
                  <a:t>A proof-obligation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0)</m:t>
                    </m:r>
                  </m:oMath>
                </a14:m>
                <a:r>
                  <a:rPr lang="en-US" dirty="0"/>
                  <a:t> is created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P</a:t>
                </a:r>
                <a:r>
                  <a:rPr lang="en-US" dirty="0">
                    <a:solidFill>
                      <a:schemeClr val="accent1"/>
                    </a:solidFill>
                  </a:rPr>
                  <a:t>roving</a:t>
                </a:r>
                <a:r>
                  <a:rPr lang="en-US" dirty="0"/>
                  <a:t> that there </a:t>
                </a:r>
                <a:r>
                  <a:rPr lang="en-US" dirty="0">
                    <a:solidFill>
                      <a:schemeClr val="accent1"/>
                    </a:solidFill>
                  </a:rPr>
                  <a:t>exists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chemeClr val="accent1"/>
                    </a:solidFill>
                  </a:rPr>
                  <a:t>feasible path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dirty="0"/>
              </a:p>
              <a:p>
                <a:pPr lvl="4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8" name="Textplatzhalter 7">
                <a:extLst>
                  <a:ext uri="{FF2B5EF4-FFF2-40B4-BE49-F238E27FC236}">
                    <a16:creationId xmlns:a16="http://schemas.microsoft.com/office/drawing/2014/main" id="{A530FA28-6528-4AF6-A00B-38BEBB5FE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65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D079F6-E176-44A5-AEAB-6D1ED95D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1. Introduction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3428A0-EED7-4559-B035-694BFBE9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508FB1-3CBE-4BA4-9E6E-6F02A3F3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DAB768-994E-4FD9-9C44-4312C7AD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7B4CE9E-B40C-4B41-A643-77F4866A7D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8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85DDF-0698-4024-A295-E941102E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3.2 Lifted Algorithm: </a:t>
            </a:r>
            <a:r>
              <a:rPr lang="en-US" b="0" noProof="0" dirty="0"/>
              <a:t>Pseudo-Code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932634-DEE8-4877-997E-417E11E8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050B11-7C0D-4F2B-BF9F-635DAB3D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C2885-1B2C-4597-A955-3A7FC5A4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3184173-D64C-4FED-86FA-492A4F407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00" r="43507" b="59002"/>
          <a:stretch/>
        </p:blipFill>
        <p:spPr>
          <a:xfrm>
            <a:off x="6382246" y="1096466"/>
            <a:ext cx="5041214" cy="511135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973563C-CAA7-48AA-A8B8-26B7C98192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29023" b="60741"/>
          <a:stretch/>
        </p:blipFill>
        <p:spPr>
          <a:xfrm>
            <a:off x="564863" y="1096466"/>
            <a:ext cx="5660164" cy="4428034"/>
          </a:xfrm>
          <a:prstGeom prst="rect">
            <a:avLst/>
          </a:prstGeom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0049A41-D096-49F2-820A-09B783C5A564}"/>
              </a:ext>
            </a:extLst>
          </p:cNvPr>
          <p:cNvSpPr/>
          <p:nvPr/>
        </p:nvSpPr>
        <p:spPr>
          <a:xfrm>
            <a:off x="7340600" y="4914900"/>
            <a:ext cx="3324711" cy="10922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45C0346A-00B5-4A34-85CE-7594117B81E5}"/>
              </a:ext>
            </a:extLst>
          </p:cNvPr>
          <p:cNvSpPr/>
          <p:nvPr/>
        </p:nvSpPr>
        <p:spPr>
          <a:xfrm>
            <a:off x="1270000" y="3517900"/>
            <a:ext cx="3556000" cy="15748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A52DC4B-35C0-4752-A310-504BD85A932E}"/>
              </a:ext>
            </a:extLst>
          </p:cNvPr>
          <p:cNvSpPr txBox="1"/>
          <p:nvPr/>
        </p:nvSpPr>
        <p:spPr>
          <a:xfrm>
            <a:off x="9002955" y="4545568"/>
            <a:ext cx="194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Propagation-Phase</a:t>
            </a:r>
          </a:p>
        </p:txBody>
      </p:sp>
    </p:spTree>
    <p:extLst>
      <p:ext uri="{BB962C8B-B14F-4D97-AF65-F5344CB8AC3E}">
        <p14:creationId xmlns:p14="http://schemas.microsoft.com/office/powerpoint/2010/main" val="165755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B3E1B01-6DA2-429D-A67E-0B60B7F4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3.2 Lifted Algorithm: </a:t>
            </a:r>
            <a:r>
              <a:rPr lang="en-US" b="0" dirty="0"/>
              <a:t>Propagation-Phase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486CFA-55E9-41D2-BD0C-F400BA50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5B4D3F-295E-4E1A-8ECA-23E8446C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155FF2-C298-443F-90E8-B71C637C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DB18B0BA-4857-4B22-9717-F3FB82C6D8D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No</a:t>
                </a:r>
                <a:r>
                  <a:rPr lang="en-US" dirty="0"/>
                  <a:t> more </a:t>
                </a:r>
                <a:r>
                  <a:rPr lang="en-US" dirty="0">
                    <a:solidFill>
                      <a:schemeClr val="accent1"/>
                    </a:solidFill>
                  </a:rPr>
                  <a:t>propagation</a:t>
                </a:r>
                <a:r>
                  <a:rPr lang="en-US" dirty="0"/>
                  <a:t> of </a:t>
                </a:r>
                <a:r>
                  <a:rPr lang="en-US" dirty="0">
                    <a:solidFill>
                      <a:schemeClr val="accent1"/>
                    </a:solidFill>
                  </a:rPr>
                  <a:t>learned information</a:t>
                </a:r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Only</a:t>
                </a:r>
                <a:r>
                  <a:rPr lang="en-US" dirty="0"/>
                  <a:t> checking for </a:t>
                </a:r>
                <a:r>
                  <a:rPr lang="en-US" dirty="0">
                    <a:solidFill>
                      <a:schemeClr val="accent1"/>
                    </a:solidFill>
                  </a:rPr>
                  <a:t>termination</a:t>
                </a:r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Trying to find a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global fixpoint</a:t>
                </a:r>
                <a:r>
                  <a:rPr lang="en-US" dirty="0">
                    <a:sym typeface="Wingdings" panose="05000000000000000000" pitchFamily="2" charset="2"/>
                  </a:rPr>
                  <a:t>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Is there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 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</m:oMath>
                </a14:m>
                <a:r>
                  <a:rPr lang="en-US" dirty="0"/>
                  <a:t> for every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DB18B0BA-4857-4B22-9717-F3FB82C6D8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63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B3E1B01-6DA2-429D-A67E-0B60B7F4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3.2 Lifted Algorithm: </a:t>
            </a:r>
            <a:r>
              <a:rPr lang="en-US" b="0" dirty="0"/>
              <a:t>Propagation-Phase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486CFA-55E9-41D2-BD0C-F400BA50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5B4D3F-295E-4E1A-8ECA-23E8446C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155FF2-C298-443F-90E8-B71C637C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DB18B0BA-4857-4B22-9717-F3FB82C6D8D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No</a:t>
                </a:r>
                <a:r>
                  <a:rPr lang="en-US" dirty="0"/>
                  <a:t> more </a:t>
                </a:r>
                <a:r>
                  <a:rPr lang="en-US" dirty="0">
                    <a:solidFill>
                      <a:schemeClr val="accent1"/>
                    </a:solidFill>
                  </a:rPr>
                  <a:t>propagation</a:t>
                </a:r>
                <a:r>
                  <a:rPr lang="en-US" dirty="0"/>
                  <a:t> of </a:t>
                </a:r>
                <a:r>
                  <a:rPr lang="en-US" dirty="0">
                    <a:solidFill>
                      <a:schemeClr val="accent1"/>
                    </a:solidFill>
                  </a:rPr>
                  <a:t>learned information</a:t>
                </a:r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Only</a:t>
                </a:r>
                <a:r>
                  <a:rPr lang="en-US" dirty="0"/>
                  <a:t> checking for </a:t>
                </a:r>
                <a:r>
                  <a:rPr lang="en-US" dirty="0">
                    <a:solidFill>
                      <a:schemeClr val="accent1"/>
                    </a:solidFill>
                  </a:rPr>
                  <a:t>termination</a:t>
                </a:r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Trying to find a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global fixpoint</a:t>
                </a:r>
                <a:r>
                  <a:rPr lang="en-US" dirty="0">
                    <a:sym typeface="Wingdings" panose="05000000000000000000" pitchFamily="2" charset="2"/>
                  </a:rPr>
                  <a:t>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Is there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 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</m:oMath>
                </a14:m>
                <a:r>
                  <a:rPr lang="en-US" dirty="0"/>
                  <a:t> for every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506412" lvl="2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 Yes</a:t>
                </a:r>
                <a:r>
                  <a:rPr lang="en-US" dirty="0">
                    <a:sym typeface="Wingdings" panose="05000000000000000000" pitchFamily="2" charset="2"/>
                  </a:rPr>
                  <a:t>: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en-US" dirty="0"/>
                  <a:t>Algorithm </a:t>
                </a:r>
                <a:r>
                  <a:rPr lang="en-US" dirty="0">
                    <a:solidFill>
                      <a:schemeClr val="accent1"/>
                    </a:solidFill>
                  </a:rPr>
                  <a:t>terminates</a:t>
                </a:r>
                <a:r>
                  <a:rPr lang="en-US" dirty="0"/>
                  <a:t> returning that there is </a:t>
                </a:r>
                <a:r>
                  <a:rPr lang="en-US" dirty="0">
                    <a:solidFill>
                      <a:schemeClr val="accent1"/>
                    </a:solidFill>
                  </a:rPr>
                  <a:t>no feasible path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dirty="0"/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DB18B0BA-4857-4B22-9717-F3FB82C6D8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56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B3E1B01-6DA2-429D-A67E-0B60B7F4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3.2 Lifted Algorithm: </a:t>
            </a:r>
            <a:r>
              <a:rPr lang="en-US" b="0" dirty="0"/>
              <a:t>Propagation-Phase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486CFA-55E9-41D2-BD0C-F400BA50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5B4D3F-295E-4E1A-8ECA-23E8446C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155FF2-C298-443F-90E8-B71C637C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DB18B0BA-4857-4B22-9717-F3FB82C6D8D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No</a:t>
                </a:r>
                <a:r>
                  <a:rPr lang="en-US" dirty="0"/>
                  <a:t> more </a:t>
                </a:r>
                <a:r>
                  <a:rPr lang="en-US" dirty="0">
                    <a:solidFill>
                      <a:schemeClr val="accent1"/>
                    </a:solidFill>
                  </a:rPr>
                  <a:t>propagation</a:t>
                </a:r>
                <a:r>
                  <a:rPr lang="en-US" dirty="0"/>
                  <a:t> of </a:t>
                </a:r>
                <a:r>
                  <a:rPr lang="en-US" dirty="0">
                    <a:solidFill>
                      <a:schemeClr val="accent1"/>
                    </a:solidFill>
                  </a:rPr>
                  <a:t>learned information</a:t>
                </a:r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Only</a:t>
                </a:r>
                <a:r>
                  <a:rPr lang="en-US" dirty="0"/>
                  <a:t> checking for </a:t>
                </a:r>
                <a:r>
                  <a:rPr lang="en-US" dirty="0">
                    <a:solidFill>
                      <a:schemeClr val="accent1"/>
                    </a:solidFill>
                  </a:rPr>
                  <a:t>termination</a:t>
                </a:r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Trying to find a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global fixpoint</a:t>
                </a:r>
                <a:r>
                  <a:rPr lang="en-US" dirty="0">
                    <a:sym typeface="Wingdings" panose="05000000000000000000" pitchFamily="2" charset="2"/>
                  </a:rPr>
                  <a:t>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Is there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 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</m:oMath>
                </a14:m>
                <a:r>
                  <a:rPr lang="en-US" dirty="0"/>
                  <a:t> for every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506412" lvl="2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 No</a:t>
                </a:r>
                <a:r>
                  <a:rPr lang="en-US" dirty="0">
                    <a:sym typeface="Wingdings" panose="05000000000000000000" pitchFamily="2" charset="2"/>
                  </a:rPr>
                  <a:t>: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en-US" dirty="0"/>
                  <a:t>Algorithm </a:t>
                </a:r>
                <a:r>
                  <a:rPr lang="en-US" dirty="0">
                    <a:solidFill>
                      <a:schemeClr val="accent1"/>
                    </a:solidFill>
                  </a:rPr>
                  <a:t>continues</a:t>
                </a:r>
                <a:r>
                  <a:rPr lang="en-US" dirty="0"/>
                  <a:t> with the next level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DB18B0BA-4857-4B22-9717-F3FB82C6D8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4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0EC1E-89C3-4F47-B93F-48EA51A9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3.3 Example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6BD929-C841-4C1D-B01C-919F8995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F247D4-57B8-49BD-A07C-AD34B52D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44B642-00E1-42CA-876A-B51D5360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4991336-1587-4914-A078-A930AD30F3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5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0EC1E-89C3-4F47-B93F-48EA51A9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3.4 Possible Improvements: </a:t>
            </a:r>
            <a:r>
              <a:rPr lang="en-US" b="0" noProof="0" dirty="0"/>
              <a:t>Generalization of Proof-Obligations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6BD929-C841-4C1D-B01C-919F8995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F247D4-57B8-49BD-A07C-AD34B52D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44B642-00E1-42CA-876A-B51D5360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4991336-1587-4914-A078-A930AD30F3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Using the </a:t>
            </a:r>
            <a:r>
              <a:rPr lang="en-US" dirty="0">
                <a:solidFill>
                  <a:schemeClr val="accent1"/>
                </a:solidFill>
              </a:rPr>
              <a:t>weakest precondition</a:t>
            </a:r>
            <a:r>
              <a:rPr lang="en-US" dirty="0"/>
              <a:t>:</a:t>
            </a:r>
          </a:p>
          <a:p>
            <a:pPr marL="274320" lvl="1" indent="0">
              <a:buNone/>
            </a:pP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Over approximation</a:t>
            </a:r>
            <a:r>
              <a:rPr lang="en-US" dirty="0">
                <a:sym typeface="Wingdings" panose="05000000000000000000" pitchFamily="2" charset="2"/>
              </a:rPr>
              <a:t> of predecessor states</a:t>
            </a:r>
          </a:p>
          <a:p>
            <a:pPr marL="274320" lvl="1" indent="0">
              <a:buNone/>
            </a:pP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Algorithm does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not need </a:t>
            </a:r>
            <a:r>
              <a:rPr lang="en-US" dirty="0">
                <a:sym typeface="Wingdings" panose="05000000000000000000" pitchFamily="2" charset="2"/>
              </a:rPr>
              <a:t>to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generate</a:t>
            </a:r>
            <a:r>
              <a:rPr lang="en-US" dirty="0">
                <a:sym typeface="Wingdings" panose="05000000000000000000" pitchFamily="2" charset="2"/>
              </a:rPr>
              <a:t> an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explicit proof-obligation</a:t>
            </a:r>
            <a:r>
              <a:rPr lang="en-US" dirty="0">
                <a:sym typeface="Wingdings" panose="05000000000000000000" pitchFamily="2" charset="2"/>
              </a:rPr>
              <a:t> for each predecessor state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Using the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disjunctive normal form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DNF</a:t>
            </a:r>
            <a:r>
              <a:rPr lang="en-US" dirty="0">
                <a:sym typeface="Wingdings" panose="05000000000000000000" pitchFamily="2" charset="2"/>
              </a:rPr>
              <a:t>):</a:t>
            </a:r>
          </a:p>
          <a:p>
            <a:pPr marL="274320" lvl="1" indent="0">
              <a:buNone/>
            </a:pP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Negation</a:t>
            </a:r>
            <a:r>
              <a:rPr lang="en-US" dirty="0">
                <a:sym typeface="Wingdings" panose="05000000000000000000" pitchFamily="2" charset="2"/>
              </a:rPr>
              <a:t> of a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cube</a:t>
            </a:r>
            <a:r>
              <a:rPr lang="en-US" dirty="0">
                <a:sym typeface="Wingdings" panose="05000000000000000000" pitchFamily="2" charset="2"/>
              </a:rPr>
              <a:t> is a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clause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Split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large</a:t>
            </a:r>
            <a:r>
              <a:rPr lang="en-US" dirty="0">
                <a:sym typeface="Wingdings" panose="05000000000000000000" pitchFamily="2" charset="2"/>
              </a:rPr>
              <a:t> proof-obligations into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smaller</a:t>
            </a:r>
            <a:r>
              <a:rPr lang="en-US" dirty="0">
                <a:sym typeface="Wingdings" panose="05000000000000000000" pitchFamily="2" charset="2"/>
              </a:rPr>
              <a:t> ones by taking each cube of the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DNF</a:t>
            </a:r>
            <a:r>
              <a:rPr lang="en-US" dirty="0">
                <a:sym typeface="Wingdings" panose="05000000000000000000" pitchFamily="2" charset="2"/>
              </a:rPr>
              <a:t> as a 	     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separate proof-obligation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41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0EC1E-89C3-4F47-B93F-48EA51A9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3.4 Possible Improvements: </a:t>
            </a:r>
            <a:r>
              <a:rPr lang="en-US" b="0" noProof="0" dirty="0"/>
              <a:t>Generalization of Proof-Obligations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6BD929-C841-4C1D-B01C-919F8995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F247D4-57B8-49BD-A07C-AD34B52D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44B642-00E1-42CA-876A-B51D5360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4991336-1587-4914-A078-A930AD30F3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Using </a:t>
            </a:r>
            <a:r>
              <a:rPr lang="en-US" dirty="0">
                <a:solidFill>
                  <a:schemeClr val="accent1"/>
                </a:solidFill>
              </a:rPr>
              <a:t>Interpolation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Instead of strengthening frames with the negated proof-obligation, compute an interpolant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 @</a:t>
            </a:r>
            <a:r>
              <a:rPr lang="en-US" dirty="0" err="1">
                <a:solidFill>
                  <a:srgbClr val="FF0000"/>
                </a:solidFill>
              </a:rPr>
              <a:t>ToDo</a:t>
            </a:r>
            <a:r>
              <a:rPr lang="en-US" dirty="0">
                <a:solidFill>
                  <a:srgbClr val="FF0000"/>
                </a:solidFill>
              </a:rPr>
              <a:t> MOAR</a:t>
            </a:r>
          </a:p>
        </p:txBody>
      </p:sp>
    </p:spTree>
    <p:extLst>
      <p:ext uri="{BB962C8B-B14F-4D97-AF65-F5344CB8AC3E}">
        <p14:creationId xmlns:p14="http://schemas.microsoft.com/office/powerpoint/2010/main" val="334920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 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241037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4.1 Implementation: </a:t>
            </a:r>
            <a:r>
              <a:rPr lang="en-US" b="0" noProof="0" dirty="0"/>
              <a:t>Introduction Ultimate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BD31E2-4E52-439B-991A-ECEFE516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191D12C-8926-4881-8427-6E7CF165A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2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2E920-AC9A-4256-B3E1-71C6A427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4.2 Implementation: </a:t>
            </a:r>
            <a:r>
              <a:rPr lang="en-US" b="0" dirty="0"/>
              <a:t>CEGAR-Scheme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CE9DEE-17CA-493D-9EDD-BAE209A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E5266B-F79D-4A3B-9C6C-8858096D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F191A9-A3F7-492D-A956-ACC61DE4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721DC57-3F82-405E-9B8F-0C93742049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1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5902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FF54C-48C4-4F8D-8151-E27884E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4.3 Implemented 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939D5-7A33-4DBF-BBED-F7F97BC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C5EB1-1C2E-451A-8652-3E5421D9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1816D8-C2EB-4746-85BA-D939F2FD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A06C42-B988-4ABE-9CBB-E9F3C605D5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5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noProof="0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295257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5.1 Data Comparison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371862-6B97-4798-B16D-2C82B0C1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5.2 Discussion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371862-6B97-4798-B16D-2C82B0C1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7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 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37122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4DBC-B712-48E9-93A7-926F1774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6. Related Work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DC9AE1-56AD-42B8-830D-FDA82C17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DD6017-78C2-4FC8-BD43-1619E5A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D445DA-54CD-4D61-AC48-0C699153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Bit-Blasting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 Encode variables as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bitvectors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/>
                  <a:t> Use </a:t>
                </a:r>
                <a:r>
                  <a:rPr lang="en-US" dirty="0">
                    <a:solidFill>
                      <a:schemeClr val="accent1"/>
                    </a:solidFill>
                  </a:rPr>
                  <a:t>new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</m:t>
                    </m:r>
                  </m:oMath>
                </a14:m>
                <a:r>
                  <a:rPr lang="en-US" dirty="0"/>
                  <a:t> to keep track of </a:t>
                </a:r>
                <a:r>
                  <a:rPr lang="en-US" dirty="0">
                    <a:solidFill>
                      <a:schemeClr val="accent1"/>
                    </a:solidFill>
                  </a:rPr>
                  <a:t>program location</a:t>
                </a:r>
              </a:p>
              <a:p>
                <a:pPr lvl="1"/>
                <a:r>
                  <a:rPr lang="en-US" dirty="0"/>
                  <a:t> Use </a:t>
                </a:r>
                <a:r>
                  <a:rPr lang="en-US" dirty="0">
                    <a:solidFill>
                      <a:schemeClr val="accent1"/>
                    </a:solidFill>
                  </a:rPr>
                  <a:t>unmodified hardware PDR </a:t>
                </a:r>
                <a:r>
                  <a:rPr lang="en-US" dirty="0"/>
                  <a:t>algorithm on that</a:t>
                </a:r>
              </a:p>
              <a:p>
                <a:pPr marL="27432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Drawback</a:t>
                </a:r>
                <a:r>
                  <a:rPr lang="en-US" dirty="0">
                    <a:sym typeface="Wingdings" panose="05000000000000000000" pitchFamily="2" charset="2"/>
                  </a:rPr>
                  <a:t>: tedious handling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𝑝𝑐</m:t>
                    </m:r>
                  </m:oMath>
                </a14:m>
                <a:r>
                  <a:rPr lang="en-US" dirty="0"/>
                  <a:t> variable</a:t>
                </a:r>
              </a:p>
            </p:txBody>
          </p:sp>
        </mc:Choice>
        <mc:Fallback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6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240335A-C99C-4576-9B96-26F2C0E95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There are several </a:t>
            </a:r>
            <a:r>
              <a:rPr lang="en-US" dirty="0">
                <a:solidFill>
                  <a:schemeClr val="accent1"/>
                </a:solidFill>
              </a:rPr>
              <a:t>other techniques </a:t>
            </a:r>
            <a:r>
              <a:rPr lang="en-US" dirty="0"/>
              <a:t>of using PDR on software: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78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4DBC-B712-48E9-93A7-926F1774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6. Related Work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DC9AE1-56AD-42B8-830D-FDA82C17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DD6017-78C2-4FC8-BD43-1619E5A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D445DA-54CD-4D61-AC48-0C699153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9137662-A8C9-4B37-9538-3F1333A13A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Using Abstract Reachability Trees (ART):</a:t>
            </a:r>
          </a:p>
          <a:p>
            <a:pPr lvl="1"/>
            <a:r>
              <a:rPr lang="en-US" dirty="0"/>
              <a:t> Exploiting the partitioning of program’s state space by unwinding the CFG into an ART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 @</a:t>
            </a:r>
            <a:r>
              <a:rPr lang="en-US" dirty="0" err="1">
                <a:solidFill>
                  <a:srgbClr val="FF0000"/>
                </a:solidFill>
              </a:rPr>
              <a:t>ToDo</a:t>
            </a:r>
            <a:r>
              <a:rPr lang="en-US" dirty="0">
                <a:solidFill>
                  <a:srgbClr val="FF0000"/>
                </a:solidFill>
              </a:rPr>
              <a:t>: introducing ARTs and how </a:t>
            </a:r>
            <a:r>
              <a:rPr lang="en-US" dirty="0" err="1">
                <a:solidFill>
                  <a:srgbClr val="FF0000"/>
                </a:solidFill>
              </a:rPr>
              <a:t>algo</a:t>
            </a:r>
            <a:r>
              <a:rPr lang="en-US" dirty="0">
                <a:solidFill>
                  <a:srgbClr val="FF0000"/>
                </a:solidFill>
              </a:rPr>
              <a:t> works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240335A-C99C-4576-9B96-26F2C0E95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There are several other techniques of using PDR on software: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0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177525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42046-CEB7-407C-83C9-233A4068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7.1 Implementing Further 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5FC0F-5452-4C1B-95E6-6FB8A156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F29A85-0E28-4F1C-887E-D7DD7255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68C3A7-3B62-4CFC-95C9-5D8C234A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3CCBB98-1718-419D-A951-3F3C2F0C23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Interpolation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Ultimate already supports ways of computing interpolants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 Instead of strengthening frames with negated proof-obligation, add interpolant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 Helps with loops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4D30246-4BAC-4700-871D-3FE9AA6398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There are possible ways to make our PDR algorithm more efficient:</a:t>
            </a:r>
          </a:p>
        </p:txBody>
      </p:sp>
    </p:spTree>
    <p:extLst>
      <p:ext uri="{BB962C8B-B14F-4D97-AF65-F5344CB8AC3E}">
        <p14:creationId xmlns:p14="http://schemas.microsoft.com/office/powerpoint/2010/main" val="254074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42046-CEB7-407C-83C9-233A4068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7.1 Implementing Further 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5FC0F-5452-4C1B-95E6-6FB8A156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F29A85-0E28-4F1C-887E-D7DD7255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68C3A7-3B62-4CFC-95C9-5D8C234A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3CCBB98-1718-419D-A951-3F3C2F0C23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Dealing with procedures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Ultimate verifies C programs that contain </a:t>
            </a:r>
            <a:r>
              <a:rPr lang="en-US" dirty="0">
                <a:solidFill>
                  <a:schemeClr val="accent1"/>
                </a:solidFill>
              </a:rPr>
              <a:t>procedure calls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 Our algorithm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cannot deal </a:t>
            </a:r>
            <a:r>
              <a:rPr lang="en-US" dirty="0"/>
              <a:t>with them: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Problems arise due to PDR‘s </a:t>
            </a:r>
            <a:r>
              <a:rPr lang="en-US" dirty="0">
                <a:solidFill>
                  <a:schemeClr val="accent1"/>
                </a:solidFill>
              </a:rPr>
              <a:t>linear backwards-search nature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Wingdings" panose="05000000000000000000" pitchFamily="2" charset="2"/>
              <a:buChar char="è"/>
            </a:pP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 Possible solutions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 Modify PDR to deal with procedures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non-linearly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 Calculate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procedure summary </a:t>
            </a:r>
            <a:r>
              <a:rPr lang="en-US" dirty="0">
                <a:sym typeface="Wingdings" panose="05000000000000000000" pitchFamily="2" charset="2"/>
              </a:rPr>
              <a:t>and attach that to the CFG, removing the procedure altogether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4D30246-4BAC-4700-871D-3FE9AA6398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There are possible ways to make our PDR algorithm more efficient:</a:t>
            </a:r>
          </a:p>
        </p:txBody>
      </p:sp>
    </p:spTree>
    <p:extLst>
      <p:ext uri="{BB962C8B-B14F-4D97-AF65-F5344CB8AC3E}">
        <p14:creationId xmlns:p14="http://schemas.microsoft.com/office/powerpoint/2010/main" val="357198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EEF4F-BEE3-4D47-AB8D-0A6F50A5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2.1 Preliminaries: </a:t>
            </a:r>
            <a:r>
              <a:rPr lang="en-US" b="0" noProof="0" dirty="0"/>
              <a:t>Boolean Transition System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53B5FA-4540-4778-99BD-13AFE2EC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5E91FD-56D0-4139-B623-1E3FF7EE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6BEC24-561C-4462-BC47-370E6A8A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77FAA983-3BB3-4185-90E1-32873F7929F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noProof="0" dirty="0"/>
                  <a:t> A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Boolean Transition System </a:t>
                </a:r>
                <a:r>
                  <a:rPr lang="en-US" i="1" noProof="0" dirty="0"/>
                  <a:t>S</a:t>
                </a:r>
                <a:r>
                  <a:rPr lang="en-US" noProof="0" dirty="0"/>
                  <a:t> = (X, I, T) consists of</a:t>
                </a:r>
              </a:p>
              <a:p>
                <a:pPr lvl="1"/>
                <a:r>
                  <a:rPr lang="en-US" noProof="0" dirty="0"/>
                  <a:t>Set of </a:t>
                </a:r>
                <a:r>
                  <a:rPr lang="en-US" noProof="0" dirty="0" err="1">
                    <a:solidFill>
                      <a:schemeClr val="accent1"/>
                    </a:solidFill>
                  </a:rPr>
                  <a:t>boolean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 variables </a:t>
                </a:r>
                <a:r>
                  <a:rPr lang="en-US" i="1" noProof="0" dirty="0"/>
                  <a:t>X</a:t>
                </a:r>
              </a:p>
              <a:p>
                <a:pPr lvl="1"/>
                <a:r>
                  <a:rPr lang="en-US" noProof="0" dirty="0"/>
                  <a:t>A conjunction representing the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initial state </a:t>
                </a:r>
                <a:r>
                  <a:rPr lang="en-US" i="1" noProof="0" dirty="0"/>
                  <a:t>I</a:t>
                </a:r>
              </a:p>
              <a:p>
                <a:pPr lvl="1"/>
                <a:r>
                  <a:rPr lang="en-US" noProof="0" dirty="0"/>
                  <a:t>A propositional </a:t>
                </a:r>
                <a:r>
                  <a:rPr lang="en-US" noProof="0" dirty="0" err="1"/>
                  <a:t>formula</a:t>
                </a:r>
                <a:r>
                  <a:rPr lang="en-US" i="1" noProof="0" dirty="0" err="1"/>
                  <a:t>T</a:t>
                </a:r>
                <a:r>
                  <a:rPr lang="en-US" noProof="0" dirty="0"/>
                  <a:t> over variables in </a:t>
                </a:r>
                <a:r>
                  <a:rPr lang="en-US" i="1" noProof="0" dirty="0"/>
                  <a:t>X </a:t>
                </a:r>
                <a:r>
                  <a:rPr lang="en-US" noProof="0" dirty="0"/>
                  <a:t>and </a:t>
                </a:r>
                <a:r>
                  <a:rPr lang="en-US" i="1" noProof="0" dirty="0"/>
                  <a:t>X’ </a:t>
                </a:r>
                <a:r>
                  <a:rPr lang="en-US" noProof="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p>
                      <m:sSup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′}</m:t>
                    </m:r>
                  </m:oMath>
                </a14:m>
                <a:r>
                  <a:rPr lang="en-US" noProof="0" dirty="0"/>
                  <a:t>, called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Transition Relation</a:t>
                </a:r>
              </a:p>
              <a:p>
                <a:pPr marL="274320" lvl="1" indent="0">
                  <a:buNone/>
                </a:pPr>
                <a:endParaRPr lang="en-US" noProof="0" dirty="0"/>
              </a:p>
              <a:p>
                <a:r>
                  <a:rPr lang="en-US" noProof="0" dirty="0">
                    <a:solidFill>
                      <a:schemeClr val="accent1"/>
                    </a:solidFill>
                  </a:rPr>
                  <a:t> States</a:t>
                </a:r>
                <a:r>
                  <a:rPr lang="en-US" noProof="0" dirty="0"/>
                  <a:t> in </a:t>
                </a:r>
                <a:r>
                  <a:rPr lang="en-US" i="1" noProof="0" dirty="0"/>
                  <a:t>S</a:t>
                </a:r>
                <a:r>
                  <a:rPr lang="en-US" noProof="0" dirty="0"/>
                  <a:t> are cubes containing each variable from </a:t>
                </a:r>
                <a:r>
                  <a:rPr lang="en-US" i="1" noProof="0" dirty="0"/>
                  <a:t>X </a:t>
                </a:r>
                <a:r>
                  <a:rPr lang="en-US" noProof="0" dirty="0"/>
                  <a:t>with a </a:t>
                </a:r>
                <a:r>
                  <a:rPr lang="en-US" noProof="0" dirty="0" err="1"/>
                  <a:t>boolean</a:t>
                </a:r>
                <a:r>
                  <a:rPr lang="en-US" noProof="0" dirty="0"/>
                  <a:t> valuation of it</a:t>
                </a:r>
              </a:p>
              <a:p>
                <a:pPr marL="274320" lvl="1" indent="0">
                  <a:buNone/>
                </a:pP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noProof="0" dirty="0">
                    <a:sym typeface="Wingdings" panose="05000000000000000000" pitchFamily="2" charset="2"/>
                  </a:rPr>
                  <a:t> Finite number of states: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en-US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en-US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i="1" noProof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</m:sup>
                    </m:sSup>
                  </m:oMath>
                </a14:m>
                <a:endParaRPr lang="en-US" noProof="0" dirty="0"/>
              </a:p>
              <a:p>
                <a:pPr marL="0" indent="0">
                  <a:buNone/>
                </a:pPr>
                <a:endParaRPr lang="en-US" noProof="0" dirty="0"/>
              </a:p>
              <a:p>
                <a:r>
                  <a:rPr lang="en-US" noProof="0" dirty="0">
                    <a:solidFill>
                      <a:srgbClr val="FF0000"/>
                    </a:solidFill>
                  </a:rPr>
                  <a:t>Transitions @</a:t>
                </a:r>
                <a:r>
                  <a:rPr lang="en-US" noProof="0" dirty="0" err="1">
                    <a:solidFill>
                      <a:srgbClr val="FF0000"/>
                    </a:solidFill>
                  </a:rPr>
                  <a:t>Todo</a:t>
                </a:r>
                <a:endParaRPr lang="en-US" noProof="0" dirty="0">
                  <a:solidFill>
                    <a:srgbClr val="FF0000"/>
                  </a:solidFill>
                </a:endParaRPr>
              </a:p>
              <a:p>
                <a:pPr marL="274320" lvl="1" indent="0">
                  <a:buNone/>
                </a:pPr>
                <a:endParaRPr lang="en-US" noProof="0" dirty="0"/>
              </a:p>
              <a:p>
                <a:pPr marL="274320" lvl="1" indent="0">
                  <a:buNone/>
                </a:pPr>
                <a:endParaRPr lang="en-US" noProof="0" dirty="0"/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77FAA983-3BB3-4185-90E1-32873F7929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15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noProof="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0430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A55E8-942A-4B6D-AA27-41A86738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8. Conclusion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94DD83-A8FB-422D-B27B-92151986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A13B36-BDD7-4A07-B10F-98D40DA3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17477E-49AC-42D2-B75C-18E15FD2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CC4491B-8ED2-4B7A-9DFD-E23376F5BC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8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1EE1C-224B-40A0-B674-A5B2A807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E4F3D9-F00B-48F9-B122-3CE9A196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AF9544-C774-4EE7-9E2D-016152D3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A0E628-C0EC-4FB7-89ED-BB59353A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58B1428-60B6-43BB-B705-5B716255E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3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4AE45D-1C61-4219-826D-6E2FD54E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2.1 Preliminaries: </a:t>
            </a:r>
            <a:r>
              <a:rPr lang="en-US" b="0" noProof="0" dirty="0"/>
              <a:t>Formulas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A5CD8F-6E7B-42F7-A326-EB0E2F0D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624009-ED24-4D5F-A445-6BFD6F79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BF4744-CE76-49FD-8940-90D41912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8C966A02-8F75-4409-843E-9580BB9FD83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noProof="0" dirty="0"/>
                  <a:t> Given a formula 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noProof="0" dirty="0"/>
                  <a:t> over X, we get a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primed formula </a:t>
                </a:r>
                <a14:m>
                  <m:oMath xmlns:m="http://schemas.openxmlformats.org/officeDocument/2006/math">
                    <m:r>
                      <a:rPr lang="en-US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noProof="0" dirty="0">
                    <a:solidFill>
                      <a:schemeClr val="tx1"/>
                    </a:solidFill>
                  </a:rPr>
                  <a:t>’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 </a:t>
                </a:r>
                <a:r>
                  <a:rPr lang="en-US" noProof="0" dirty="0"/>
                  <a:t>by replacing each variable with its corresponding variable in X’</a:t>
                </a:r>
              </a:p>
              <a:p>
                <a:pPr marL="0" indent="0">
                  <a:buNone/>
                </a:pPr>
                <a:endParaRPr lang="en-US" noProof="0" dirty="0"/>
              </a:p>
              <a:p>
                <a:r>
                  <a:rPr lang="en-US" noProof="0" dirty="0"/>
                  <a:t> A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literal</a:t>
                </a:r>
                <a:r>
                  <a:rPr lang="en-US" noProof="0" dirty="0"/>
                  <a:t> is a variable or its negation</a:t>
                </a:r>
              </a:p>
              <a:p>
                <a:r>
                  <a:rPr lang="en-US" noProof="0" dirty="0"/>
                  <a:t> A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cube</a:t>
                </a:r>
                <a:r>
                  <a:rPr lang="en-US" noProof="0" dirty="0"/>
                  <a:t> is a conjunction of literals</a:t>
                </a:r>
              </a:p>
              <a:p>
                <a:r>
                  <a:rPr lang="en-US" noProof="0" dirty="0"/>
                  <a:t> A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clause</a:t>
                </a:r>
                <a:r>
                  <a:rPr lang="en-US" noProof="0" dirty="0"/>
                  <a:t> is a disjunction of literals</a:t>
                </a:r>
              </a:p>
              <a:p>
                <a:pPr marL="502920" lvl="2" indent="0">
                  <a:buNone/>
                </a:pP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noProof="0" dirty="0">
                    <a:sym typeface="Wingdings" panose="05000000000000000000" pitchFamily="2" charset="2"/>
                  </a:rPr>
                  <a:t>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Negation</a:t>
                </a:r>
                <a:r>
                  <a:rPr lang="en-US" noProof="0" dirty="0">
                    <a:sym typeface="Wingdings" panose="05000000000000000000" pitchFamily="2" charset="2"/>
                  </a:rPr>
                  <a:t> of a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cube</a:t>
                </a:r>
                <a:r>
                  <a:rPr lang="en-US" noProof="0" dirty="0">
                    <a:sym typeface="Wingdings" panose="05000000000000000000" pitchFamily="2" charset="2"/>
                  </a:rPr>
                  <a:t> is a </a:t>
                </a: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clause</a:t>
                </a:r>
                <a:r>
                  <a:rPr lang="en-US" noProof="0" dirty="0">
                    <a:sym typeface="Wingdings" panose="05000000000000000000" pitchFamily="2" charset="2"/>
                  </a:rPr>
                  <a:t> and vice versa</a:t>
                </a:r>
                <a:endParaRPr lang="en-US" noProof="0" dirty="0"/>
              </a:p>
              <a:p>
                <a:pPr marL="0" indent="0">
                  <a:buNone/>
                </a:pPr>
                <a:endParaRPr lang="en-US" noProof="0" dirty="0"/>
              </a:p>
              <a:p>
                <a:r>
                  <a:rPr lang="en-US" noProof="0" dirty="0"/>
                  <a:t> A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Safety Property</a:t>
                </a:r>
                <a:r>
                  <a:rPr lang="en-US" noProof="0" dirty="0"/>
                  <a:t> P is a formula over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noProof="0" dirty="0"/>
                  <a:t> that should be satisfiable by every state reachable from I</a:t>
                </a:r>
              </a:p>
              <a:p>
                <a:pPr marL="502920" lvl="2" indent="0">
                  <a:buNone/>
                </a:pPr>
                <a:r>
                  <a:rPr lang="en-US" noProof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b="0" i="0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noProof="0" dirty="0"/>
                  <a:t> being a set of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bad states</a:t>
                </a: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8C966A02-8F75-4409-843E-9580BB9FD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49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6BCB7-03B1-4B8E-8929-D4025A1E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2.2 Algorithm: </a:t>
            </a:r>
            <a:r>
              <a:rPr lang="en-US" b="0" noProof="0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E3EF9F-5D07-453A-AC33-742605C9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38C952-CA7C-43BD-AD93-8615EACF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A44232-E265-425C-BDA5-13718106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2697FED5-CF87-4441-9AD9-97DF2A3038D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noProof="0" dirty="0"/>
                  <a:t> PDR on hardware checks if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states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noProof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noProof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noProof="0" dirty="0">
                    <a:solidFill>
                      <a:schemeClr val="accent1"/>
                    </a:solidFill>
                  </a:rPr>
                  <a:t> </a:t>
                </a:r>
                <a:r>
                  <a:rPr lang="en-US" noProof="0" dirty="0"/>
                  <a:t>are 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reachable</a:t>
                </a:r>
                <a:r>
                  <a:rPr lang="en-US" noProof="0" dirty="0"/>
                  <a:t> from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noProof="0" dirty="0">
                  <a:solidFill>
                    <a:schemeClr val="accent1"/>
                  </a:solidFill>
                </a:endParaRPr>
              </a:p>
              <a:p>
                <a:endParaRPr lang="en-US" noProof="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 For that it uses cubes of clauses, called </a:t>
                </a:r>
                <a:r>
                  <a:rPr lang="en-US" dirty="0">
                    <a:solidFill>
                      <a:schemeClr val="accent1"/>
                    </a:solidFill>
                  </a:rPr>
                  <a:t>Frames</a:t>
                </a:r>
              </a:p>
              <a:p>
                <a:pPr lvl="1"/>
                <a:r>
                  <a:rPr lang="en-US" dirty="0"/>
                  <a:t>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dirty="0"/>
                  <a:t>represents an </a:t>
                </a:r>
                <a:r>
                  <a:rPr lang="en-US" dirty="0">
                    <a:solidFill>
                      <a:schemeClr val="accent1"/>
                    </a:solidFill>
                  </a:rPr>
                  <a:t>over-approximation</a:t>
                </a:r>
                <a:r>
                  <a:rPr lang="en-US" dirty="0"/>
                  <a:t> of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states </a:t>
                </a:r>
                <a:r>
                  <a:rPr lang="en-US" dirty="0"/>
                  <a:t>in at most </a:t>
                </a:r>
                <a:r>
                  <a:rPr lang="en-US" dirty="0" err="1"/>
                  <a:t>i</a:t>
                </a:r>
                <a:r>
                  <a:rPr lang="en-US" dirty="0"/>
                  <a:t> transitions from I</a:t>
                </a:r>
              </a:p>
              <a:p>
                <a:endParaRPr lang="en-US" noProof="0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PDR maintains </a:t>
                </a:r>
                <a:r>
                  <a:rPr lang="en-US" dirty="0">
                    <a:solidFill>
                      <a:schemeClr val="accent1"/>
                    </a:solidFill>
                  </a:rPr>
                  <a:t>sequence</a:t>
                </a:r>
                <a:r>
                  <a:rPr lang="en-US" dirty="0"/>
                  <a:t> of frames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called </a:t>
                </a:r>
                <a:r>
                  <a:rPr lang="en-US" dirty="0">
                    <a:solidFill>
                      <a:schemeClr val="accent1"/>
                    </a:solidFill>
                  </a:rPr>
                  <a:t>trace</a:t>
                </a:r>
                <a:endParaRPr lang="en-US" dirty="0"/>
              </a:p>
              <a:p>
                <a:endParaRPr lang="en-US" noProof="0" dirty="0">
                  <a:solidFill>
                    <a:schemeClr val="accent1"/>
                  </a:solidFill>
                </a:endParaRPr>
              </a:p>
              <a:p>
                <a:pPr marL="45720" indent="0">
                  <a:buNone/>
                </a:pPr>
                <a:endParaRPr lang="en-US" noProof="0" dirty="0"/>
              </a:p>
              <a:p>
                <a:pPr marL="45720" indent="0">
                  <a:buNone/>
                </a:pPr>
                <a:endParaRPr lang="en-US" noProof="0" dirty="0"/>
              </a:p>
              <a:p>
                <a:pPr marL="45720" indent="0">
                  <a:buNone/>
                </a:pPr>
                <a:endParaRPr lang="en-US" noProof="0" dirty="0"/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2697FED5-CF87-4441-9AD9-97DF2A3038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63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autenraster 16x9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nutzerdefiniert 3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DF5C83-574F-4252-A4F8-E258C190AA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7BDA8A7-0CEB-4225-87B6-CC21A86118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928D1E-68BA-412E-B34A-7160A7263FC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2991</Words>
  <Application>Microsoft Office PowerPoint</Application>
  <PresentationFormat>Breitbild</PresentationFormat>
  <Paragraphs>609</Paragraphs>
  <Slides>72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72</vt:i4>
      </vt:variant>
    </vt:vector>
  </HeadingPairs>
  <TitlesOfParts>
    <vt:vector size="77" baseType="lpstr">
      <vt:lpstr>Arial</vt:lpstr>
      <vt:lpstr>Cambria Math</vt:lpstr>
      <vt:lpstr>CMU Sans Serif</vt:lpstr>
      <vt:lpstr>Wingdings</vt:lpstr>
      <vt:lpstr>Rautenraster 16x9</vt:lpstr>
      <vt:lpstr>PowerPoint-Präsentation</vt:lpstr>
      <vt:lpstr>Motivation</vt:lpstr>
      <vt:lpstr>Overview</vt:lpstr>
      <vt:lpstr>Overview</vt:lpstr>
      <vt:lpstr>1. Introduction</vt:lpstr>
      <vt:lpstr>Overview</vt:lpstr>
      <vt:lpstr>2.1 Preliminaries: Boolean Transition System</vt:lpstr>
      <vt:lpstr>2.1 Preliminaries: Formulas</vt:lpstr>
      <vt:lpstr>2.2 Algorithm: Overview</vt:lpstr>
      <vt:lpstr>2.2 Algorithm: Pseudo-Code</vt:lpstr>
      <vt:lpstr>2.2 Algorithm: Pseudo-Code</vt:lpstr>
      <vt:lpstr>2.2 Algorithm: Checking for 0-Counter-Example</vt:lpstr>
      <vt:lpstr>2.2 Algorithm: Pseudo-Code</vt:lpstr>
      <vt:lpstr>2.2 Algorithm: Next Transition Phase</vt:lpstr>
      <vt:lpstr>2.2 Algorithm: Next Transition Phase</vt:lpstr>
      <vt:lpstr>2.2 Algorithm: Pseudo-Code</vt:lpstr>
      <vt:lpstr>2.2 Algorithm: Blocking-Phase</vt:lpstr>
      <vt:lpstr>2.2 Algorithm: Blocking-Phase</vt:lpstr>
      <vt:lpstr>2.2 Algorithm: Blocking-Phase</vt:lpstr>
      <vt:lpstr>2.2 Algorithm: Pseudo-Code</vt:lpstr>
      <vt:lpstr>2.2 Algorithm: Propagation-Phase</vt:lpstr>
      <vt:lpstr>2.2 Algorithm: Propagation-Phase</vt:lpstr>
      <vt:lpstr>2.2 Algorithm: Propagation-Phase</vt:lpstr>
      <vt:lpstr>2.2 Algorithm: Propagation-Phase</vt:lpstr>
      <vt:lpstr>2.2 Algorithm: Propagation-Phase</vt:lpstr>
      <vt:lpstr>2.2 Algorithm: Pseudo-Code TEMPLATE</vt:lpstr>
      <vt:lpstr>2.3 Example</vt:lpstr>
      <vt:lpstr>2.4 Possible Improvements</vt:lpstr>
      <vt:lpstr>Overview</vt:lpstr>
      <vt:lpstr>3.1 Preliminaries</vt:lpstr>
      <vt:lpstr>3.1 Preliminaries: Control Flow Graph</vt:lpstr>
      <vt:lpstr>3.1 Preliminaries: Control Flow Graph</vt:lpstr>
      <vt:lpstr>3.1 Preliminaries: Control Flow Graph</vt:lpstr>
      <vt:lpstr>3.2 Lifted Algorithm: Pseudo-Code</vt:lpstr>
      <vt:lpstr>3.2 Lifted Algorithm: Pseudo-Code</vt:lpstr>
      <vt:lpstr>3.2 Lifted Algorithm: Checking for 0-Counter-Example</vt:lpstr>
      <vt:lpstr>3.2 Lifted Algorithm: Pseudo-Code</vt:lpstr>
      <vt:lpstr>3.2 Lifted Algorithm: Pseudo-Code</vt:lpstr>
      <vt:lpstr>3.2 Lifted Algorithm: Local Traces</vt:lpstr>
      <vt:lpstr>3.2 Lifted Algorithm: Pseudo-Code</vt:lpstr>
      <vt:lpstr>3.2 Lifted Algorithm: Initialization</vt:lpstr>
      <vt:lpstr>3.2 Lifted Algorithm: Pseudo-Code</vt:lpstr>
      <vt:lpstr>3.2 Lifted Algorithm: Next Level Phase</vt:lpstr>
      <vt:lpstr>3.2 Lifted Algorithm: Next Level Phase</vt:lpstr>
      <vt:lpstr>3.2 Lifted Algorithm: Pseudo-Code</vt:lpstr>
      <vt:lpstr>3.2 Lifted Algorithm: Blocking-Phase</vt:lpstr>
      <vt:lpstr>3.2 Lifted Algorithm: Blocking-Phase</vt:lpstr>
      <vt:lpstr>3.2 Lifted Algorithm: Blocking-Phase</vt:lpstr>
      <vt:lpstr>3.2 Lifted Algorithm: Blocking-Phase</vt:lpstr>
      <vt:lpstr>3.2 Lifted Algorithm: Pseudo-Code</vt:lpstr>
      <vt:lpstr>3.2 Lifted Algorithm: Propagation-Phase</vt:lpstr>
      <vt:lpstr>3.2 Lifted Algorithm: Propagation-Phase</vt:lpstr>
      <vt:lpstr>3.2 Lifted Algorithm: Propagation-Phase</vt:lpstr>
      <vt:lpstr>3.3 Example</vt:lpstr>
      <vt:lpstr>3.4 Possible Improvements: Generalization of Proof-Obligations</vt:lpstr>
      <vt:lpstr>3.4 Possible Improvements: Generalization of Proof-Obligations</vt:lpstr>
      <vt:lpstr>Overview</vt:lpstr>
      <vt:lpstr>4.1 Implementation: Introduction Ultimate</vt:lpstr>
      <vt:lpstr>4.2 Implementation: CEGAR-Scheme with PDR</vt:lpstr>
      <vt:lpstr>4.3 Implemented Improvements</vt:lpstr>
      <vt:lpstr>Overview</vt:lpstr>
      <vt:lpstr>5.1 Data Comparison</vt:lpstr>
      <vt:lpstr>5.2 Discussion</vt:lpstr>
      <vt:lpstr>Overview</vt:lpstr>
      <vt:lpstr>6. Related Work</vt:lpstr>
      <vt:lpstr>6. Related Work</vt:lpstr>
      <vt:lpstr>Overview</vt:lpstr>
      <vt:lpstr>7.1 Implementing Further Improvements</vt:lpstr>
      <vt:lpstr>7.1 Implementing Further Improvements</vt:lpstr>
      <vt:lpstr>Overview</vt:lpstr>
      <vt:lpstr>8. Conclusion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2012-06-18T16:53:33Z</dcterms:created>
  <dcterms:modified xsi:type="dcterms:W3CDTF">2018-09-11T14:52:23Z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