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83" r:id="rId56"/>
    <p:sldId id="386" r:id="rId57"/>
    <p:sldId id="387" r:id="rId58"/>
    <p:sldId id="272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273" r:id="rId68"/>
    <p:sldId id="384" r:id="rId69"/>
    <p:sldId id="275" r:id="rId70"/>
    <p:sldId id="277" r:id="rId71"/>
    <p:sldId id="280" r:id="rId72"/>
    <p:sldId id="385" r:id="rId73"/>
    <p:sldId id="282" r:id="rId74"/>
    <p:sldId id="316" r:id="rId7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072" autoAdjust="0"/>
  </p:normalViewPr>
  <p:slideViewPr>
    <p:cSldViewPr snapToGrid="0">
      <p:cViewPr varScale="1">
        <p:scale>
          <a:sx n="98" d="100"/>
          <a:sy n="98" d="100"/>
        </p:scale>
        <p:origin x="10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18.09.2018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18.09.2018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8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0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0-Counter-Example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Next Level Initialization 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/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2664823"/>
            <a:ext cx="3918857" cy="133241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similar performance!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758E9C4-7611-42E5-A088-2DFAB3C7052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18954E6-EBF2-450F-B58E-149CE9C0A24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71CEB28-B178-4995-AEE6-EA5C1CB7EC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A12620-63B7-48EA-B4F0-CCD6277F12B3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Last </a:t>
            </a:r>
            <a:r>
              <a:rPr lang="de-DE" dirty="0" err="1">
                <a:solidFill>
                  <a:srgbClr val="FF0000"/>
                </a:solidFill>
              </a:rPr>
              <a:t>step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Spoiler: Error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unreachable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16D1D01-E0DA-461E-AF3C-66BCA23D9AA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noProof="0" dirty="0"/>
          </a:p>
          <a:p>
            <a:r>
              <a:rPr lang="de-DE" noProof="0" dirty="0"/>
              <a:t>2: </a:t>
            </a:r>
            <a:r>
              <a:rPr lang="en-US" dirty="0"/>
              <a:t>Tobias Welp and Andreas </a:t>
            </a:r>
            <a:r>
              <a:rPr lang="en-US" dirty="0" err="1"/>
              <a:t>Kuehlmann</a:t>
            </a:r>
            <a:r>
              <a:rPr lang="en-US" dirty="0"/>
              <a:t>. QF BV model checking with property directed reachability. In </a:t>
            </a:r>
            <a:r>
              <a:rPr lang="en-US" i="1" dirty="0"/>
              <a:t>DATE</a:t>
            </a:r>
            <a:r>
              <a:rPr lang="en-US" dirty="0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Bit-Blasting</a:t>
                </a:r>
                <a:r>
                  <a:rPr lang="en-US" baseline="30000" dirty="0"/>
                  <a:t>2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the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Abstract Reachability Tree (ART) Unrolling</a:t>
                </a:r>
                <a:r>
                  <a:rPr lang="en-US" baseline="30000" dirty="0"/>
                  <a:t>3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reachable: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unreachable:</a:t>
            </a:r>
          </a:p>
          <a:p>
            <a:pPr marL="19431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EBA2C330-B102-455C-B43C-39AA04EA296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C3D61C8-FF9D-4641-A27B-54BD6388CA5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C36BB22-589C-4AEC-BB5D-B9A5F223D8D8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AE5875B-DF9E-4993-A458-399029DBC3E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/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D259CC-3DAA-48A4-9D08-67D39566BD9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B70A3E7-4C49-433A-A910-195F77A7C90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D4F422F-3F43-4F96-9DC0-ABDAB0C58CF7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2178206"/>
            <a:ext cx="434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Caching proof-obligations: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Save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level with the </a:t>
            </a:r>
          </a:p>
          <a:p>
            <a:pPr marL="274320" lvl="1" indent="0">
              <a:buNone/>
            </a:pPr>
            <a:r>
              <a:rPr lang="en-US" sz="2000" dirty="0"/>
              <a:t>     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level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2080642"/>
            <a:ext cx="4395221" cy="3222878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Skipping already blocked proof-obligations:</a:t>
            </a:r>
          </a:p>
          <a:p>
            <a:pPr lvl="1"/>
            <a:r>
              <a:rPr lang="en-US" dirty="0"/>
              <a:t> Save unsatisfiable queues to SMT-solver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If a saved queue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benchmarked PDR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Idea: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Idea:</a:t>
            </a:r>
          </a:p>
          <a:p>
            <a:pPr lvl="2"/>
            <a:r>
              <a:rPr lang="en-US" dirty="0"/>
              <a:t> Use a non-linear approach of PDR</a:t>
            </a:r>
          </a:p>
          <a:p>
            <a:pPr lvl="2"/>
            <a:r>
              <a:rPr lang="en-US" dirty="0"/>
              <a:t> Calculate a procedure summary and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/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Represents</a:t>
                </a:r>
                <a:r>
                  <a:rPr lang="en-US" dirty="0"/>
                  <a:t> a first-order </a:t>
                </a:r>
                <a:r>
                  <a:rPr lang="en-US" dirty="0" err="1"/>
                  <a:t>formula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location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Each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location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has</a:t>
                </a:r>
                <a:r>
                  <a:rPr lang="en-US" dirty="0">
                    <a:sym typeface="Wingdings" panose="05000000000000000000" pitchFamily="2" charset="2"/>
                  </a:rPr>
                  <a:t> multiple </a:t>
                </a:r>
                <a:r>
                  <a:rPr lang="en-US" dirty="0" err="1">
                    <a:sym typeface="Wingdings" panose="05000000000000000000" pitchFamily="2" charset="2"/>
                  </a:rPr>
                  <a:t>assigned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frames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Proof-Obligation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Need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6200</Words>
  <Application>Microsoft Office PowerPoint</Application>
  <PresentationFormat>Breitbild</PresentationFormat>
  <Paragraphs>2223</Paragraphs>
  <Slides>71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6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Data Comparison</vt:lpstr>
      <vt:lpstr>Evaluation: Discussion</vt:lpstr>
      <vt:lpstr>Future Work: Implementing Further Improvements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2018-09-18T17:05:26Z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