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58"/>
  </p:notesMasterIdLst>
  <p:handoutMasterIdLst>
    <p:handoutMasterId r:id="rId59"/>
  </p:handoutMasterIdLst>
  <p:sldIdLst>
    <p:sldId id="256" r:id="rId5"/>
    <p:sldId id="257" r:id="rId6"/>
    <p:sldId id="258" r:id="rId7"/>
    <p:sldId id="262" r:id="rId8"/>
    <p:sldId id="259" r:id="rId9"/>
    <p:sldId id="263" r:id="rId10"/>
    <p:sldId id="260" r:id="rId11"/>
    <p:sldId id="283" r:id="rId12"/>
    <p:sldId id="284" r:id="rId13"/>
    <p:sldId id="285" r:id="rId14"/>
    <p:sldId id="290" r:id="rId15"/>
    <p:sldId id="291" r:id="rId16"/>
    <p:sldId id="289" r:id="rId17"/>
    <p:sldId id="292" r:id="rId18"/>
    <p:sldId id="293" r:id="rId19"/>
    <p:sldId id="286" r:id="rId20"/>
    <p:sldId id="294" r:id="rId21"/>
    <p:sldId id="295" r:id="rId22"/>
    <p:sldId id="296" r:id="rId23"/>
    <p:sldId id="287" r:id="rId24"/>
    <p:sldId id="297" r:id="rId25"/>
    <p:sldId id="298" r:id="rId26"/>
    <p:sldId id="299" r:id="rId27"/>
    <p:sldId id="300" r:id="rId28"/>
    <p:sldId id="288" r:id="rId29"/>
    <p:sldId id="264" r:id="rId30"/>
    <p:sldId id="265" r:id="rId31"/>
    <p:sldId id="266" r:id="rId32"/>
    <p:sldId id="267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269" r:id="rId44"/>
    <p:sldId id="270" r:id="rId45"/>
    <p:sldId id="271" r:id="rId46"/>
    <p:sldId id="272" r:id="rId47"/>
    <p:sldId id="273" r:id="rId48"/>
    <p:sldId id="274" r:id="rId49"/>
    <p:sldId id="275" r:id="rId50"/>
    <p:sldId id="277" r:id="rId51"/>
    <p:sldId id="276" r:id="rId52"/>
    <p:sldId id="278" r:id="rId53"/>
    <p:sldId id="279" r:id="rId54"/>
    <p:sldId id="280" r:id="rId55"/>
    <p:sldId id="281" r:id="rId56"/>
    <p:sldId id="282" r:id="rId5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93" autoAdjust="0"/>
  </p:normalViewPr>
  <p:slideViewPr>
    <p:cSldViewPr snapToGrid="0">
      <p:cViewPr>
        <p:scale>
          <a:sx n="75" d="100"/>
          <a:sy n="75" d="100"/>
        </p:scale>
        <p:origin x="54" y="15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9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03.09.2018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03.09.2018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für </a:t>
            </a:r>
            <a:r>
              <a:rPr lang="de-DE" dirty="0" err="1"/>
              <a:t>boolean</a:t>
            </a:r>
            <a:r>
              <a:rPr lang="de-DE" dirty="0"/>
              <a:t> Transition System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66571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Eingekreiste Codezeilen erklären. In subsequenten Folien, nur die Phasen eingezeichnet lassen die gerade Erklärt werden</a:t>
            </a:r>
          </a:p>
          <a:p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0 CTI</a:t>
            </a:r>
          </a:p>
          <a:p>
            <a:pPr marL="228600" indent="-228600">
              <a:buAutoNum type="arabicPeriod"/>
            </a:pPr>
            <a:r>
              <a:rPr lang="de-DE" dirty="0"/>
              <a:t>Next Transition Phase</a:t>
            </a:r>
          </a:p>
          <a:p>
            <a:pPr marL="228600" indent="-228600">
              <a:buAutoNum type="arabicPeriod"/>
            </a:pPr>
            <a:r>
              <a:rPr lang="de-DE" dirty="0"/>
              <a:t>Blocking-Phase</a:t>
            </a:r>
          </a:p>
          <a:p>
            <a:pPr marL="228600" indent="-228600">
              <a:buAutoNum type="arabicPeriod"/>
            </a:pPr>
            <a:r>
              <a:rPr lang="de-DE" dirty="0"/>
              <a:t>Propagation-Phase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35593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01909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43814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17977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27771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,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. </a:t>
            </a:r>
            <a:r>
              <a:rPr lang="de-DE" dirty="0" err="1"/>
              <a:t>Because</a:t>
            </a:r>
            <a:r>
              <a:rPr lang="de-DE" dirty="0"/>
              <a:t> time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08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665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4092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800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Next Transition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0829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Eingekreiste Codezeilen erklären. In subsequenten Folien, nur die Phasen eingezeichnet lassen die gerade Erklärt werden</a:t>
            </a:r>
          </a:p>
          <a:p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0 CTI</a:t>
            </a:r>
          </a:p>
          <a:p>
            <a:pPr marL="228600" indent="-228600">
              <a:buAutoNum type="arabicPeriod"/>
            </a:pPr>
            <a:r>
              <a:rPr lang="de-DE" dirty="0"/>
              <a:t>Next Transition Phase</a:t>
            </a:r>
          </a:p>
          <a:p>
            <a:pPr marL="228600" indent="-228600">
              <a:buAutoNum type="arabicPeriod"/>
            </a:pPr>
            <a:r>
              <a:rPr lang="de-DE" dirty="0"/>
              <a:t>Blocking-Phase</a:t>
            </a:r>
          </a:p>
          <a:p>
            <a:pPr marL="228600" indent="-228600">
              <a:buAutoNum type="arabicPeriod"/>
            </a:pPr>
            <a:r>
              <a:rPr lang="de-DE" dirty="0"/>
              <a:t>Propagation-Phase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7717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Next Transition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4932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Blocking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0687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Code Snippet auf die Folie?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758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Code Snippet auf die Folie?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49847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Code Snippet auf die Folie?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830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Propagation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463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62BBC-A042-489B-9D0C-78595D1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86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62BBC-A042-489B-9D0C-78595D1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870841"/>
            <a:ext cx="11015950" cy="409974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4E0C1B-037E-413D-A6C6-7D1C05CEF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4379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51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324800"/>
            <a:ext cx="530253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324800"/>
            <a:ext cx="525607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996966"/>
            <a:ext cx="530253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996966"/>
            <a:ext cx="525607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EF3F3C-D431-4E34-A6DA-B15EF8F0C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19213"/>
            <a:ext cx="11015950" cy="4984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 marL="506412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0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5200" y="1324799"/>
            <a:ext cx="11015817" cy="46913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5FB6D-459F-4DF5-8199-AE7570AC6232}"/>
              </a:ext>
            </a:extLst>
          </p:cNvPr>
          <p:cNvCxnSpPr/>
          <p:nvPr userDrawn="1"/>
        </p:nvCxnSpPr>
        <p:spPr>
          <a:xfrm>
            <a:off x="654337" y="1058668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2" r:id="rId3"/>
    <p:sldLayoutId id="2147483651" r:id="rId4"/>
    <p:sldLayoutId id="2147483652" r:id="rId5"/>
    <p:sldLayoutId id="2147483671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58CE-3D96-486F-987D-9CD030E0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D20C9-C638-4118-B78D-CC307F5AB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4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Pseudo-Code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Pseudo-Code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9F2A3401-7688-4D45-B9A3-9627BFFCA67A}"/>
              </a:ext>
            </a:extLst>
          </p:cNvPr>
          <p:cNvSpPr/>
          <p:nvPr/>
        </p:nvSpPr>
        <p:spPr>
          <a:xfrm>
            <a:off x="2692400" y="1460500"/>
            <a:ext cx="2819400" cy="4318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1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E0B32-57BF-49F3-9510-D6245109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 err="1"/>
              <a:t>Checking</a:t>
            </a:r>
            <a:r>
              <a:rPr lang="de-DE" b="0" dirty="0"/>
              <a:t> </a:t>
            </a:r>
            <a:r>
              <a:rPr lang="de-DE" b="0" dirty="0" err="1"/>
              <a:t>for</a:t>
            </a:r>
            <a:r>
              <a:rPr lang="de-DE" b="0" dirty="0"/>
              <a:t> 0-Counter-Example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909A34-E1AC-4D8E-897A-504AC6F4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D4D53C-9641-48E3-B6D6-650A3BC1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75945-746A-4DB8-BEF6-362A81E7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63D02C87-0139-4B35-898B-F5A9E3F91A5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dirty="0"/>
                  <a:t> satisfiable?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If satisfiable: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Algorithm terminates and returns that a bad state is reachable</a:t>
                </a:r>
              </a:p>
              <a:p>
                <a:pPr marL="277812" lvl="1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If unsatisfiable: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Algorithm initializes the first frame in the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</m:oMath>
                </a14:m>
                <a:r>
                  <a:rPr lang="en-US" dirty="0"/>
                  <a:t> and continues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63D02C87-0139-4B35-898B-F5A9E3F91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8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9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Pseudo-Code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1F75090-EE94-4D13-A100-CA86965F0B01}"/>
              </a:ext>
            </a:extLst>
          </p:cNvPr>
          <p:cNvSpPr/>
          <p:nvPr/>
        </p:nvSpPr>
        <p:spPr>
          <a:xfrm>
            <a:off x="3073400" y="2503170"/>
            <a:ext cx="5740400" cy="129413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AECF4A8-9116-4CFB-BD35-51FCAA769D4F}"/>
              </a:ext>
            </a:extLst>
          </p:cNvPr>
          <p:cNvSpPr txBox="1"/>
          <p:nvPr/>
        </p:nvSpPr>
        <p:spPr>
          <a:xfrm>
            <a:off x="4773247" y="2096068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Next Transition Phase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4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4474-F239-41BD-927E-152438C0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Next Transition Phase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DAC507-80AB-42DC-82CE-82CA8A7C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D18C58-FEA5-4F6C-9114-74A14594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423508-40E5-4616-9077-F91D0BAD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DE" dirty="0" err="1"/>
                  <a:t>Let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current</a:t>
                </a:r>
                <a:r>
                  <a:rPr lang="de-DE" dirty="0"/>
                  <a:t> </a:t>
                </a:r>
                <a:r>
                  <a:rPr lang="de-DE" dirty="0" err="1"/>
                  <a:t>trace</a:t>
                </a:r>
                <a:endParaRPr lang="de-DE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̅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</m:e>
                        </m:nary>
                      </m:e>
                    </m:nary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satisfiable</a:t>
                </a:r>
                <a:r>
                  <a:rPr lang="de-DE" dirty="0"/>
                  <a:t>?</a:t>
                </a:r>
              </a:p>
              <a:p>
                <a:pPr marL="274320" lvl="1" indent="0">
                  <a:buNone/>
                </a:pPr>
                <a:endParaRPr lang="de-DE" dirty="0"/>
              </a:p>
              <a:p>
                <a:pPr marL="274320" lvl="1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	</a:t>
                </a:r>
                <a:r>
                  <a:rPr lang="de-DE" dirty="0" err="1">
                    <a:sym typeface="Wingdings" panose="05000000000000000000" pitchFamily="2" charset="2"/>
                  </a:rPr>
                  <a:t>If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</a:p>
              <a:p>
                <a:pPr lvl="5"/>
                <a:r>
                  <a:rPr lang="de-DE" sz="2000" dirty="0" err="1">
                    <a:sym typeface="Wingdings" panose="05000000000000000000" pitchFamily="2" charset="2"/>
                  </a:rPr>
                  <a:t>Continue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with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the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next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phase</a:t>
                </a:r>
                <a:r>
                  <a:rPr lang="de-DE" sz="2000" dirty="0">
                    <a:sym typeface="Wingdings" panose="05000000000000000000" pitchFamily="2" charset="2"/>
                  </a:rPr>
                  <a:t>	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4332F1-4EAF-4489-830B-A06A320D2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382694"/>
          </a:xfrm>
        </p:spPr>
        <p:txBody>
          <a:bodyPr/>
          <a:lstStyle/>
          <a:p>
            <a:r>
              <a:rPr lang="de-DE" dirty="0" err="1"/>
              <a:t>Checking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4474-F239-41BD-927E-152438C0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Next Transition Phase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DAC507-80AB-42DC-82CE-82CA8A7C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D18C58-FEA5-4F6C-9114-74A14594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423508-40E5-4616-9077-F91D0BAD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DE" dirty="0" err="1"/>
                  <a:t>Let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current</a:t>
                </a:r>
                <a:r>
                  <a:rPr lang="de-DE" dirty="0"/>
                  <a:t> </a:t>
                </a:r>
                <a:r>
                  <a:rPr lang="de-DE" dirty="0" err="1"/>
                  <a:t>trace</a:t>
                </a:r>
                <a:endParaRPr lang="de-DE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̅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</m:e>
                        </m:nary>
                      </m:e>
                    </m:nary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satisfiable</a:t>
                </a:r>
                <a:r>
                  <a:rPr lang="de-DE" dirty="0"/>
                  <a:t>?</a:t>
                </a:r>
              </a:p>
              <a:p>
                <a:pPr marL="274320" lvl="1" indent="0">
                  <a:buNone/>
                </a:pPr>
                <a:endParaRPr lang="de-DE" dirty="0"/>
              </a:p>
              <a:p>
                <a:pPr marL="274320" lvl="1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	</a:t>
                </a:r>
                <a:r>
                  <a:rPr lang="de-DE" dirty="0" err="1">
                    <a:sym typeface="Wingdings" panose="05000000000000000000" pitchFamily="2" charset="2"/>
                  </a:rPr>
                  <a:t>If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</a:p>
              <a:p>
                <a:pPr lvl="5"/>
                <a:r>
                  <a:rPr lang="de-DE" sz="2000" dirty="0">
                    <a:sym typeface="Wingdings" panose="05000000000000000000" pitchFamily="2" charset="2"/>
                  </a:rPr>
                  <a:t>Take </a:t>
                </a:r>
                <a:r>
                  <a:rPr lang="de-DE" sz="2000" dirty="0" err="1">
                    <a:sym typeface="Wingdings" panose="05000000000000000000" pitchFamily="2" charset="2"/>
                  </a:rPr>
                  <a:t>satisfying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assignment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d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</a:p>
              <a:p>
                <a:pPr lvl="5"/>
                <a:r>
                  <a:rPr lang="de-DE" sz="2000" dirty="0">
                    <a:sym typeface="Wingdings" panose="05000000000000000000" pitchFamily="2" charset="2"/>
                  </a:rPr>
                  <a:t>The </a:t>
                </a:r>
                <a:r>
                  <a:rPr lang="de-DE" sz="2000" dirty="0" err="1">
                    <a:sym typeface="Wingdings" panose="05000000000000000000" pitchFamily="2" charset="2"/>
                  </a:rPr>
                  <a:t>algorithm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gets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new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bad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state</a:t>
                </a:r>
                <a:r>
                  <a:rPr lang="de-DE" sz="2000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… 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de-DE" sz="2000" dirty="0">
                  <a:sym typeface="Wingdings" panose="05000000000000000000" pitchFamily="2" charset="2"/>
                </a:endParaRPr>
              </a:p>
              <a:p>
                <a:pPr lvl="5"/>
                <a:r>
                  <a:rPr lang="de-DE" sz="2000" dirty="0" err="1">
                    <a:sym typeface="Wingdings" panose="05000000000000000000" pitchFamily="2" charset="2"/>
                  </a:rPr>
                  <a:t>Construct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the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tuple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de-DE" sz="2000" dirty="0">
                    <a:sym typeface="Wingdings" panose="05000000000000000000" pitchFamily="2" charset="2"/>
                  </a:rPr>
                  <a:t>, </a:t>
                </a:r>
                <a:r>
                  <a:rPr lang="de-DE" sz="2000" dirty="0" err="1">
                    <a:sym typeface="Wingdings" panose="05000000000000000000" pitchFamily="2" charset="2"/>
                  </a:rPr>
                  <a:t>called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proof</a:t>
                </a:r>
                <a:r>
                  <a:rPr lang="de-DE" sz="2000" dirty="0">
                    <a:sym typeface="Wingdings" panose="05000000000000000000" pitchFamily="2" charset="2"/>
                  </a:rPr>
                  <a:t>-obligation</a:t>
                </a:r>
              </a:p>
              <a:p>
                <a:pPr marL="502920" lvl="2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	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4332F1-4EAF-4489-830B-A06A320D2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382694"/>
          </a:xfrm>
        </p:spPr>
        <p:txBody>
          <a:bodyPr/>
          <a:lstStyle/>
          <a:p>
            <a:r>
              <a:rPr lang="de-DE" dirty="0" err="1"/>
              <a:t>Checking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Pseudo-Code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17EB193-14A1-404E-89EC-4E7DDF07A241}"/>
              </a:ext>
            </a:extLst>
          </p:cNvPr>
          <p:cNvSpPr/>
          <p:nvPr/>
        </p:nvSpPr>
        <p:spPr>
          <a:xfrm>
            <a:off x="3378200" y="2730500"/>
            <a:ext cx="4597400" cy="106680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06734DD-6C19-4D32-BDA6-81A59D7A49D5}"/>
              </a:ext>
            </a:extLst>
          </p:cNvPr>
          <p:cNvSpPr txBox="1"/>
          <p:nvPr/>
        </p:nvSpPr>
        <p:spPr>
          <a:xfrm>
            <a:off x="8019283" y="305966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Blocking-Phase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6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5D22172-A0ED-4DA5-8832-6E6DF25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Blocking-Phase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C02F6-EF3A-44A7-BE97-C0DFFBF1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1DBFA5-0F39-4922-ABF1-7FDB029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0B51A-6EE0-4284-B963-5A3632CD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proof-obligations</a:t>
                </a:r>
                <a:r>
                  <a:rPr lang="de-DE" dirty="0"/>
                  <a:t>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takes</a:t>
                </a:r>
                <a:r>
                  <a:rPr lang="de-DE" dirty="0"/>
                  <a:t> </a:t>
                </a:r>
                <a:r>
                  <a:rPr lang="de-DE" dirty="0" err="1"/>
                  <a:t>proof</a:t>
                </a:r>
                <a:r>
                  <a:rPr lang="de-DE" dirty="0"/>
                  <a:t>-obligation (b, i)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DE" dirty="0" err="1"/>
                  <a:t>Tries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:r>
                  <a:rPr lang="de-DE" dirty="0" err="1"/>
                  <a:t>bad</a:t>
                </a:r>
                <a:r>
                  <a:rPr lang="de-DE" dirty="0"/>
                  <a:t> </a:t>
                </a:r>
                <a:r>
                  <a:rPr lang="de-DE" dirty="0" err="1"/>
                  <a:t>state</a:t>
                </a:r>
                <a:r>
                  <a:rPr lang="de-DE" dirty="0"/>
                  <a:t> b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checking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satisfiability</a:t>
                </a:r>
                <a:endParaRPr lang="de-DE" dirty="0"/>
              </a:p>
              <a:p>
                <a:pPr marL="506412" lvl="2" indent="0">
                  <a:buNone/>
                </a:pPr>
                <a:endParaRPr lang="de-DE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</a:p>
              <a:p>
                <a:pPr lvl="5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is</a:t>
                </a:r>
                <a:r>
                  <a:rPr lang="de-DE" sz="2000" dirty="0"/>
                  <a:t> not strong </a:t>
                </a:r>
                <a:r>
                  <a:rPr lang="de-DE" sz="2000" dirty="0" err="1"/>
                  <a:t>enough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block b</a:t>
                </a:r>
              </a:p>
              <a:p>
                <a:pPr lvl="5"/>
                <a:r>
                  <a:rPr lang="de-DE" sz="2000" dirty="0">
                    <a:sym typeface="Wingdings" panose="05000000000000000000" pitchFamily="2" charset="2"/>
                  </a:rPr>
                  <a:t>Take </a:t>
                </a:r>
                <a:r>
                  <a:rPr lang="de-DE" sz="2000" dirty="0" err="1">
                    <a:sym typeface="Wingdings" panose="05000000000000000000" pitchFamily="2" charset="2"/>
                  </a:rPr>
                  <a:t>satisfying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assignment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r>
                      <a:rPr lang="de-DE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d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</a:p>
              <a:p>
                <a:pPr lvl="5"/>
                <a:r>
                  <a:rPr lang="de-DE" sz="2000" dirty="0">
                    <a:sym typeface="Wingdings" panose="05000000000000000000" pitchFamily="2" charset="2"/>
                  </a:rPr>
                  <a:t>The </a:t>
                </a:r>
                <a:r>
                  <a:rPr lang="de-DE" sz="2000" dirty="0" err="1">
                    <a:sym typeface="Wingdings" panose="05000000000000000000" pitchFamily="2" charset="2"/>
                  </a:rPr>
                  <a:t>algorithm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gets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another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new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bad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state</a:t>
                </a:r>
                <a:r>
                  <a:rPr lang="de-DE" sz="2000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</m:t>
                    </m:r>
                    <m:r>
                      <a:rPr lang="de-DE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… 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de-DE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de-DE" sz="2000" dirty="0">
                  <a:sym typeface="Wingdings" panose="05000000000000000000" pitchFamily="2" charset="2"/>
                </a:endParaRPr>
              </a:p>
              <a:p>
                <a:pPr lvl="5"/>
                <a:r>
                  <a:rPr lang="de-DE" sz="2000" dirty="0" err="1">
                    <a:sym typeface="Wingdings" panose="05000000000000000000" pitchFamily="2" charset="2"/>
                  </a:rPr>
                  <a:t>Construct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new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proof</a:t>
                </a:r>
                <a:r>
                  <a:rPr lang="de-DE" sz="2000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u</m:t>
                    </m:r>
                    <m:r>
                      <a:rPr lang="de-DE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de-DE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−1)</m:t>
                    </m:r>
                  </m:oMath>
                </a14:m>
                <a:endParaRPr lang="de-DE" sz="2000" dirty="0">
                  <a:sym typeface="Wingdings" panose="05000000000000000000" pitchFamily="2" charset="2"/>
                </a:endParaRPr>
              </a:p>
              <a:p>
                <a:pPr lvl="5">
                  <a:buFont typeface="Wingdings" panose="05000000000000000000" pitchFamily="2" charset="2"/>
                  <a:buChar char="§"/>
                </a:pPr>
                <a:endParaRPr lang="de-DE" sz="2000" dirty="0"/>
              </a:p>
              <a:p>
                <a:pPr lvl="5">
                  <a:buFont typeface="Wingdings" panose="05000000000000000000" pitchFamily="2" charset="2"/>
                  <a:buChar char="§"/>
                </a:pPr>
                <a:endParaRPr lang="de-DE" sz="2000" dirty="0"/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2ABDE02-3BE1-4B6C-81E2-B168A81D8A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Proving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reachable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CDD2252-0135-48A1-A377-C95049E203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46" t="8579" r="-246" b="78701"/>
          <a:stretch/>
        </p:blipFill>
        <p:spPr>
          <a:xfrm>
            <a:off x="6737631" y="0"/>
            <a:ext cx="6279297" cy="112971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DFDF0B9-EEC2-4FA5-91D1-58E7BD8CBBA8}"/>
              </a:ext>
            </a:extLst>
          </p:cNvPr>
          <p:cNvSpPr txBox="1"/>
          <p:nvPr/>
        </p:nvSpPr>
        <p:spPr>
          <a:xfrm>
            <a:off x="9777015" y="1139269"/>
            <a:ext cx="2321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Note: </a:t>
            </a:r>
            <a:r>
              <a:rPr lang="de-DE" dirty="0" err="1">
                <a:solidFill>
                  <a:srgbClr val="FF0000"/>
                </a:solidFill>
              </a:rPr>
              <a:t>useful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have</a:t>
            </a:r>
            <a:r>
              <a:rPr lang="de-DE" dirty="0">
                <a:solidFill>
                  <a:srgbClr val="FF0000"/>
                </a:solidFill>
              </a:rPr>
              <a:t> </a:t>
            </a:r>
          </a:p>
          <a:p>
            <a:r>
              <a:rPr lang="de-DE" dirty="0">
                <a:solidFill>
                  <a:srgbClr val="FF0000"/>
                </a:solidFill>
              </a:rPr>
              <a:t>Piece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pseudo-code?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8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5D22172-A0ED-4DA5-8832-6E6DF25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Blocking-Phase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C02F6-EF3A-44A7-BE97-C0DFFBF1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1DBFA5-0F39-4922-ABF1-7FDB029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0B51A-6EE0-4284-B963-5A3632CD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If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proof-obligations</a:t>
                </a:r>
                <a:r>
                  <a:rPr lang="de-DE" dirty="0"/>
                  <a:t>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takes</a:t>
                </a:r>
                <a:r>
                  <a:rPr lang="de-DE" dirty="0"/>
                  <a:t> </a:t>
                </a:r>
                <a:r>
                  <a:rPr lang="de-DE" dirty="0" err="1"/>
                  <a:t>proof</a:t>
                </a:r>
                <a:r>
                  <a:rPr lang="de-DE" dirty="0"/>
                  <a:t>-obligation (b, i)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DE" dirty="0" err="1"/>
                  <a:t>Tries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:r>
                  <a:rPr lang="de-DE" dirty="0" err="1"/>
                  <a:t>bad</a:t>
                </a:r>
                <a:r>
                  <a:rPr lang="de-DE" dirty="0"/>
                  <a:t> </a:t>
                </a:r>
                <a:r>
                  <a:rPr lang="de-DE" dirty="0" err="1"/>
                  <a:t>state</a:t>
                </a:r>
                <a:r>
                  <a:rPr lang="de-DE" dirty="0"/>
                  <a:t> b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checking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satisfiability</a:t>
                </a:r>
                <a:endParaRPr lang="de-DE" dirty="0"/>
              </a:p>
              <a:p>
                <a:pPr marL="506412" lvl="2" indent="0">
                  <a:buNone/>
                </a:pPr>
                <a:endParaRPr lang="de-DE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</a:p>
              <a:p>
                <a:pPr lvl="5">
                  <a:buFont typeface="Wingdings" panose="05000000000000000000" pitchFamily="2" charset="2"/>
                  <a:buChar char="§"/>
                </a:pPr>
                <a:r>
                  <a:rPr lang="de-DE" sz="2000" dirty="0" err="1"/>
                  <a:t>Algorithm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strenghthens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with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de-DE" sz="2000" dirty="0"/>
              </a:p>
              <a:p>
                <a:pPr marL="1420812" lvl="6" indent="0">
                  <a:buNone/>
                </a:pPr>
                <a:r>
                  <a:rPr lang="de-DE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nary>
                  </m:oMath>
                </a14:m>
                <a:endParaRPr lang="de-DE" sz="2000" dirty="0"/>
              </a:p>
              <a:p>
                <a:pPr lvl="5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 Blocking </a:t>
                </a:r>
                <a:r>
                  <a:rPr lang="de-DE" sz="2000" dirty="0" err="1"/>
                  <a:t>bad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state</a:t>
                </a:r>
                <a:r>
                  <a:rPr lang="de-DE" sz="2000" dirty="0"/>
                  <a:t> b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2ABDE02-3BE1-4B6C-81E2-B168A81D8A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Proving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reachable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5D22172-A0ED-4DA5-8832-6E6DF25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Blocking-Phase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C02F6-EF3A-44A7-BE97-C0DFFBF1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1DBFA5-0F39-4922-ABF1-7FDB029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0B51A-6EE0-4284-B963-5A3632CD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This </a:t>
                </a:r>
                <a:r>
                  <a:rPr lang="de-DE" dirty="0" err="1"/>
                  <a:t>continues</a:t>
                </a:r>
                <a:r>
                  <a:rPr lang="de-DE" dirty="0"/>
                  <a:t> </a:t>
                </a:r>
                <a:r>
                  <a:rPr lang="de-DE" dirty="0" err="1"/>
                  <a:t>recursively</a:t>
                </a:r>
                <a:r>
                  <a:rPr lang="de-DE" dirty="0"/>
                  <a:t> </a:t>
                </a:r>
                <a:r>
                  <a:rPr lang="de-DE" dirty="0" err="1"/>
                  <a:t>until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proof-obligations</a:t>
                </a:r>
                <a:r>
                  <a:rPr lang="de-DE" dirty="0"/>
                  <a:t> </a:t>
                </a:r>
                <a:r>
                  <a:rPr lang="de-DE" dirty="0" err="1"/>
                  <a:t>left</a:t>
                </a:r>
                <a:endParaRPr lang="de-DE" dirty="0"/>
              </a:p>
              <a:p>
                <a:pPr marL="506412" lvl="2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</a:t>
                </a:r>
                <a:r>
                  <a:rPr lang="de-DE" dirty="0" err="1">
                    <a:sym typeface="Wingdings" panose="05000000000000000000" pitchFamily="2" charset="2"/>
                  </a:rPr>
                  <a:t>A</a:t>
                </a:r>
                <a:r>
                  <a:rPr lang="de-DE" dirty="0" err="1"/>
                  <a:t>lgorithm</a:t>
                </a:r>
                <a:r>
                  <a:rPr lang="de-DE" dirty="0"/>
                  <a:t> </a:t>
                </a:r>
                <a:r>
                  <a:rPr lang="de-DE" dirty="0" err="1"/>
                  <a:t>continues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next</a:t>
                </a:r>
                <a:r>
                  <a:rPr lang="de-DE" dirty="0"/>
                  <a:t> </a:t>
                </a:r>
                <a:r>
                  <a:rPr lang="de-DE" dirty="0" err="1"/>
                  <a:t>phase</a:t>
                </a:r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A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created</a:t>
                </a:r>
                <a:endParaRPr lang="de-DE" dirty="0"/>
              </a:p>
              <a:p>
                <a:pPr marL="506412" lvl="2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</a:t>
                </a:r>
                <a:r>
                  <a:rPr lang="de-DE" dirty="0" err="1">
                    <a:sym typeface="Wingdings" panose="05000000000000000000" pitchFamily="2" charset="2"/>
                  </a:rPr>
                  <a:t>P</a:t>
                </a:r>
                <a:r>
                  <a:rPr lang="de-DE" dirty="0" err="1"/>
                  <a:t>roving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a </a:t>
                </a:r>
                <a:r>
                  <a:rPr lang="de-DE" dirty="0" err="1"/>
                  <a:t>bad</a:t>
                </a:r>
                <a:r>
                  <a:rPr lang="de-DE" dirty="0"/>
                  <a:t> </a:t>
                </a:r>
                <a:r>
                  <a:rPr lang="de-DE" dirty="0" err="1"/>
                  <a:t>state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reached</a:t>
                </a:r>
                <a:r>
                  <a:rPr lang="de-DE" dirty="0"/>
                  <a:t>, </a:t>
                </a:r>
                <a:r>
                  <a:rPr lang="de-DE" dirty="0" err="1"/>
                  <a:t>terminating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algorithm</a:t>
                </a:r>
                <a:endParaRPr lang="de-DE" dirty="0"/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0933716" cy="4099747"/>
              </a:xfrm>
              <a:blipFill>
                <a:blip r:embed="rId3"/>
                <a:stretch>
                  <a:fillRect l="-502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22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F5BF-3AF2-4C1A-B6F6-F6BE338B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6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Pseudo-Code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35D7624-F698-4C82-9462-DFC5F9A194B8}"/>
              </a:ext>
            </a:extLst>
          </p:cNvPr>
          <p:cNvSpPr/>
          <p:nvPr/>
        </p:nvSpPr>
        <p:spPr>
          <a:xfrm>
            <a:off x="2868930" y="3898900"/>
            <a:ext cx="4649470" cy="191897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7EEEE6A-4FC5-4467-9A2C-FDFD93B235AA}"/>
              </a:ext>
            </a:extLst>
          </p:cNvPr>
          <p:cNvSpPr txBox="1"/>
          <p:nvPr/>
        </p:nvSpPr>
        <p:spPr>
          <a:xfrm>
            <a:off x="7518400" y="467371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Propagation-Phase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Propagation-Phase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After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proof-obligations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left</a:t>
                </a:r>
                <a:r>
                  <a:rPr lang="de-DE" dirty="0"/>
                  <a:t>,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initzializes</a:t>
                </a:r>
                <a:r>
                  <a:rPr lang="de-DE" dirty="0"/>
                  <a:t>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endParaRPr lang="de-DE" dirty="0"/>
              </a:p>
              <a:p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passes</a:t>
                </a:r>
                <a:r>
                  <a:rPr lang="de-DE" dirty="0"/>
                  <a:t> on </a:t>
                </a:r>
                <a:r>
                  <a:rPr lang="de-DE" dirty="0" err="1"/>
                  <a:t>learned</a:t>
                </a:r>
                <a:r>
                  <a:rPr lang="de-DE" dirty="0"/>
                  <a:t> </a:t>
                </a:r>
                <a:r>
                  <a:rPr lang="de-DE" dirty="0" err="1"/>
                  <a:t>informations</a:t>
                </a:r>
                <a:r>
                  <a:rPr lang="de-DE" dirty="0"/>
                  <a:t>, </a:t>
                </a:r>
                <a:r>
                  <a:rPr lang="de-DE" dirty="0" err="1"/>
                  <a:t>e.g</a:t>
                </a:r>
                <a:r>
                  <a:rPr lang="de-DE" dirty="0"/>
                  <a:t>, </a:t>
                </a:r>
                <a:r>
                  <a:rPr lang="de-DE" dirty="0" err="1"/>
                  <a:t>which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blocked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clause</a:t>
                </a:r>
                <a:r>
                  <a:rPr lang="de-DE" dirty="0"/>
                  <a:t> 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check: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dirty="0"/>
                  <a:t> for satisfiability</a:t>
                </a:r>
              </a:p>
              <a:p>
                <a:pPr marL="506412" lvl="2" indent="0">
                  <a:buNone/>
                </a:pPr>
                <a:endParaRPr lang="de-DE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If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de-DE" dirty="0"/>
                  <a:t>Do </a:t>
                </a:r>
                <a:r>
                  <a:rPr lang="de-DE" dirty="0" err="1"/>
                  <a:t>nothing</a:t>
                </a:r>
                <a:r>
                  <a:rPr lang="de-DE" dirty="0"/>
                  <a:t>, </a:t>
                </a:r>
                <a:r>
                  <a:rPr lang="de-DE" dirty="0" err="1"/>
                  <a:t>continue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next</a:t>
                </a:r>
                <a:r>
                  <a:rPr lang="de-DE" dirty="0"/>
                  <a:t> </a:t>
                </a:r>
                <a:r>
                  <a:rPr lang="de-DE" dirty="0" err="1"/>
                  <a:t>clause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Propagating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Propagation-Phase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After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proof-obligations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left</a:t>
                </a:r>
                <a:r>
                  <a:rPr lang="de-DE" dirty="0"/>
                  <a:t>,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initzializes</a:t>
                </a:r>
                <a:r>
                  <a:rPr lang="de-DE" dirty="0"/>
                  <a:t>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endParaRPr lang="de-DE" dirty="0"/>
              </a:p>
              <a:p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passes</a:t>
                </a:r>
                <a:r>
                  <a:rPr lang="de-DE" dirty="0"/>
                  <a:t> on </a:t>
                </a:r>
                <a:r>
                  <a:rPr lang="de-DE" dirty="0" err="1"/>
                  <a:t>learned</a:t>
                </a:r>
                <a:r>
                  <a:rPr lang="de-DE" dirty="0"/>
                  <a:t> </a:t>
                </a:r>
                <a:r>
                  <a:rPr lang="de-DE" dirty="0" err="1"/>
                  <a:t>informations</a:t>
                </a:r>
                <a:r>
                  <a:rPr lang="de-DE" dirty="0"/>
                  <a:t>, </a:t>
                </a:r>
                <a:r>
                  <a:rPr lang="de-DE" dirty="0" err="1"/>
                  <a:t>e.g</a:t>
                </a:r>
                <a:r>
                  <a:rPr lang="de-DE" dirty="0"/>
                  <a:t>, </a:t>
                </a:r>
                <a:r>
                  <a:rPr lang="de-DE" dirty="0" err="1"/>
                  <a:t>which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blocked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clause</a:t>
                </a:r>
                <a:r>
                  <a:rPr lang="de-DE" dirty="0"/>
                  <a:t> 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check: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dirty="0"/>
                  <a:t> for satisfiability</a:t>
                </a:r>
              </a:p>
              <a:p>
                <a:pPr marL="506412" lvl="2" indent="0">
                  <a:buNone/>
                </a:pPr>
                <a:endParaRPr lang="de-DE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If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strengthens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with c</a:t>
                </a:r>
              </a:p>
              <a:p>
                <a:pPr marL="963612" lvl="4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Propagating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6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Propagation-Phase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After all </a:t>
                </a:r>
                <a:r>
                  <a:rPr lang="de-DE" dirty="0" err="1"/>
                  <a:t>clauses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been</a:t>
                </a:r>
                <a:r>
                  <a:rPr lang="de-DE" dirty="0"/>
                  <a:t> </a:t>
                </a:r>
                <a:r>
                  <a:rPr lang="de-DE" dirty="0" err="1"/>
                  <a:t>tested</a:t>
                </a:r>
                <a:r>
                  <a:rPr lang="de-DE" dirty="0"/>
                  <a:t>, </a:t>
                </a: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checks</a:t>
                </a:r>
                <a:r>
                  <a:rPr lang="de-DE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 err="1">
                    <a:sym typeface="Wingdings" panose="05000000000000000000" pitchFamily="2" charset="2"/>
                  </a:rPr>
                  <a:t>If</a:t>
                </a:r>
                <a:r>
                  <a:rPr lang="de-DE" dirty="0">
                    <a:sym typeface="Wingdings" panose="05000000000000000000" pitchFamily="2" charset="2"/>
                  </a:rPr>
                  <a:t> so,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algorithm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has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found</a:t>
                </a:r>
                <a:r>
                  <a:rPr lang="de-DE" dirty="0">
                    <a:sym typeface="Wingdings" panose="05000000000000000000" pitchFamily="2" charset="2"/>
                  </a:rPr>
                  <a:t> a </a:t>
                </a:r>
                <a:r>
                  <a:rPr lang="de-DE" dirty="0" err="1">
                    <a:sym typeface="Wingdings" panose="05000000000000000000" pitchFamily="2" charset="2"/>
                  </a:rPr>
                  <a:t>fixpoint</a:t>
                </a:r>
                <a:r>
                  <a:rPr lang="de-DE" dirty="0">
                    <a:sym typeface="Wingdings" panose="05000000000000000000" pitchFamily="2" charset="2"/>
                  </a:rPr>
                  <a:t> and </a:t>
                </a:r>
                <a:r>
                  <a:rPr lang="de-DE" dirty="0" err="1">
                    <a:sym typeface="Wingdings" panose="05000000000000000000" pitchFamily="2" charset="2"/>
                  </a:rPr>
                  <a:t>terminates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marL="506412" lvl="2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</a:t>
                </a:r>
                <a:r>
                  <a:rPr lang="de-DE" dirty="0" err="1"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states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of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are reachable</a:t>
                </a:r>
              </a:p>
              <a:p>
                <a:pPr lvl="1"/>
                <a:endParaRPr lang="de-DE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 err="1">
                    <a:sym typeface="Wingdings" panose="05000000000000000000" pitchFamily="2" charset="2"/>
                  </a:rPr>
                  <a:t>If</a:t>
                </a:r>
                <a:r>
                  <a:rPr lang="de-DE" dirty="0">
                    <a:sym typeface="Wingdings" panose="05000000000000000000" pitchFamily="2" charset="2"/>
                  </a:rPr>
                  <a:t> not,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algorithm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continues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a </a:t>
                </a:r>
                <a:r>
                  <a:rPr lang="de-DE" dirty="0" err="1">
                    <a:sym typeface="Wingdings" panose="05000000000000000000" pitchFamily="2" charset="2"/>
                  </a:rPr>
                  <a:t>new</a:t>
                </a:r>
                <a:r>
                  <a:rPr lang="de-DE" dirty="0">
                    <a:sym typeface="Wingdings" panose="05000000000000000000" pitchFamily="2" charset="2"/>
                  </a:rPr>
                  <a:t> Next Transition Phase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de-DE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de-DE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Propagation-Phase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After all </a:t>
                </a:r>
                <a:r>
                  <a:rPr lang="de-DE" dirty="0" err="1"/>
                  <a:t>clauses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been</a:t>
                </a:r>
                <a:r>
                  <a:rPr lang="de-DE" dirty="0"/>
                  <a:t> </a:t>
                </a:r>
                <a:r>
                  <a:rPr lang="de-DE" dirty="0" err="1"/>
                  <a:t>tested</a:t>
                </a:r>
                <a:r>
                  <a:rPr lang="de-DE" dirty="0"/>
                  <a:t>, </a:t>
                </a: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checks</a:t>
                </a:r>
                <a:r>
                  <a:rPr lang="de-DE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 err="1">
                    <a:sym typeface="Wingdings" panose="05000000000000000000" pitchFamily="2" charset="2"/>
                  </a:rPr>
                  <a:t>If</a:t>
                </a:r>
                <a:r>
                  <a:rPr lang="de-DE" dirty="0">
                    <a:sym typeface="Wingdings" panose="05000000000000000000" pitchFamily="2" charset="2"/>
                  </a:rPr>
                  <a:t> so,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algorithm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has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found</a:t>
                </a:r>
                <a:r>
                  <a:rPr lang="de-DE" dirty="0">
                    <a:sym typeface="Wingdings" panose="05000000000000000000" pitchFamily="2" charset="2"/>
                  </a:rPr>
                  <a:t> a </a:t>
                </a:r>
                <a:r>
                  <a:rPr lang="de-DE" dirty="0" err="1">
                    <a:sym typeface="Wingdings" panose="05000000000000000000" pitchFamily="2" charset="2"/>
                  </a:rPr>
                  <a:t>fixpoint</a:t>
                </a:r>
                <a:r>
                  <a:rPr lang="de-DE" dirty="0">
                    <a:sym typeface="Wingdings" panose="05000000000000000000" pitchFamily="2" charset="2"/>
                  </a:rPr>
                  <a:t> and </a:t>
                </a:r>
                <a:r>
                  <a:rPr lang="de-DE" dirty="0" err="1">
                    <a:sym typeface="Wingdings" panose="05000000000000000000" pitchFamily="2" charset="2"/>
                  </a:rPr>
                  <a:t>terminates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marL="506412" lvl="2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</a:t>
                </a:r>
                <a:r>
                  <a:rPr lang="de-DE" dirty="0" err="1"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states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of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are reachable</a:t>
                </a:r>
              </a:p>
              <a:p>
                <a:pPr lvl="1"/>
                <a:endParaRPr lang="de-DE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 err="1">
                    <a:sym typeface="Wingdings" panose="05000000000000000000" pitchFamily="2" charset="2"/>
                  </a:rPr>
                  <a:t>If</a:t>
                </a:r>
                <a:r>
                  <a:rPr lang="de-DE" dirty="0">
                    <a:sym typeface="Wingdings" panose="05000000000000000000" pitchFamily="2" charset="2"/>
                  </a:rPr>
                  <a:t> not,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algorithm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continues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a </a:t>
                </a:r>
                <a:r>
                  <a:rPr lang="de-DE" dirty="0" err="1">
                    <a:sym typeface="Wingdings" panose="05000000000000000000" pitchFamily="2" charset="2"/>
                  </a:rPr>
                  <a:t>new</a:t>
                </a:r>
                <a:r>
                  <a:rPr lang="de-DE" dirty="0">
                    <a:sym typeface="Wingdings" panose="05000000000000000000" pitchFamily="2" charset="2"/>
                  </a:rPr>
                  <a:t> Next Transition Phase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de-DE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de-DE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de-DE" dirty="0">
                  <a:sym typeface="Wingdings" panose="05000000000000000000" pitchFamily="2" charset="2"/>
                </a:endParaRPr>
              </a:p>
              <a:p>
                <a:r>
                  <a:rPr lang="de-DE" dirty="0" err="1">
                    <a:sym typeface="Wingdings" panose="05000000000000000000" pitchFamily="2" charset="2"/>
                  </a:rPr>
                  <a:t>Algorithm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repeats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three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phases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until</a:t>
                </a:r>
                <a:r>
                  <a:rPr lang="de-DE" dirty="0">
                    <a:sym typeface="Wingdings" panose="05000000000000000000" pitchFamily="2" charset="2"/>
                  </a:rPr>
                  <a:t> a </a:t>
                </a:r>
                <a:r>
                  <a:rPr lang="de-DE" dirty="0" err="1">
                    <a:sym typeface="Wingdings" panose="05000000000000000000" pitchFamily="2" charset="2"/>
                  </a:rPr>
                  <a:t>fixpoint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found</a:t>
                </a:r>
                <a:r>
                  <a:rPr lang="de-DE" dirty="0">
                    <a:sym typeface="Wingdings" panose="05000000000000000000" pitchFamily="2" charset="2"/>
                  </a:rPr>
                  <a:t>, </a:t>
                </a:r>
                <a:r>
                  <a:rPr lang="de-DE" dirty="0" err="1">
                    <a:sym typeface="Wingdings" panose="05000000000000000000" pitchFamily="2" charset="2"/>
                  </a:rPr>
                  <a:t>or</a:t>
                </a:r>
                <a:r>
                  <a:rPr lang="de-DE" dirty="0">
                    <a:sym typeface="Wingdings" panose="05000000000000000000" pitchFamily="2" charset="2"/>
                  </a:rPr>
                  <a:t> a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created</a:t>
                </a:r>
                <a:endParaRPr lang="de-DE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1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Pseudo-Code TEMPLATE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9F2A3401-7688-4D45-B9A3-9627BFFCA67A}"/>
              </a:ext>
            </a:extLst>
          </p:cNvPr>
          <p:cNvSpPr/>
          <p:nvPr/>
        </p:nvSpPr>
        <p:spPr>
          <a:xfrm>
            <a:off x="2692400" y="1460500"/>
            <a:ext cx="2819400" cy="4318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1F75090-EE94-4D13-A100-CA86965F0B01}"/>
              </a:ext>
            </a:extLst>
          </p:cNvPr>
          <p:cNvSpPr/>
          <p:nvPr/>
        </p:nvSpPr>
        <p:spPr>
          <a:xfrm>
            <a:off x="3073400" y="2420445"/>
            <a:ext cx="5740400" cy="13768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17EB193-14A1-404E-89EC-4E7DDF07A241}"/>
              </a:ext>
            </a:extLst>
          </p:cNvPr>
          <p:cNvSpPr/>
          <p:nvPr/>
        </p:nvSpPr>
        <p:spPr>
          <a:xfrm>
            <a:off x="3378200" y="2730500"/>
            <a:ext cx="4597400" cy="10668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35D7624-F698-4C82-9462-DFC5F9A194B8}"/>
              </a:ext>
            </a:extLst>
          </p:cNvPr>
          <p:cNvSpPr/>
          <p:nvPr/>
        </p:nvSpPr>
        <p:spPr>
          <a:xfrm>
            <a:off x="3073400" y="3898900"/>
            <a:ext cx="4445000" cy="20066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C4297-0AAC-405A-BF7F-F7F43B67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2.3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F7FF1D-BBB6-4BF0-BFDA-1AECD30F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A50976-600A-41DF-9C3D-5D70DB23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887DAF-C0D3-4120-BC5B-0AAA33C8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2C2404C-7148-446D-AE96-45D80A6D78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8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3D18A-1F06-46E0-A6ED-31DCC0DB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2.4 Possible </a:t>
            </a:r>
            <a:r>
              <a:rPr lang="de-DE" dirty="0" err="1"/>
              <a:t>Improvements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87382C-A564-44FB-B4A5-98CE28CA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5F91F9-8321-42A7-8C39-2D5761C7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7BF228-F0BB-41ED-B4A5-1BA79574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F65BAD4-F133-43E9-9255-19893504DB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Blocking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at a time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ineffective</a:t>
            </a:r>
            <a:r>
              <a:rPr lang="de-DE" dirty="0"/>
              <a:t>: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Generalize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blocked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states</a:t>
            </a:r>
            <a:endParaRPr lang="de-DE" dirty="0">
              <a:sym typeface="Wingdings" panose="05000000000000000000" pitchFamily="2" charset="2"/>
            </a:endParaRPr>
          </a:p>
          <a:p>
            <a:pPr marL="274320" lvl="1" indent="0"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/>
              <a:t>Eliminate</a:t>
            </a:r>
            <a:r>
              <a:rPr lang="de-DE" dirty="0"/>
              <a:t> </a:t>
            </a:r>
            <a:r>
              <a:rPr lang="de-DE" dirty="0" err="1"/>
              <a:t>insignificant</a:t>
            </a:r>
            <a:r>
              <a:rPr lang="de-DE" dirty="0"/>
              <a:t> </a:t>
            </a:r>
            <a:r>
              <a:rPr lang="de-DE" dirty="0" err="1"/>
              <a:t>cubes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UNSAT-cores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Ternary</a:t>
            </a:r>
            <a:r>
              <a:rPr lang="de-DE" dirty="0"/>
              <a:t> Simulation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proof-obligations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variables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</a:t>
            </a:r>
            <a:r>
              <a:rPr lang="de-DE" dirty="0" err="1"/>
              <a:t>unknown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Check </a:t>
            </a:r>
            <a:r>
              <a:rPr lang="de-DE" dirty="0" err="1"/>
              <a:t>state</a:t>
            </a:r>
            <a:r>
              <a:rPr lang="de-DE" dirty="0"/>
              <a:t> variables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proof-obligations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importance</a:t>
            </a:r>
            <a:endParaRPr lang="de-DE" dirty="0"/>
          </a:p>
          <a:p>
            <a:pPr marL="506412" lvl="2" indent="0">
              <a:buNone/>
            </a:pPr>
            <a:r>
              <a:rPr lang="de-DE" dirty="0">
                <a:sym typeface="Wingdings" panose="05000000000000000000" pitchFamily="2" charset="2"/>
              </a:rPr>
              <a:t>	 </a:t>
            </a:r>
            <a:r>
              <a:rPr lang="de-DE" dirty="0" err="1">
                <a:sym typeface="Wingdings" panose="05000000000000000000" pitchFamily="2" charset="2"/>
              </a:rPr>
              <a:t>Eliminate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unimportant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state</a:t>
            </a:r>
            <a:r>
              <a:rPr lang="de-DE" dirty="0">
                <a:sym typeface="Wingdings" panose="05000000000000000000" pitchFamily="2" charset="2"/>
              </a:rPr>
              <a:t> variables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52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83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B9FA5-5DB3-4590-8300-D006AF83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3.1 </a:t>
            </a:r>
            <a:r>
              <a:rPr lang="de-DE" dirty="0" err="1"/>
              <a:t>Preliminaries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11A214-53A8-47FC-86B0-0B90B633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E67A4B-4B60-4F3A-A036-E46478FE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B665AE-41A4-4025-9A2F-FFCB3973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A8ACDC-8FF6-440C-9D87-8482FA086D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PDR on </a:t>
            </a:r>
            <a:r>
              <a:rPr lang="de-DE" dirty="0" err="1"/>
              <a:t>software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lift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propositional-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first-order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339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Related</a:t>
            </a:r>
            <a:r>
              <a:rPr lang="de-DE" dirty="0"/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60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7A3B8-45B1-4CB4-AABE-2175B9D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3.1 </a:t>
            </a:r>
            <a:r>
              <a:rPr lang="de-DE" dirty="0" err="1"/>
              <a:t>Preliminaries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42DD90-7374-4069-A696-B2CD881B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B41A-D011-4516-BCF2-2F6E85FA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AFAED8-3BC4-4EC3-BF09-15B916AF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AD2972C-5A11-47E7-AB00-1D600D98BD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PDR on </a:t>
            </a:r>
            <a:r>
              <a:rPr lang="de-DE" dirty="0" err="1"/>
              <a:t>software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lift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propositional-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first-order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3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7A3B8-45B1-4CB4-AABE-2175B9D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3.1 </a:t>
            </a:r>
            <a:r>
              <a:rPr lang="de-DE" dirty="0" err="1"/>
              <a:t>Preliminaries</a:t>
            </a:r>
            <a:r>
              <a:rPr lang="de-DE" dirty="0"/>
              <a:t>: </a:t>
            </a:r>
            <a:r>
              <a:rPr lang="de-DE" b="0" dirty="0"/>
              <a:t>Control Flow Graph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42DD90-7374-4069-A696-B2CD881B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B41A-D011-4516-BCF2-2F6E85FA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AFAED8-3BC4-4EC3-BF09-15B916AF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</p:spPr>
            <p:txBody>
              <a:bodyPr/>
              <a:lstStyle/>
              <a:p>
                <a:r>
                  <a:rPr lang="de-DE" dirty="0"/>
                  <a:t>A </a:t>
                </a:r>
                <a:r>
                  <a:rPr lang="de-DE" dirty="0" err="1"/>
                  <a:t>control</a:t>
                </a:r>
                <a:r>
                  <a:rPr lang="de-DE" dirty="0"/>
                  <a:t> </a:t>
                </a:r>
                <a:r>
                  <a:rPr lang="de-DE" dirty="0" err="1"/>
                  <a:t>flow</a:t>
                </a:r>
                <a:r>
                  <a:rPr lang="de-DE" dirty="0"/>
                  <a:t> </a:t>
                </a:r>
                <a:r>
                  <a:rPr lang="de-DE" dirty="0" err="1"/>
                  <a:t>graph</a:t>
                </a:r>
                <a:r>
                  <a:rPr lang="de-DE" dirty="0"/>
                  <a:t> (CFG)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graph consisting of</a:t>
                </a:r>
              </a:p>
              <a:p>
                <a:pPr lvl="1"/>
                <a:r>
                  <a:rPr lang="en-US" dirty="0"/>
                  <a:t>A finite set of variables X</a:t>
                </a:r>
              </a:p>
              <a:p>
                <a:pPr lvl="1"/>
                <a:r>
                  <a:rPr lang="en-US" dirty="0"/>
                  <a:t>A finite set of locations L</a:t>
                </a:r>
              </a:p>
              <a:p>
                <a:pPr lvl="1"/>
                <a:r>
                  <a:rPr lang="en-US" dirty="0"/>
                  <a:t>A finite set of transitions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2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𝐹𝑂</m:t>
                    </m:r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de-DE" dirty="0" err="1">
                    <a:sym typeface="Wingdings" panose="05000000000000000000" pitchFamily="2" charset="2"/>
                  </a:rPr>
                  <a:t>being</a:t>
                </a:r>
                <a:r>
                  <a:rPr lang="de-DE" dirty="0">
                    <a:sym typeface="Wingdings" panose="05000000000000000000" pitchFamily="2" charset="2"/>
                  </a:rPr>
                  <a:t> a </a:t>
                </a:r>
                <a:r>
                  <a:rPr lang="de-DE" dirty="0" err="1">
                    <a:sym typeface="Wingdings" panose="05000000000000000000" pitchFamily="2" charset="2"/>
                  </a:rPr>
                  <a:t>quantifier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free</a:t>
                </a:r>
                <a:r>
                  <a:rPr lang="de-DE" dirty="0">
                    <a:sym typeface="Wingdings" panose="05000000000000000000" pitchFamily="2" charset="2"/>
                  </a:rPr>
                  <a:t> first-order </a:t>
                </a:r>
                <a:r>
                  <a:rPr lang="de-DE" dirty="0" err="1">
                    <a:sym typeface="Wingdings" panose="05000000000000000000" pitchFamily="2" charset="2"/>
                  </a:rPr>
                  <a:t>logic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formula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over</a:t>
                </a:r>
                <a:r>
                  <a:rPr lang="de-DE" dirty="0">
                    <a:sym typeface="Wingdings" panose="05000000000000000000" pitchFamily="2" charset="2"/>
                  </a:rPr>
                  <a:t> variables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de-DE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′}</m:t>
                    </m:r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An initial </a:t>
                </a:r>
                <a:r>
                  <a:rPr lang="de-DE" b="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location</a:t>
                </a:r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An </a:t>
                </a:r>
                <a:r>
                  <a:rPr lang="de-DE" b="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error</a:t>
                </a:r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location</a:t>
                </a:r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  <a:blipFill>
                <a:blip r:embed="rId2"/>
                <a:stretch>
                  <a:fillRect l="-472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62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7A3B8-45B1-4CB4-AABE-2175B9D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3.1 </a:t>
            </a:r>
            <a:r>
              <a:rPr lang="de-DE" dirty="0" err="1"/>
              <a:t>Preliminaries</a:t>
            </a:r>
            <a:r>
              <a:rPr lang="de-DE" dirty="0"/>
              <a:t>: </a:t>
            </a:r>
            <a:r>
              <a:rPr lang="de-DE" b="0" dirty="0"/>
              <a:t>Control Flow Graph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42DD90-7374-4069-A696-B2CD881B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B41A-D011-4516-BCF2-2F6E85FA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AFAED8-3BC4-4EC3-BF09-15B916AF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</p:spPr>
            <p:txBody>
              <a:bodyPr/>
              <a:lstStyle/>
              <a:p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</a:t>
                </a:r>
                <a:r>
                  <a:rPr lang="de-DE" b="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transition</a:t>
                </a:r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formula</a:t>
                </a:r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from</a:t>
                </a:r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location</a:t>
                </a:r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location</a:t>
                </a:r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is</a:t>
                </a:r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defined</a:t>
                </a:r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as</a:t>
                </a:r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</a:p>
              <a:p>
                <a:pPr marL="0" indent="0">
                  <a:buNone/>
                </a:pPr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3"/>
                <a:r>
                  <a:rPr lang="de-DE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∈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𝐺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𝑓𝑎𝑙𝑠𝑒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de-DE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de-DE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  <a:blipFill>
                <a:blip r:embed="rId2"/>
                <a:stretch>
                  <a:fillRect l="-472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83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7A3B8-45B1-4CB4-AABE-2175B9D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3.1 </a:t>
            </a:r>
            <a:r>
              <a:rPr lang="de-DE" dirty="0" err="1"/>
              <a:t>Preliminaries</a:t>
            </a:r>
            <a:r>
              <a:rPr lang="de-DE" dirty="0"/>
              <a:t>: </a:t>
            </a:r>
            <a:r>
              <a:rPr lang="de-DE" b="0" dirty="0"/>
              <a:t>Control Flow Graph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42DD90-7374-4069-A696-B2CD881B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B41A-D011-4516-BCF2-2F6E85FA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AFAED8-3BC4-4EC3-BF09-15B916AF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</p:spPr>
            <p:txBody>
              <a:bodyPr/>
              <a:lstStyle/>
              <a:p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</a:t>
                </a:r>
                <a:r>
                  <a:rPr lang="de-DE" b="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transition</a:t>
                </a:r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formula</a:t>
                </a:r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from</a:t>
                </a:r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location</a:t>
                </a:r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location</a:t>
                </a:r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is</a:t>
                </a:r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defined</a:t>
                </a:r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as</a:t>
                </a:r>
                <a:r>
                  <a:rPr lang="de-DE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</a:p>
              <a:p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3"/>
                <a:r>
                  <a:rPr lang="de-DE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∈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𝐺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𝑓𝑎𝑙𝑠𝑒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de-DE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de-DE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de-DE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r>
                  <a:rPr lang="de-DE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 Global Transition Formula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nary>
                      <m:naryPr>
                        <m:chr m:val="⋁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ℓ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de-DE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  <a:blipFill>
                <a:blip r:embed="rId2"/>
                <a:stretch>
                  <a:fillRect l="-472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3.2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Pseudo-Code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3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3.2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Pseudo-Code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E96AE0F-DB88-4925-AACA-578E33E88747}"/>
              </a:ext>
            </a:extLst>
          </p:cNvPr>
          <p:cNvSpPr/>
          <p:nvPr/>
        </p:nvSpPr>
        <p:spPr>
          <a:xfrm>
            <a:off x="1108945" y="1382158"/>
            <a:ext cx="2281955" cy="3323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98A2510-6F58-47AE-B3F0-3A2E874D9178}"/>
              </a:ext>
            </a:extLst>
          </p:cNvPr>
          <p:cNvSpPr/>
          <p:nvPr/>
        </p:nvSpPr>
        <p:spPr>
          <a:xfrm>
            <a:off x="7108244" y="1382158"/>
            <a:ext cx="2281955" cy="3323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9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9D26F-F88F-4E36-925E-E782107C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3.2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 err="1"/>
              <a:t>Checking</a:t>
            </a:r>
            <a:r>
              <a:rPr lang="de-DE" b="0" dirty="0"/>
              <a:t> </a:t>
            </a:r>
            <a:r>
              <a:rPr lang="de-DE" b="0" dirty="0" err="1"/>
              <a:t>for</a:t>
            </a:r>
            <a:r>
              <a:rPr lang="de-DE" b="0" dirty="0"/>
              <a:t> 0-Counter-Example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831FC8-7A41-40CA-807A-CFD1A37B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D262F0-D77D-4F96-92ED-53C0E8E4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6AF598-7DE9-4990-BB30-F7D533EE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800E05-B129-44E4-970E-70E4A1B7345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Yes: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DE" dirty="0" err="1">
                    <a:sym typeface="Wingdings" panose="05000000000000000000" pitchFamily="2" charset="2"/>
                  </a:rPr>
                  <a:t>Algorithm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terminates</a:t>
                </a:r>
                <a:r>
                  <a:rPr lang="de-DE" dirty="0">
                    <a:sym typeface="Wingdings" panose="05000000000000000000" pitchFamily="2" charset="2"/>
                  </a:rPr>
                  <a:t>, </a:t>
                </a:r>
                <a:r>
                  <a:rPr lang="de-DE" dirty="0" err="1">
                    <a:sym typeface="Wingdings" panose="05000000000000000000" pitchFamily="2" charset="2"/>
                  </a:rPr>
                  <a:t>returning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that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/>
                  <a:t> is reachable</a:t>
                </a:r>
              </a:p>
              <a:p>
                <a:pPr lvl="1">
                  <a:buFont typeface="Wingdings" panose="05000000000000000000" pitchFamily="2" charset="2"/>
                  <a:buChar char="è"/>
                </a:pPr>
                <a:endParaRPr lang="de-DE" dirty="0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de-DE" dirty="0"/>
                  <a:t>N</a:t>
                </a:r>
                <a:r>
                  <a:rPr lang="en-US" dirty="0"/>
                  <a:t>o: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continues</a:t>
                </a:r>
                <a:endParaRPr lang="en-US" dirty="0"/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800E05-B129-44E4-970E-70E4A1B734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75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3.2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Pseudo-Code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E96AE0F-DB88-4925-AACA-578E33E88747}"/>
              </a:ext>
            </a:extLst>
          </p:cNvPr>
          <p:cNvSpPr/>
          <p:nvPr/>
        </p:nvSpPr>
        <p:spPr>
          <a:xfrm>
            <a:off x="1090601" y="1515722"/>
            <a:ext cx="2304344" cy="496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06F758F-52AE-47BC-8BCB-14E9A18F3AF0}"/>
              </a:ext>
            </a:extLst>
          </p:cNvPr>
          <p:cNvSpPr/>
          <p:nvPr/>
        </p:nvSpPr>
        <p:spPr>
          <a:xfrm>
            <a:off x="7085000" y="1515722"/>
            <a:ext cx="2706699" cy="463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5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3.2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Pseudo-Code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E96AE0F-DB88-4925-AACA-578E33E88747}"/>
              </a:ext>
            </a:extLst>
          </p:cNvPr>
          <p:cNvSpPr/>
          <p:nvPr/>
        </p:nvSpPr>
        <p:spPr>
          <a:xfrm>
            <a:off x="1090601" y="1515722"/>
            <a:ext cx="2304344" cy="496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62D60A2-7819-4400-8F56-415C4989F5EC}"/>
              </a:ext>
            </a:extLst>
          </p:cNvPr>
          <p:cNvSpPr/>
          <p:nvPr/>
        </p:nvSpPr>
        <p:spPr>
          <a:xfrm>
            <a:off x="7085000" y="1624610"/>
            <a:ext cx="744550" cy="242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D080352-F44E-45A8-A75A-F6844289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3.2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 err="1"/>
              <a:t>Local</a:t>
            </a:r>
            <a:r>
              <a:rPr lang="de-DE" b="0" dirty="0"/>
              <a:t> Traces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48662C-1C3C-47F1-A6E3-C612CB8C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C02E1F-4FAB-4955-8018-8B40EF8C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6E1DD4-05ED-4FA8-B954-E46E7C57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653C61C1-4A44-4F53-8687-D9E265FD8A8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There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no</a:t>
                </a:r>
                <a:r>
                  <a:rPr lang="de-DE" dirty="0"/>
                  <a:t> global </a:t>
                </a:r>
                <a:r>
                  <a:rPr lang="de-DE" dirty="0" err="1"/>
                  <a:t>trace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274320" lvl="1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 Every </a:t>
                </a:r>
                <a:r>
                  <a:rPr lang="de-DE" dirty="0" err="1">
                    <a:sym typeface="Wingdings" panose="05000000000000000000" pitchFamily="2" charset="2"/>
                  </a:rPr>
                  <a:t>location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ℓ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∖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{ℓ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  <m:r>
                      <m:rPr>
                        <m:lit/>
                      </m:rP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</m:oMath>
                </a14:m>
                <a:r>
                  <a:rPr lang="de-DE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has</a:t>
                </a:r>
                <a:r>
                  <a:rPr lang="de-DE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its</a:t>
                </a:r>
                <a:r>
                  <a:rPr lang="de-DE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own </a:t>
                </a:r>
                <a:r>
                  <a:rPr lang="de-DE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local</a:t>
                </a:r>
                <a:r>
                  <a:rPr lang="de-DE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  <a:sym typeface="Wingdings" panose="05000000000000000000" pitchFamily="2" charset="2"/>
                  </a:rPr>
                  <a:t>trace</a:t>
                </a:r>
                <a:r>
                  <a:rPr lang="de-DE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endParaRPr lang="de-DE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74320" lvl="1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 Frames </a:t>
                </a:r>
                <a:r>
                  <a:rPr lang="de-DE" dirty="0" err="1">
                    <a:sym typeface="Wingdings" panose="05000000000000000000" pitchFamily="2" charset="2"/>
                  </a:rPr>
                  <a:t>are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cubes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of</a:t>
                </a:r>
                <a:r>
                  <a:rPr lang="de-DE" dirty="0">
                    <a:sym typeface="Wingdings" panose="05000000000000000000" pitchFamily="2" charset="2"/>
                  </a:rPr>
                  <a:t> first-order </a:t>
                </a:r>
                <a:r>
                  <a:rPr lang="de-DE" dirty="0" err="1">
                    <a:sym typeface="Wingdings" panose="05000000000000000000" pitchFamily="2" charset="2"/>
                  </a:rPr>
                  <a:t>formulas</a:t>
                </a:r>
                <a:endParaRPr lang="en-US" dirty="0"/>
              </a:p>
            </p:txBody>
          </p:sp>
        </mc:Choice>
        <mc:Fallback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653C61C1-4A44-4F53-8687-D9E265FD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6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8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0EC1E-89C3-4F47-B93F-48EA51A9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3.3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6BD929-C841-4C1D-B01C-919F8995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F247D4-57B8-49BD-A07C-AD34B52D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4B642-00E1-42CA-876A-B51D5360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4991336-1587-4914-A078-A930AD30F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5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0EC1E-89C3-4F47-B93F-48EA51A9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3.4 Possible </a:t>
            </a:r>
            <a:r>
              <a:rPr lang="de-DE" dirty="0" err="1"/>
              <a:t>Improvements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6BD929-C841-4C1D-B01C-919F8995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F247D4-57B8-49BD-A07C-AD34B52D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4B642-00E1-42CA-876A-B51D5360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4991336-1587-4914-A078-A930AD30F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7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4.1 Implementation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BD31E2-4E52-439B-991A-ECEFE516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4.2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1816D8-C2EB-4746-85BA-D939F2FD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A06C42-B988-4ABE-9CBB-E9F3C605D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57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5.1 Data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371862-6B97-4798-B16D-2C82B0C1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5.2 </a:t>
            </a:r>
            <a:r>
              <a:rPr lang="de-DE" dirty="0" err="1"/>
              <a:t>Discussion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371862-6B97-4798-B16D-2C82B0C1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 </a:t>
            </a:r>
            <a:r>
              <a:rPr lang="en-US" dirty="0"/>
              <a:t>Related</a:t>
            </a:r>
            <a:r>
              <a:rPr lang="de-DE" dirty="0"/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6. </a:t>
            </a:r>
            <a:r>
              <a:rPr lang="de-DE" dirty="0" err="1"/>
              <a:t>Related</a:t>
            </a:r>
            <a:r>
              <a:rPr lang="de-DE" dirty="0"/>
              <a:t> Work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D445DA-54CD-4D61-AC48-0C699153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9137662-A8C9-4B37-9538-3F1333A13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079F6-E176-44A5-AEAB-6D1ED95D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3428A0-EED7-4559-B035-694BFBE9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508FB1-3CBE-4BA4-9E6E-6F02A3F3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DAB768-994E-4FD9-9C44-4312C7AD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7B4CE9E-B40C-4B41-A643-77F4866A7D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25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7.1 Further </a:t>
            </a:r>
            <a:r>
              <a:rPr lang="de-DE" dirty="0" err="1"/>
              <a:t>Improvements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68C3A7-3B62-4CFC-95C9-5D8C234A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430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A55E8-942A-4B6D-AA27-41A8673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8. </a:t>
            </a:r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94DD83-A8FB-422D-B27B-92151986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A13B36-BDD7-4A07-B10F-98D40DA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17477E-49AC-42D2-B75C-18E15FD2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C4491B-8ED2-4B7A-9DFD-E23376F5B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EEF4F-BEE3-4D47-AB8D-0A6F50A5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2.1 </a:t>
            </a:r>
            <a:r>
              <a:rPr lang="de-DE" dirty="0" err="1"/>
              <a:t>Preliminaries</a:t>
            </a:r>
            <a:r>
              <a:rPr lang="de-DE" dirty="0"/>
              <a:t>: </a:t>
            </a:r>
            <a:r>
              <a:rPr lang="de-DE" b="0" dirty="0"/>
              <a:t>Boolean Transition System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53B5FA-4540-4778-99BD-13AFE2EC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5E91FD-56D0-4139-B623-1E3FF7EE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6BEC24-561C-4462-BC47-370E6A8A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77FAA983-3BB3-4185-90E1-32873F7929F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Boolean Transition System </a:t>
                </a:r>
                <a:r>
                  <a:rPr lang="en-US" i="1" dirty="0"/>
                  <a:t>S</a:t>
                </a:r>
                <a:r>
                  <a:rPr lang="en-US" dirty="0"/>
                  <a:t> = (X, I, T) consists of</a:t>
                </a:r>
              </a:p>
              <a:p>
                <a:pPr lvl="1"/>
                <a:r>
                  <a:rPr lang="en-US" dirty="0"/>
                  <a:t>Set of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boolean</a:t>
                </a:r>
                <a:r>
                  <a:rPr lang="en-US" dirty="0">
                    <a:solidFill>
                      <a:schemeClr val="accent1"/>
                    </a:solidFill>
                  </a:rPr>
                  <a:t> variables </a:t>
                </a:r>
                <a:r>
                  <a:rPr lang="en-US" i="1" dirty="0"/>
                  <a:t>X</a:t>
                </a:r>
              </a:p>
              <a:p>
                <a:pPr lvl="1"/>
                <a:r>
                  <a:rPr lang="en-US" dirty="0"/>
                  <a:t>A conjunction representing the </a:t>
                </a:r>
                <a:r>
                  <a:rPr lang="en-US" dirty="0">
                    <a:solidFill>
                      <a:schemeClr val="accent1"/>
                    </a:solidFill>
                  </a:rPr>
                  <a:t>initial state </a:t>
                </a:r>
                <a:r>
                  <a:rPr lang="en-US" i="1" dirty="0"/>
                  <a:t>I</a:t>
                </a:r>
              </a:p>
              <a:p>
                <a:pPr lvl="1"/>
                <a:r>
                  <a:rPr lang="de-DE" dirty="0"/>
                  <a:t>A p</a:t>
                </a:r>
                <a:r>
                  <a:rPr lang="en-US" dirty="0" err="1"/>
                  <a:t>ropositional</a:t>
                </a:r>
                <a:r>
                  <a:rPr lang="en-US" dirty="0"/>
                  <a:t> </a:t>
                </a:r>
                <a:r>
                  <a:rPr lang="en-US" dirty="0" err="1"/>
                  <a:t>formula</a:t>
                </a:r>
                <a:r>
                  <a:rPr lang="en-US" i="1" dirty="0" err="1"/>
                  <a:t>T</a:t>
                </a:r>
                <a:r>
                  <a:rPr lang="en-US" dirty="0"/>
                  <a:t> over variables in </a:t>
                </a:r>
                <a:r>
                  <a:rPr lang="en-US" i="1" dirty="0"/>
                  <a:t>X </a:t>
                </a:r>
                <a:r>
                  <a:rPr lang="en-US" dirty="0"/>
                  <a:t>and </a:t>
                </a:r>
                <a:r>
                  <a:rPr lang="en-US" i="1" dirty="0"/>
                  <a:t>X’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en-US" dirty="0"/>
                  <a:t>, called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 Relation</a:t>
                </a:r>
              </a:p>
              <a:p>
                <a:pPr marL="274320" lvl="1" indent="0">
                  <a:buNone/>
                </a:pPr>
                <a:endParaRPr lang="de-DE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States</a:t>
                </a:r>
                <a:r>
                  <a:rPr lang="en-US" dirty="0"/>
                  <a:t> in </a:t>
                </a:r>
                <a:r>
                  <a:rPr lang="en-US" i="1" dirty="0"/>
                  <a:t>S</a:t>
                </a:r>
                <a:r>
                  <a:rPr lang="en-US" dirty="0"/>
                  <a:t> are cubes containing each variable from </a:t>
                </a:r>
                <a:r>
                  <a:rPr lang="en-US" i="1" dirty="0"/>
                  <a:t>X </a:t>
                </a:r>
                <a:r>
                  <a:rPr lang="en-US" dirty="0"/>
                  <a:t>with a </a:t>
                </a:r>
                <a:r>
                  <a:rPr lang="en-US" dirty="0" err="1"/>
                  <a:t>boolean</a:t>
                </a:r>
                <a:r>
                  <a:rPr lang="en-US" dirty="0"/>
                  <a:t> valuation of it</a:t>
                </a:r>
              </a:p>
              <a:p>
                <a:pPr marL="274320" lvl="1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Finite </a:t>
                </a:r>
                <a:r>
                  <a:rPr lang="de-DE" dirty="0" err="1">
                    <a:sym typeface="Wingdings" panose="05000000000000000000" pitchFamily="2" charset="2"/>
                  </a:rPr>
                  <a:t>number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of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states</a:t>
                </a:r>
                <a:r>
                  <a:rPr lang="de-DE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</m:sup>
                    </m:sSup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 err="1"/>
                  <a:t>Transitions</a:t>
                </a:r>
                <a:r>
                  <a:rPr lang="de-DE" dirty="0"/>
                  <a:t> @</a:t>
                </a:r>
                <a:r>
                  <a:rPr lang="de-DE" dirty="0" err="1"/>
                  <a:t>Todo</a:t>
                </a:r>
                <a:endParaRPr lang="de-DE" dirty="0"/>
              </a:p>
              <a:p>
                <a:pPr marL="274320" lvl="1" indent="0">
                  <a:buNone/>
                </a:pPr>
                <a:endParaRPr lang="de-DE" dirty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77FAA983-3BB3-4185-90E1-32873F792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15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AE45D-1C61-4219-826D-6E2FD54E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2.1 </a:t>
            </a:r>
            <a:r>
              <a:rPr lang="de-DE" dirty="0" err="1"/>
              <a:t>Preliminaries</a:t>
            </a:r>
            <a:r>
              <a:rPr lang="de-DE" dirty="0"/>
              <a:t>: </a:t>
            </a:r>
            <a:r>
              <a:rPr lang="de-DE" b="0" dirty="0" err="1"/>
              <a:t>Formulas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A5CD8F-6E7B-42F7-A326-EB0E2F0D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624009-ED24-4D5F-A445-6BFD6F79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F4744-CE76-49FD-8940-90D41912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8C966A02-8F75-4409-843E-9580BB9FD83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Given a </a:t>
                </a:r>
                <a:r>
                  <a:rPr lang="de-DE" dirty="0" err="1"/>
                  <a:t>formula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over X, we get a primed formula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’ by replacing each variable with its corresponding variable in X’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A literal </a:t>
                </a:r>
                <a:r>
                  <a:rPr lang="de-DE" dirty="0" err="1"/>
                  <a:t>is</a:t>
                </a:r>
                <a:r>
                  <a:rPr lang="de-DE" dirty="0"/>
                  <a:t> a variable </a:t>
                </a:r>
                <a:r>
                  <a:rPr lang="de-DE" dirty="0" err="1"/>
                  <a:t>or</a:t>
                </a:r>
                <a:r>
                  <a:rPr lang="de-DE" dirty="0"/>
                  <a:t> ist </a:t>
                </a:r>
                <a:r>
                  <a:rPr lang="de-DE" dirty="0" err="1"/>
                  <a:t>negation</a:t>
                </a:r>
                <a:endParaRPr lang="de-DE" dirty="0"/>
              </a:p>
              <a:p>
                <a:r>
                  <a:rPr lang="de-DE" dirty="0"/>
                  <a:t>A </a:t>
                </a:r>
                <a:r>
                  <a:rPr lang="de-DE" dirty="0" err="1"/>
                  <a:t>cube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conjunction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literals</a:t>
                </a:r>
                <a:endParaRPr lang="de-DE" dirty="0"/>
              </a:p>
              <a:p>
                <a:r>
                  <a:rPr lang="de-DE" dirty="0"/>
                  <a:t>A </a:t>
                </a:r>
                <a:r>
                  <a:rPr lang="de-DE" dirty="0" err="1"/>
                  <a:t>clause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disjunction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literals</a:t>
                </a:r>
                <a:endParaRPr lang="de-DE" dirty="0"/>
              </a:p>
              <a:p>
                <a:pPr marL="502920" lvl="2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Negation </a:t>
                </a:r>
                <a:r>
                  <a:rPr lang="de-DE" dirty="0" err="1">
                    <a:sym typeface="Wingdings" panose="05000000000000000000" pitchFamily="2" charset="2"/>
                  </a:rPr>
                  <a:t>of</a:t>
                </a:r>
                <a:r>
                  <a:rPr lang="de-DE" dirty="0">
                    <a:sym typeface="Wingdings" panose="05000000000000000000" pitchFamily="2" charset="2"/>
                  </a:rPr>
                  <a:t> a </a:t>
                </a:r>
                <a:r>
                  <a:rPr lang="de-DE" dirty="0" err="1">
                    <a:sym typeface="Wingdings" panose="05000000000000000000" pitchFamily="2" charset="2"/>
                  </a:rPr>
                  <a:t>cube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a </a:t>
                </a:r>
                <a:r>
                  <a:rPr lang="de-DE" dirty="0" err="1">
                    <a:sym typeface="Wingdings" panose="05000000000000000000" pitchFamily="2" charset="2"/>
                  </a:rPr>
                  <a:t>clause</a:t>
                </a:r>
                <a:r>
                  <a:rPr lang="de-DE" dirty="0">
                    <a:sym typeface="Wingdings" panose="05000000000000000000" pitchFamily="2" charset="2"/>
                  </a:rPr>
                  <a:t> and vice </a:t>
                </a:r>
                <a:r>
                  <a:rPr lang="de-DE" dirty="0" err="1">
                    <a:sym typeface="Wingdings" panose="05000000000000000000" pitchFamily="2" charset="2"/>
                  </a:rPr>
                  <a:t>versa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A</a:t>
                </a:r>
                <a:r>
                  <a:rPr lang="en-US" dirty="0"/>
                  <a:t> Safety Property P is a formula over </a:t>
                </a:r>
                <a:r>
                  <a:rPr lang="en-US" i="1" dirty="0"/>
                  <a:t>X</a:t>
                </a:r>
                <a:r>
                  <a:rPr lang="en-US" dirty="0"/>
                  <a:t> that should be satisfiable by every state reachable from I</a:t>
                </a:r>
              </a:p>
              <a:p>
                <a:pPr marL="502920" lvl="2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being a set of bad states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8C966A02-8F75-4409-843E-9580BB9FD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49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6BCB7-03B1-4B8E-8929-D4025A1E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 err="1"/>
              <a:t>Overview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E3EF9F-5D07-453A-AC33-742605C9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38C952-CA7C-43BD-AD93-8615EACF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A44232-E265-425C-BDA5-13718106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2697FED5-CF87-4441-9AD9-97DF2A3038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de-DE" dirty="0"/>
                  <a:t>PDR on </a:t>
                </a:r>
                <a:r>
                  <a:rPr lang="de-DE" dirty="0" err="1"/>
                  <a:t>hardware</a:t>
                </a:r>
                <a:r>
                  <a:rPr lang="de-DE" dirty="0"/>
                  <a:t> </a:t>
                </a:r>
                <a:r>
                  <a:rPr lang="de-DE" dirty="0" err="1"/>
                  <a:t>checks</a:t>
                </a:r>
                <a:r>
                  <a:rPr lang="de-DE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are reachable from I</a:t>
                </a:r>
              </a:p>
              <a:p>
                <a:endParaRPr lang="de-DE" dirty="0"/>
              </a:p>
              <a:p>
                <a:r>
                  <a:rPr lang="en-US" dirty="0"/>
                  <a:t>For that it uses cubes of clauses, called Frames</a:t>
                </a:r>
              </a:p>
              <a:p>
                <a:pPr lvl="1"/>
                <a:r>
                  <a:rPr lang="de-DE" dirty="0"/>
                  <a:t>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de-DE" dirty="0" err="1"/>
                  <a:t>represents</a:t>
                </a:r>
                <a:r>
                  <a:rPr lang="de-DE" dirty="0"/>
                  <a:t> an </a:t>
                </a:r>
                <a:r>
                  <a:rPr lang="de-DE" dirty="0" err="1"/>
                  <a:t>over</a:t>
                </a:r>
                <a:r>
                  <a:rPr lang="de-DE" dirty="0"/>
                  <a:t>-approximation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reachable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 in at </a:t>
                </a:r>
                <a:r>
                  <a:rPr lang="de-DE" dirty="0" err="1"/>
                  <a:t>most</a:t>
                </a:r>
                <a:r>
                  <a:rPr lang="de-DE" dirty="0"/>
                  <a:t> i </a:t>
                </a:r>
                <a:r>
                  <a:rPr lang="de-DE" dirty="0" err="1"/>
                  <a:t>transitions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I</a:t>
                </a:r>
              </a:p>
              <a:p>
                <a:pPr marL="45720" indent="0">
                  <a:buNone/>
                </a:pPr>
                <a:endParaRPr lang="de-DE" dirty="0"/>
              </a:p>
              <a:p>
                <a:pPr marL="388620" indent="-342900"/>
                <a:r>
                  <a:rPr lang="de-DE" dirty="0"/>
                  <a:t>PDR </a:t>
                </a:r>
                <a:r>
                  <a:rPr lang="de-DE" dirty="0" err="1"/>
                  <a:t>maintains</a:t>
                </a:r>
                <a:r>
                  <a:rPr lang="de-DE" dirty="0"/>
                  <a:t> </a:t>
                </a:r>
                <a:r>
                  <a:rPr lang="de-DE" dirty="0" err="1"/>
                  <a:t>sequence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called trace</a:t>
                </a:r>
              </a:p>
              <a:p>
                <a:pPr marL="4572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2697FED5-CF87-4441-9AD9-97DF2A303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6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3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928D1E-68BA-412E-B34A-7160A7263FC7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1826</Words>
  <Application>Microsoft Office PowerPoint</Application>
  <PresentationFormat>Breitbild</PresentationFormat>
  <Paragraphs>429</Paragraphs>
  <Slides>53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8" baseType="lpstr">
      <vt:lpstr>Arial</vt:lpstr>
      <vt:lpstr>Cambria Math</vt:lpstr>
      <vt:lpstr>CMU Sans Serif</vt:lpstr>
      <vt:lpstr>Wingdings</vt:lpstr>
      <vt:lpstr>Rautenraster 16x9</vt:lpstr>
      <vt:lpstr>PowerPoint-Präsentation</vt:lpstr>
      <vt:lpstr>Motivation</vt:lpstr>
      <vt:lpstr>Overview</vt:lpstr>
      <vt:lpstr>Overview</vt:lpstr>
      <vt:lpstr>1. Introduction</vt:lpstr>
      <vt:lpstr>Overview</vt:lpstr>
      <vt:lpstr>2.1 Preliminaries: Boolean Transition System</vt:lpstr>
      <vt:lpstr>2.1 Preliminaries: Formulas</vt:lpstr>
      <vt:lpstr>2.2 Algorithm: Overview</vt:lpstr>
      <vt:lpstr>2.2 Algorithm: Pseudo-Code</vt:lpstr>
      <vt:lpstr>2.2 Algorithm: Pseudo-Code</vt:lpstr>
      <vt:lpstr>2.2 Algorithm: Checking for 0-Counter-Example</vt:lpstr>
      <vt:lpstr>2.2 Algorithm: Pseudo-Code</vt:lpstr>
      <vt:lpstr>2.2 Algorithm: Next Transition Phase</vt:lpstr>
      <vt:lpstr>2.2 Algorithm: Next Transition Phase</vt:lpstr>
      <vt:lpstr>2.2 Algorithm: Pseudo-Code</vt:lpstr>
      <vt:lpstr>2.2 Algorithm: Blocking-Phase</vt:lpstr>
      <vt:lpstr>2.2 Algorithm: Blocking-Phase</vt:lpstr>
      <vt:lpstr>2.2 Algorithm: Blocking-Phase</vt:lpstr>
      <vt:lpstr>2.2 Algorithm: Pseudo-Code</vt:lpstr>
      <vt:lpstr>2.2 Algorithm: Propagation-Phase</vt:lpstr>
      <vt:lpstr>2.2 Algorithm: Propagation-Phase</vt:lpstr>
      <vt:lpstr>2.2 Algorithm: Propagation-Phase</vt:lpstr>
      <vt:lpstr>2.2 Algorithm: Propagation-Phase</vt:lpstr>
      <vt:lpstr>2.2 Algorithm: Pseudo-Code TEMPLATE</vt:lpstr>
      <vt:lpstr>2.3 Example</vt:lpstr>
      <vt:lpstr>2.4 Possible Improvements</vt:lpstr>
      <vt:lpstr>Overview</vt:lpstr>
      <vt:lpstr>3.1 Preliminaries</vt:lpstr>
      <vt:lpstr>3.1 Preliminaries</vt:lpstr>
      <vt:lpstr>3.1 Preliminaries: Control Flow Graph</vt:lpstr>
      <vt:lpstr>3.1 Preliminaries: Control Flow Graph</vt:lpstr>
      <vt:lpstr>3.1 Preliminaries: Control Flow Graph</vt:lpstr>
      <vt:lpstr>3.2 Lifted Algorithm: Pseudo-Code</vt:lpstr>
      <vt:lpstr>3.2 Lifted Algorithm: Pseudo-Code</vt:lpstr>
      <vt:lpstr>3.2 Lifted Algorithm: Checking for 0-Counter-Example</vt:lpstr>
      <vt:lpstr>3.2 Lifted Algorithm: Pseudo-Code</vt:lpstr>
      <vt:lpstr>3.2 Lifted Algorithm: Pseudo-Code</vt:lpstr>
      <vt:lpstr>3.2 Lifted Algorithm: Local Traces</vt:lpstr>
      <vt:lpstr>3.3 Example</vt:lpstr>
      <vt:lpstr>3.4 Possible Improvements</vt:lpstr>
      <vt:lpstr>Overview</vt:lpstr>
      <vt:lpstr>4.1 Implementation</vt:lpstr>
      <vt:lpstr>4.2 Implemented Improvements</vt:lpstr>
      <vt:lpstr>Overview</vt:lpstr>
      <vt:lpstr>5.1 Data Comparison</vt:lpstr>
      <vt:lpstr>5.2 Discussion</vt:lpstr>
      <vt:lpstr>Overview</vt:lpstr>
      <vt:lpstr>6. Related Work</vt:lpstr>
      <vt:lpstr>Overview</vt:lpstr>
      <vt:lpstr>7.1 Further Improvements</vt:lpstr>
      <vt:lpstr>Overview</vt:lpstr>
      <vt:lpstr>8.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2012-06-18T16:53:33Z</dcterms:created>
  <dcterms:modified xsi:type="dcterms:W3CDTF">2018-09-03T16:41:10Z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