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256" r:id="rId5"/>
    <p:sldId id="257" r:id="rId6"/>
    <p:sldId id="258" r:id="rId7"/>
    <p:sldId id="262" r:id="rId8"/>
    <p:sldId id="259" r:id="rId9"/>
    <p:sldId id="263" r:id="rId10"/>
    <p:sldId id="260" r:id="rId11"/>
    <p:sldId id="283" r:id="rId12"/>
    <p:sldId id="284" r:id="rId13"/>
    <p:sldId id="285" r:id="rId14"/>
    <p:sldId id="290" r:id="rId15"/>
    <p:sldId id="291" r:id="rId16"/>
    <p:sldId id="289" r:id="rId17"/>
    <p:sldId id="292" r:id="rId18"/>
    <p:sldId id="293" r:id="rId19"/>
    <p:sldId id="286" r:id="rId20"/>
    <p:sldId id="294" r:id="rId21"/>
    <p:sldId id="295" r:id="rId22"/>
    <p:sldId id="296" r:id="rId23"/>
    <p:sldId id="287" r:id="rId24"/>
    <p:sldId id="297" r:id="rId25"/>
    <p:sldId id="298" r:id="rId26"/>
    <p:sldId id="299" r:id="rId27"/>
    <p:sldId id="300" r:id="rId28"/>
    <p:sldId id="288" r:id="rId29"/>
    <p:sldId id="264" r:id="rId30"/>
    <p:sldId id="265" r:id="rId31"/>
    <p:sldId id="266" r:id="rId32"/>
    <p:sldId id="267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7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7" r:id="rId56"/>
    <p:sldId id="276" r:id="rId57"/>
    <p:sldId id="278" r:id="rId58"/>
    <p:sldId id="279" r:id="rId59"/>
    <p:sldId id="280" r:id="rId60"/>
    <p:sldId id="281" r:id="rId61"/>
    <p:sldId id="282" r:id="rId62"/>
    <p:sldId id="316" r:id="rId6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257"/>
            <p14:sldId id="258"/>
            <p14:sldId id="262"/>
            <p14:sldId id="259"/>
          </p14:sldIdLst>
        </p14:section>
        <p14:section name="Background: PDR on Hardware" id="{E1462785-E849-4152-814D-ED54A5C30430}">
          <p14:sldIdLst>
            <p14:sldId id="263"/>
            <p14:sldId id="260"/>
            <p14:sldId id="283"/>
            <p14:sldId id="284"/>
            <p14:sldId id="285"/>
            <p14:sldId id="290"/>
            <p14:sldId id="291"/>
            <p14:sldId id="289"/>
            <p14:sldId id="292"/>
            <p14:sldId id="293"/>
            <p14:sldId id="286"/>
            <p14:sldId id="294"/>
            <p14:sldId id="295"/>
            <p14:sldId id="296"/>
            <p14:sldId id="287"/>
            <p14:sldId id="297"/>
            <p14:sldId id="298"/>
            <p14:sldId id="299"/>
            <p14:sldId id="300"/>
            <p14:sldId id="288"/>
            <p14:sldId id="264"/>
            <p14:sldId id="265"/>
          </p14:sldIdLst>
        </p14:section>
        <p14:section name="PDR on Software" id="{4C951116-E678-4671-AEC2-50C146694049}">
          <p14:sldIdLst>
            <p14:sldId id="266"/>
            <p14:sldId id="267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269"/>
            <p14:sldId id="270"/>
            <p14:sldId id="271"/>
          </p14:sldIdLst>
        </p14:section>
        <p14:section name="PDR in Ultimate" id="{3FF4E16D-9AA7-482E-B16B-3F13FD6343BD}">
          <p14:sldIdLst>
            <p14:sldId id="272"/>
            <p14:sldId id="273"/>
            <p14:sldId id="274"/>
          </p14:sldIdLst>
        </p14:section>
        <p14:section name="Evaluation" id="{E51B5C39-496E-4C26-A96E-8FEA2CC47D97}">
          <p14:sldIdLst>
            <p14:sldId id="275"/>
            <p14:sldId id="277"/>
          </p14:sldIdLst>
        </p14:section>
        <p14:section name="Related Work" id="{23806706-0638-4AEA-AC1D-619C9D3DBA05}">
          <p14:sldIdLst>
            <p14:sldId id="276"/>
            <p14:sldId id="278"/>
            <p14:sldId id="279"/>
          </p14:sldIdLst>
        </p14:section>
        <p14:section name="Future Work" id="{65ECF7E9-33BE-478E-90FC-C73BB90C283F}">
          <p14:sldIdLst>
            <p14:sldId id="280"/>
            <p14:sldId id="281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0193" autoAdjust="0"/>
  </p:normalViewPr>
  <p:slideViewPr>
    <p:cSldViewPr snapToGrid="0">
      <p:cViewPr>
        <p:scale>
          <a:sx n="75" d="100"/>
          <a:sy n="75" d="100"/>
        </p:scale>
        <p:origin x="414" y="20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0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04.09.2018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04.09.2018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für </a:t>
            </a:r>
            <a:r>
              <a:rPr lang="de-DE" dirty="0" err="1"/>
              <a:t>boolean</a:t>
            </a:r>
            <a:r>
              <a:rPr lang="de-DE" dirty="0"/>
              <a:t> Transition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665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559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0190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4381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797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777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4024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71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time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08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298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771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4932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Blocking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87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758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984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830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Propagation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46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0B32-57BF-49F3-9510-D624510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Checking for 0-Counter-Example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09A34-E1AC-4D8E-897A-504AC6F4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4D53C-9641-48E3-B6D6-650A3BC1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75945-746A-4DB8-BEF6-362A81E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satisfiable: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terminates and returns that a bad state is reachable</a:t>
                </a:r>
              </a:p>
              <a:p>
                <a:pPr marL="277812" lvl="1" indent="0">
                  <a:buNone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unsatisfiable: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initializes the first frame in the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US" noProof="0" dirty="0"/>
                  <a:t> and continues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8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503170"/>
            <a:ext cx="5740400" cy="129413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ECF4A8-9116-4CFB-BD35-51FCAA769D4F}"/>
              </a:ext>
            </a:extLst>
          </p:cNvPr>
          <p:cNvSpPr txBox="1"/>
          <p:nvPr/>
        </p:nvSpPr>
        <p:spPr>
          <a:xfrm>
            <a:off x="4773247" y="209606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Next Transition 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Next Transition Phase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Let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be the current trace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If unsatisfiable: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Continue with the next phase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en-US" noProof="0" dirty="0"/>
              <a:t>Checking if the next state is a good state: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0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Next Transition Phase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Let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be the current trace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If satisfiable: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Take satisfying assignment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The algorithm gets new bad state: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Construct the tuple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, called proof-obligation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en-US" noProof="0" dirty="0"/>
              <a:t>Checking if the next state is a good state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6734DD-6C19-4D32-BDA6-81A59D7A49D5}"/>
              </a:ext>
            </a:extLst>
          </p:cNvPr>
          <p:cNvSpPr txBox="1"/>
          <p:nvPr/>
        </p:nvSpPr>
        <p:spPr>
          <a:xfrm>
            <a:off x="8019283" y="305966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Blocking-Phase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If there are proof-obligations: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takes proof-obligation (b,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Tries to block bad state b by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506412" lvl="2" indent="0">
                  <a:buNone/>
                </a:pP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satisfiable:</a:t>
                </a:r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en-US" sz="2000" noProof="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noProof="0" dirty="0"/>
                  <a:t> is not strong enough to block b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Take satisfying assignment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The algorithm gets another new bad state: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Construct new proof-obligation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u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−1)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en-US" sz="2000" noProof="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Proving that new bad states are not reachable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DD2252-0135-48A1-A377-C95049E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6" t="8579" r="-246" b="78701"/>
          <a:stretch/>
        </p:blipFill>
        <p:spPr>
          <a:xfrm>
            <a:off x="6737631" y="0"/>
            <a:ext cx="6279297" cy="11297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DFDF0B9-EEC2-4FA5-91D1-58E7BD8CBBA8}"/>
              </a:ext>
            </a:extLst>
          </p:cNvPr>
          <p:cNvSpPr txBox="1"/>
          <p:nvPr/>
        </p:nvSpPr>
        <p:spPr>
          <a:xfrm>
            <a:off x="9777015" y="1139269"/>
            <a:ext cx="2321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Note: </a:t>
            </a:r>
            <a:r>
              <a:rPr lang="de-DE" dirty="0" err="1">
                <a:solidFill>
                  <a:srgbClr val="FF0000"/>
                </a:solidFill>
              </a:rPr>
              <a:t>useful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have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>
                <a:solidFill>
                  <a:srgbClr val="FF0000"/>
                </a:solidFill>
              </a:rPr>
              <a:t>Piece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pseudo-code?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If there are proof-obligations: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takes proof-obligation (b,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Tries to block bad state b by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506412" lvl="2" indent="0">
                  <a:buNone/>
                </a:pP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unsatisfiable:</a:t>
                </a:r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en-US" sz="2000" noProof="0" dirty="0"/>
                  <a:t>Algorithm </a:t>
                </a:r>
                <a:r>
                  <a:rPr lang="en-US" sz="2000" noProof="0" dirty="0" err="1"/>
                  <a:t>strenghthens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2000" noProof="0" dirty="0"/>
              </a:p>
              <a:p>
                <a:pPr marL="1420812" lvl="6" indent="0">
                  <a:buNone/>
                </a:pPr>
                <a:r>
                  <a:rPr lang="en-US" sz="2000" noProof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nary>
                  </m:oMath>
                </a14:m>
                <a:endParaRPr lang="en-US" sz="2000" noProof="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en-US" sz="2000" noProof="0" dirty="0"/>
                  <a:t> Blocking bad state b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Proving that new bad states are not reachable</a:t>
            </a:r>
          </a:p>
        </p:txBody>
      </p:sp>
    </p:spTree>
    <p:extLst>
      <p:ext uri="{BB962C8B-B14F-4D97-AF65-F5344CB8AC3E}">
        <p14:creationId xmlns:p14="http://schemas.microsoft.com/office/powerpoint/2010/main" val="41832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This continues recursively until:</a:t>
                </a:r>
              </a:p>
              <a:p>
                <a:pPr lvl="1"/>
                <a:r>
                  <a:rPr lang="en-US" noProof="0" dirty="0"/>
                  <a:t>There are no proof-obligations left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A</a:t>
                </a:r>
                <a:r>
                  <a:rPr lang="en-US" noProof="0" dirty="0"/>
                  <a:t>lgorithm continues with the next phase</a:t>
                </a:r>
              </a:p>
              <a:p>
                <a:pPr lvl="1"/>
                <a:endParaRPr lang="en-US" noProof="0" dirty="0"/>
              </a:p>
              <a:p>
                <a:pPr lvl="1"/>
                <a:r>
                  <a:rPr lang="en-US" noProof="0" dirty="0"/>
                  <a:t>A proof-obligation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noProof="0" dirty="0"/>
                  <a:t> is created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P</a:t>
                </a:r>
                <a:r>
                  <a:rPr lang="en-US" noProof="0" dirty="0"/>
                  <a:t>roving that a bad state can be reached, terminating the algorithm</a:t>
                </a: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0933716" cy="4099747"/>
              </a:xfrm>
              <a:blipFill>
                <a:blip r:embed="rId3"/>
                <a:stretch>
                  <a:fillRect l="-502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2868930" y="3898900"/>
            <a:ext cx="4649470" cy="19189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EEEE6A-4FC5-4467-9A2C-FDFD93B235AA}"/>
              </a:ext>
            </a:extLst>
          </p:cNvPr>
          <p:cNvSpPr txBox="1"/>
          <p:nvPr/>
        </p:nvSpPr>
        <p:spPr>
          <a:xfrm>
            <a:off x="7518400" y="467371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Propagation-Phase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After no proof-obligations are left, the algorithm </a:t>
                </a:r>
                <a:r>
                  <a:rPr lang="en-US" noProof="0" dirty="0" err="1"/>
                  <a:t>initzializes</a:t>
                </a:r>
                <a:r>
                  <a:rPr lang="en-US" noProof="0" dirty="0"/>
                  <a:t>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Algorithm passes on learned </a:t>
                </a:r>
                <a:r>
                  <a:rPr lang="en-US" noProof="0" dirty="0" err="1"/>
                  <a:t>informations</a:t>
                </a:r>
                <a:r>
                  <a:rPr lang="en-US" noProof="0" dirty="0"/>
                  <a:t>, </a:t>
                </a:r>
                <a:r>
                  <a:rPr lang="en-US" noProof="0" dirty="0" err="1"/>
                  <a:t>e.g</a:t>
                </a:r>
                <a:r>
                  <a:rPr lang="en-US" noProof="0" dirty="0"/>
                  <a:t>, which states are blocked:</a:t>
                </a:r>
              </a:p>
              <a:p>
                <a:pPr lvl="1"/>
                <a:r>
                  <a:rPr lang="en-US" noProof="0" dirty="0"/>
                  <a:t>For each clause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noProof="0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506412" lvl="2" indent="0">
                  <a:buNone/>
                </a:pPr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satisfiable: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Do nothing, continue with next clause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Propagating learned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32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After no proof-obligations are left, the algorithm </a:t>
                </a:r>
                <a:r>
                  <a:rPr lang="en-US" noProof="0" dirty="0" err="1"/>
                  <a:t>initzializes</a:t>
                </a:r>
                <a:r>
                  <a:rPr lang="en-US" noProof="0" dirty="0"/>
                  <a:t>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Algorithm passes on learned </a:t>
                </a:r>
                <a:r>
                  <a:rPr lang="en-US" noProof="0" dirty="0" err="1"/>
                  <a:t>informations</a:t>
                </a:r>
                <a:r>
                  <a:rPr lang="en-US" noProof="0" dirty="0"/>
                  <a:t>, </a:t>
                </a:r>
                <a:r>
                  <a:rPr lang="en-US" noProof="0" dirty="0" err="1"/>
                  <a:t>e.g</a:t>
                </a:r>
                <a:r>
                  <a:rPr lang="en-US" noProof="0" dirty="0"/>
                  <a:t>, which states are blocked:</a:t>
                </a:r>
              </a:p>
              <a:p>
                <a:pPr lvl="1"/>
                <a:r>
                  <a:rPr lang="en-US" noProof="0" dirty="0"/>
                  <a:t>For each clause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noProof="0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506412" lvl="2" indent="0">
                  <a:buNone/>
                </a:pPr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unsatisfiable: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strengthens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noProof="0" dirty="0"/>
                  <a:t> with c</a:t>
                </a:r>
              </a:p>
              <a:p>
                <a:pPr marL="963612" lvl="4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Propagating learned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300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After all clauses have been tested, algorithm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so, the algorithm has found a fixpoint and terminates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No states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are reachable</a:t>
                </a:r>
              </a:p>
              <a:p>
                <a:pPr lvl="1"/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not, the algorithm continues with a new Next Transition Phase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Check for termination</a:t>
            </a:r>
          </a:p>
        </p:txBody>
      </p:sp>
    </p:spTree>
    <p:extLst>
      <p:ext uri="{BB962C8B-B14F-4D97-AF65-F5344CB8AC3E}">
        <p14:creationId xmlns:p14="http://schemas.microsoft.com/office/powerpoint/2010/main" val="1162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After all clauses have been tested, algorithm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so, the algorithm has found a fixpoint and terminates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No states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are reachable</a:t>
                </a:r>
              </a:p>
              <a:p>
                <a:pPr lvl="1"/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not, the algorithm continues with a new Next Transition Phase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r>
                  <a:rPr lang="en-US" noProof="0" dirty="0">
                    <a:sym typeface="Wingdings" panose="05000000000000000000" pitchFamily="2" charset="2"/>
                  </a:rPr>
                  <a:t>Algorithm repeats the three phases until a fixpoint is found, or a proof-obligation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is created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Check for termination</a:t>
            </a:r>
          </a:p>
        </p:txBody>
      </p:sp>
    </p:spTree>
    <p:extLst>
      <p:ext uri="{BB962C8B-B14F-4D97-AF65-F5344CB8AC3E}">
        <p14:creationId xmlns:p14="http://schemas.microsoft.com/office/powerpoint/2010/main" val="33296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Pseudo-Code TEMPLATE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420445"/>
            <a:ext cx="5740400" cy="13768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3073400" y="3898900"/>
            <a:ext cx="4445000" cy="2006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4297-0AAC-405A-BF7F-F7F43B67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2.3 Example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F7FF1D-BBB6-4BF0-BFDA-1AECD30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50976-600A-41DF-9C3D-5D70DB2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87DAF-C0D3-4120-BC5B-0AAA33C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C2404C-7148-446D-AE96-45D80A6D7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3D18A-1F06-46E0-A6ED-31DCC0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2.4 Possible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7382C-A564-44FB-B4A5-98CE28C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F91F9-8321-42A7-8C39-2D5761C7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BF228-F0BB-41ED-B4A5-1BA7957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65BAD4-F133-43E9-9255-19893504D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Blocking one state at a time is ineffective:</a:t>
            </a:r>
          </a:p>
          <a:p>
            <a:pPr lvl="1"/>
            <a:r>
              <a:rPr lang="en-US" noProof="0" dirty="0">
                <a:sym typeface="Wingdings" panose="05000000000000000000" pitchFamily="2" charset="2"/>
              </a:rPr>
              <a:t>Generalize blocked states</a:t>
            </a:r>
          </a:p>
          <a:p>
            <a:pPr marL="274320" lvl="1" indent="0">
              <a:buNone/>
            </a:pPr>
            <a:r>
              <a:rPr lang="en-US" noProof="0" dirty="0"/>
              <a:t>	</a:t>
            </a:r>
            <a:r>
              <a:rPr lang="en-US" noProof="0" dirty="0">
                <a:sym typeface="Wingdings" panose="05000000000000000000" pitchFamily="2" charset="2"/>
              </a:rPr>
              <a:t> </a:t>
            </a:r>
            <a:r>
              <a:rPr lang="en-US" noProof="0" dirty="0"/>
              <a:t>Eliminate insignificant cubes from states, that are not used by UNSAT-cores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 Ternary Simulation to reduce proof-obligations:</a:t>
            </a:r>
          </a:p>
          <a:p>
            <a:pPr lvl="1"/>
            <a:r>
              <a:rPr lang="en-US" noProof="0" dirty="0"/>
              <a:t>Extend binary variables with a new value: unknown </a:t>
            </a:r>
          </a:p>
          <a:p>
            <a:pPr lvl="1"/>
            <a:r>
              <a:rPr lang="en-US" noProof="0" dirty="0"/>
              <a:t>Check state variables of proof-obligations for importance</a:t>
            </a:r>
          </a:p>
          <a:p>
            <a:pPr marL="506412" lvl="2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	 Eliminate unimportant state variables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5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0878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B9FA5-5DB3-4590-8300-D006AF8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11A214-53A8-47FC-86B0-0B90B63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67A4B-4B60-4F3A-A036-E46478F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665AE-41A4-4025-9A2F-FFCB397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A8ACDC-8FF6-440C-9D87-8482FA086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To use PDR on software, we need to lift the algorithm from propositional-logic based systems to first-order logic based systems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3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60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D2972C-5A11-47E7-AB00-1D600D98BD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To use PDR on software, we need to lift the algorithm from propositional-logic based systems to first-order logic based systems</a:t>
            </a:r>
          </a:p>
          <a:p>
            <a:endParaRPr lang="en-US" noProof="0" dirty="0"/>
          </a:p>
          <a:p>
            <a:r>
              <a:rPr lang="en-US" noProof="0" dirty="0"/>
              <a:t>For that we first need new definitions</a:t>
            </a:r>
          </a:p>
        </p:txBody>
      </p:sp>
    </p:spTree>
    <p:extLst>
      <p:ext uri="{BB962C8B-B14F-4D97-AF65-F5344CB8AC3E}">
        <p14:creationId xmlns:p14="http://schemas.microsoft.com/office/powerpoint/2010/main" val="151083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noProof="0" dirty="0"/>
                  <a:t>A control flow graph (CFG)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is a graph consisting of</a:t>
                </a:r>
              </a:p>
              <a:p>
                <a:pPr lvl="1"/>
                <a:r>
                  <a:rPr lang="en-US" noProof="0" dirty="0"/>
                  <a:t>A finite set of variables X</a:t>
                </a:r>
              </a:p>
              <a:p>
                <a:pPr lvl="1"/>
                <a:r>
                  <a:rPr lang="en-US" noProof="0" dirty="0"/>
                  <a:t>A finite set of locations L</a:t>
                </a:r>
              </a:p>
              <a:p>
                <a:pPr lvl="1"/>
                <a:r>
                  <a:rPr lang="en-US" noProof="0" dirty="0"/>
                  <a:t>A finite set of transitions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being a quantifier free first-order logic formula over variables 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6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transition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from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transition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from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defined as:</a:t>
                </a:r>
              </a:p>
              <a:p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 Global Transition Formula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108945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98A2510-6F58-47AE-B3F0-3A2E874D9178}"/>
              </a:ext>
            </a:extLst>
          </p:cNvPr>
          <p:cNvSpPr/>
          <p:nvPr/>
        </p:nvSpPr>
        <p:spPr>
          <a:xfrm>
            <a:off x="7108244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9D26F-F88F-4E36-925E-E782107C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Checking for 0-Counter-Example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31FC8-7A41-40CA-807A-CFD1A37B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D262F0-D77D-4F96-92ED-53C0E8E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6AF598-7DE9-4990-BB30-F7D533EE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noProof="0" dirty="0"/>
                  <a:t> ?</a:t>
                </a:r>
              </a:p>
              <a:p>
                <a:endParaRPr lang="en-US" noProof="0" dirty="0"/>
              </a:p>
              <a:p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Yes: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terminates, returning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0" dirty="0"/>
                  <a:t> is reachable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/>
                  <a:t>No: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continues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7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06F758F-52AE-47BC-8BCB-14E9A18F3AF0}"/>
              </a:ext>
            </a:extLst>
          </p:cNvPr>
          <p:cNvSpPr/>
          <p:nvPr/>
        </p:nvSpPr>
        <p:spPr>
          <a:xfrm>
            <a:off x="7085000" y="1515722"/>
            <a:ext cx="2706699" cy="463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D60A2-7819-4400-8F56-415C4989F5EC}"/>
              </a:ext>
            </a:extLst>
          </p:cNvPr>
          <p:cNvSpPr/>
          <p:nvPr/>
        </p:nvSpPr>
        <p:spPr>
          <a:xfrm>
            <a:off x="7085000" y="1624610"/>
            <a:ext cx="744550" cy="242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D080352-F44E-45A8-A75A-F6844289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Local Traces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8662C-1C3C-47F1-A6E3-C612CB8C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C02E1F-4FAB-4955-8018-8B40EF8C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6E1DD4-05ED-4FA8-B954-E46E7C57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There is no global trace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{ℓ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  <m:r>
                      <m:rPr>
                        <m:lit/>
                      </m:rP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</m:oMath>
                </a14:m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has its own local trace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lvl="1"/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Lifted frames are cubes of first-order formulas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@</a:t>
                </a:r>
                <a:r>
                  <a:rPr lang="en-US" noProof="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ToDo</a:t>
                </a: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explain changes to </a:t>
                </a:r>
                <a:r>
                  <a:rPr lang="en-US" noProof="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proofobligations</a:t>
                </a: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en-US" noProof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76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376D7F-FC80-4622-AC47-855089446C63}"/>
              </a:ext>
            </a:extLst>
          </p:cNvPr>
          <p:cNvSpPr/>
          <p:nvPr/>
        </p:nvSpPr>
        <p:spPr>
          <a:xfrm>
            <a:off x="7105650" y="1624611"/>
            <a:ext cx="2857500" cy="956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Initialization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 Initialize each local frames:</a:t>
                </a:r>
              </a:p>
              <a:p>
                <a:pPr lvl="1"/>
                <a:endParaRPr lang="en-US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𝑡𝑟𝑢𝑒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7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336630" y="2875074"/>
            <a:ext cx="2857500" cy="956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358900" y="2248914"/>
            <a:ext cx="4866127" cy="116715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Next Level 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Let k be the current level</a:t>
                </a:r>
              </a:p>
              <a:p>
                <a:pPr marL="845820" lvl="2" indent="-342900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noProof="0" dirty="0"/>
                  <a:t> has trace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noProof="0" dirty="0"/>
              </a:p>
              <a:p>
                <a:pPr marL="274320" lvl="1" indent="0">
                  <a:buNone/>
                </a:pP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noProof="0" dirty="0"/>
                  <a:t> </a:t>
                </a:r>
                <a:r>
                  <a:rPr lang="de-DE" noProof="0" dirty="0" err="1"/>
                  <a:t>Algorithm</a:t>
                </a:r>
                <a:r>
                  <a:rPr lang="de-DE" noProof="0" dirty="0"/>
                  <a:t> </a:t>
                </a:r>
                <a:r>
                  <a:rPr lang="de-DE" noProof="0" dirty="0" err="1"/>
                  <a:t>initzializes</a:t>
                </a:r>
                <a:r>
                  <a:rPr lang="de-DE" noProof="0" dirty="0"/>
                  <a:t> </a:t>
                </a:r>
                <a:r>
                  <a:rPr lang="de-DE" noProof="0" dirty="0" err="1"/>
                  <a:t>new</a:t>
                </a:r>
                <a:r>
                  <a:rPr lang="de-DE" noProof="0" dirty="0"/>
                  <a:t> </a:t>
                </a:r>
                <a:r>
                  <a:rPr lang="de-DE" noProof="0" dirty="0" err="1"/>
                  <a:t>level</a:t>
                </a:r>
                <a:r>
                  <a:rPr lang="de-DE" noProof="0" dirty="0"/>
                  <a:t> k+1 </a:t>
                </a:r>
                <a:r>
                  <a:rPr lang="de-DE" noProof="0" dirty="0" err="1"/>
                  <a:t>for</a:t>
                </a:r>
                <a:r>
                  <a:rPr lang="de-DE" noProof="0" dirty="0"/>
                  <a:t> all </a:t>
                </a:r>
                <a:r>
                  <a:rPr lang="de-DE" noProof="0" dirty="0" err="1"/>
                  <a:t>locations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A</a:t>
                </a:r>
                <a:r>
                  <a:rPr lang="en-US" dirty="0"/>
                  <a:t>dding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+1, 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marL="506412" lvl="2" indent="0">
                  <a:buNone/>
                </a:pPr>
                <a:endParaRPr lang="de-DE" dirty="0"/>
              </a:p>
              <a:p>
                <a:pPr marL="277812" lvl="1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14930B-1320-4DC4-BB1A-313514D03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 Initializing the next level:</a:t>
            </a:r>
          </a:p>
        </p:txBody>
      </p:sp>
    </p:spTree>
    <p:extLst>
      <p:ext uri="{BB962C8B-B14F-4D97-AF65-F5344CB8AC3E}">
        <p14:creationId xmlns:p14="http://schemas.microsoft.com/office/powerpoint/2010/main" val="477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Next Level 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Let k be the current level</a:t>
                </a:r>
              </a:p>
              <a:p>
                <a:pPr marL="845820" lvl="2" indent="-342900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noProof="0" dirty="0"/>
                  <a:t> has trace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noProof="0" dirty="0"/>
              </a:p>
              <a:p>
                <a:pPr marL="506412" lvl="2" indent="0">
                  <a:buNone/>
                </a:pP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Additionally</a:t>
                </a:r>
                <a:r>
                  <a:rPr lang="de-DE" dirty="0"/>
                  <a:t>,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computes</a:t>
                </a:r>
                <a:r>
                  <a:rPr lang="de-DE" dirty="0"/>
                  <a:t> initial </a:t>
                </a:r>
                <a:r>
                  <a:rPr lang="de-DE" dirty="0" err="1"/>
                  <a:t>proof-obligations</a:t>
                </a:r>
                <a:r>
                  <a:rPr lang="de-DE" dirty="0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structure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CFAs,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always</a:t>
                </a:r>
                <a:r>
                  <a:rPr lang="de-DE" dirty="0"/>
                  <a:t> </a:t>
                </a:r>
                <a:r>
                  <a:rPr lang="de-DE" dirty="0" err="1"/>
                  <a:t>know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transitions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Check G </a:t>
                </a:r>
                <a:r>
                  <a:rPr lang="de-DE" dirty="0" err="1">
                    <a:sym typeface="Wingdings" panose="05000000000000000000" pitchFamily="2" charset="2"/>
                  </a:rPr>
                  <a:t>for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transitions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form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transition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rgbClr val="FF0000"/>
                    </a:solidFill>
                  </a:rPr>
                  <a:t> @</a:t>
                </a:r>
                <a:r>
                  <a:rPr lang="de-DE" dirty="0" err="1">
                    <a:solidFill>
                      <a:srgbClr val="FF0000"/>
                    </a:solidFill>
                  </a:rPr>
                  <a:t>ToDo</a:t>
                </a:r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</a:rPr>
                  <a:t>explain</a:t>
                </a:r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</a:rPr>
                  <a:t>lifted</a:t>
                </a:r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</a:rPr>
                  <a:t>proof-obligations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14930B-1320-4DC4-BB1A-313514D03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 Initializing the next level:</a:t>
            </a:r>
          </a:p>
        </p:txBody>
      </p:sp>
    </p:spTree>
    <p:extLst>
      <p:ext uri="{BB962C8B-B14F-4D97-AF65-F5344CB8AC3E}">
        <p14:creationId xmlns:p14="http://schemas.microsoft.com/office/powerpoint/2010/main" val="160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3.3 Example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3.4 Possible Improvements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4103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4.1 Implementation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4.2 Implemented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79F6-E176-44A5-AEAB-6D1ED95D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1. Introduction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3428A0-EED7-4559-B035-694BFBE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508FB1-3CBE-4BA4-9E6E-6F02A3F3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AB768-994E-4FD9-9C44-4312C7A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B4CE9E-B40C-4B41-A643-77F4866A7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9525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5.1 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5.2 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3712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6. Related Work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7752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7.1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4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8. 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0E628-C0EC-4FB7-89ED-BB59353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9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EEF4F-BEE3-4D47-AB8D-0A6F50A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2.1 Preliminaries: </a:t>
            </a:r>
            <a:r>
              <a:rPr lang="en-US" b="0" noProof="0" dirty="0"/>
              <a:t>Boolean Transition System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53B5FA-4540-4778-99BD-13AFE2EC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E91FD-56D0-4139-B623-1E3FF7E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BEC24-561C-4462-BC47-370E6A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Boolean Transition System </a:t>
                </a:r>
                <a:r>
                  <a:rPr lang="en-US" i="1" noProof="0" dirty="0"/>
                  <a:t>S</a:t>
                </a:r>
                <a:r>
                  <a:rPr lang="en-US" noProof="0" dirty="0"/>
                  <a:t> = (X, I, T) consists of</a:t>
                </a:r>
              </a:p>
              <a:p>
                <a:pPr lvl="1"/>
                <a:r>
                  <a:rPr lang="en-US" noProof="0" dirty="0"/>
                  <a:t>Set of </a:t>
                </a:r>
                <a:r>
                  <a:rPr lang="en-US" noProof="0" dirty="0" err="1">
                    <a:solidFill>
                      <a:schemeClr val="accent1"/>
                    </a:solidFill>
                  </a:rPr>
                  <a:t>boolean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 variables </a:t>
                </a:r>
                <a:r>
                  <a:rPr lang="en-US" i="1" noProof="0" dirty="0"/>
                  <a:t>X</a:t>
                </a:r>
              </a:p>
              <a:p>
                <a:pPr lvl="1"/>
                <a:r>
                  <a:rPr lang="en-US" noProof="0" dirty="0"/>
                  <a:t>A conjunction representing the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initial state </a:t>
                </a:r>
                <a:r>
                  <a:rPr lang="en-US" i="1" noProof="0" dirty="0"/>
                  <a:t>I</a:t>
                </a:r>
              </a:p>
              <a:p>
                <a:pPr lvl="1"/>
                <a:r>
                  <a:rPr lang="en-US" noProof="0" dirty="0"/>
                  <a:t>A propositional </a:t>
                </a:r>
                <a:r>
                  <a:rPr lang="en-US" noProof="0" dirty="0" err="1"/>
                  <a:t>formula</a:t>
                </a:r>
                <a:r>
                  <a:rPr lang="en-US" i="1" noProof="0" dirty="0" err="1"/>
                  <a:t>T</a:t>
                </a:r>
                <a:r>
                  <a:rPr lang="en-US" noProof="0" dirty="0"/>
                  <a:t> over variables in </a:t>
                </a:r>
                <a:r>
                  <a:rPr lang="en-US" i="1" noProof="0" dirty="0"/>
                  <a:t>X </a:t>
                </a:r>
                <a:r>
                  <a:rPr lang="en-US" noProof="0" dirty="0"/>
                  <a:t>and </a:t>
                </a:r>
                <a:r>
                  <a:rPr lang="en-US" i="1" noProof="0" dirty="0"/>
                  <a:t>X’ </a:t>
                </a:r>
                <a:r>
                  <a:rPr lang="en-US" noProof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noProof="0" dirty="0"/>
                  <a:t>, called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Transition Relation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r>
                  <a:rPr lang="en-US" noProof="0" dirty="0">
                    <a:solidFill>
                      <a:schemeClr val="accent1"/>
                    </a:solidFill>
                  </a:rPr>
                  <a:t>States</a:t>
                </a:r>
                <a:r>
                  <a:rPr lang="en-US" noProof="0" dirty="0"/>
                  <a:t> in </a:t>
                </a:r>
                <a:r>
                  <a:rPr lang="en-US" i="1" noProof="0" dirty="0"/>
                  <a:t>S</a:t>
                </a:r>
                <a:r>
                  <a:rPr lang="en-US" noProof="0" dirty="0"/>
                  <a:t> are cubes containing each variable from </a:t>
                </a:r>
                <a:r>
                  <a:rPr lang="en-US" i="1" noProof="0" dirty="0"/>
                  <a:t>X </a:t>
                </a:r>
                <a:r>
                  <a:rPr lang="en-US" noProof="0" dirty="0"/>
                  <a:t>with a </a:t>
                </a:r>
                <a:r>
                  <a:rPr lang="en-US" noProof="0" dirty="0" err="1"/>
                  <a:t>boolean</a:t>
                </a:r>
                <a:r>
                  <a:rPr lang="en-US" noProof="0" dirty="0"/>
                  <a:t> valuation of it</a:t>
                </a:r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Finite number of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sup>
                    </m:sSup>
                  </m:oMath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Transitions @</a:t>
                </a:r>
                <a:r>
                  <a:rPr lang="en-US" noProof="0" dirty="0" err="1"/>
                  <a:t>Todo</a:t>
                </a:r>
                <a:endParaRPr lang="en-US" noProof="0" dirty="0"/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AE45D-1C61-4219-826D-6E2FD54E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2.1 Preliminaries: </a:t>
            </a:r>
            <a:r>
              <a:rPr lang="en-US" b="0" noProof="0" dirty="0"/>
              <a:t>Formulas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A5CD8F-6E7B-42F7-A326-EB0E2F0D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24009-ED24-4D5F-A445-6BFD6F79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4744-CE76-49FD-8940-90D41912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Given a formula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noProof="0" dirty="0"/>
                  <a:t> over X, we get a primed formula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noProof="0" dirty="0"/>
                  <a:t>’ by replacing each variable with its corresponding variable in X’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A literal is a variable or </a:t>
                </a:r>
                <a:r>
                  <a:rPr lang="en-US" noProof="0" dirty="0" err="1"/>
                  <a:t>ist</a:t>
                </a:r>
                <a:r>
                  <a:rPr lang="en-US" noProof="0" dirty="0"/>
                  <a:t> negation</a:t>
                </a:r>
              </a:p>
              <a:p>
                <a:r>
                  <a:rPr lang="en-US" noProof="0" dirty="0"/>
                  <a:t>A cube is a conjunction of literals</a:t>
                </a:r>
              </a:p>
              <a:p>
                <a:r>
                  <a:rPr lang="en-US" noProof="0" dirty="0"/>
                  <a:t>A clause is a disjunction of literals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Negation of a cube is a clause and vice versa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A Safety Property P is a formula over </a:t>
                </a:r>
                <a:r>
                  <a:rPr lang="en-US" i="1" noProof="0" dirty="0"/>
                  <a:t>X</a:t>
                </a:r>
                <a:r>
                  <a:rPr lang="en-US" noProof="0" dirty="0"/>
                  <a:t> that should be satisfiable by every state reachable from I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being a set of bad states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6BCB7-03B1-4B8E-8929-D4025A1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3EF9F-5D07-453A-AC33-742605C9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8C952-CA7C-43BD-AD93-8615EAC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A44232-E265-425C-BDA5-13718106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noProof="0" dirty="0"/>
                  <a:t>PDR on hardware checks if states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are reachable from I</a:t>
                </a:r>
              </a:p>
              <a:p>
                <a:endParaRPr lang="en-US" noProof="0" dirty="0"/>
              </a:p>
              <a:p>
                <a:r>
                  <a:rPr lang="en-US" noProof="0" dirty="0"/>
                  <a:t>For that it uses cubes of clauses, called Frames</a:t>
                </a:r>
              </a:p>
              <a:p>
                <a:pPr lvl="1"/>
                <a:r>
                  <a:rPr lang="en-US" noProof="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noProof="0" dirty="0"/>
                  <a:t>represents an over-approximation of reachable states in at most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 transitions from I</a:t>
                </a:r>
              </a:p>
              <a:p>
                <a:pPr marL="45720" indent="0">
                  <a:buNone/>
                </a:pPr>
                <a:endParaRPr lang="en-US" noProof="0" dirty="0"/>
              </a:p>
              <a:p>
                <a:pPr marL="388620" indent="-342900"/>
                <a:r>
                  <a:rPr lang="en-US" noProof="0" dirty="0"/>
                  <a:t>PDR maintains sequence of frames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, called trace</a:t>
                </a:r>
              </a:p>
              <a:p>
                <a:pPr marL="4572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2078</Words>
  <Application>Microsoft Office PowerPoint</Application>
  <PresentationFormat>Breitbild</PresentationFormat>
  <Paragraphs>470</Paragraphs>
  <Slides>59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4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Motivation</vt:lpstr>
      <vt:lpstr>Overview</vt:lpstr>
      <vt:lpstr>Overview</vt:lpstr>
      <vt:lpstr>1. Introduction</vt:lpstr>
      <vt:lpstr>Overview</vt:lpstr>
      <vt:lpstr>2.1 Preliminaries: Boolean Transition System</vt:lpstr>
      <vt:lpstr>2.1 Preliminaries: Formulas</vt:lpstr>
      <vt:lpstr>2.2 Algorithm: Overview</vt:lpstr>
      <vt:lpstr>2.2 Algorithm: Pseudo-Code</vt:lpstr>
      <vt:lpstr>2.2 Algorithm: Pseudo-Code</vt:lpstr>
      <vt:lpstr>2.2 Algorithm: Checking for 0-Counter-Example</vt:lpstr>
      <vt:lpstr>2.2 Algorithm: Pseudo-Code</vt:lpstr>
      <vt:lpstr>2.2 Algorithm: Next Transition Phase</vt:lpstr>
      <vt:lpstr>2.2 Algorithm: Next Transition Phase</vt:lpstr>
      <vt:lpstr>2.2 Algorithm: Pseudo-Code</vt:lpstr>
      <vt:lpstr>2.2 Algorithm: Blocking-Phase</vt:lpstr>
      <vt:lpstr>2.2 Algorithm: Blocking-Phase</vt:lpstr>
      <vt:lpstr>2.2 Algorithm: Blocking-Phase</vt:lpstr>
      <vt:lpstr>2.2 Algorithm: Pseudo-Code</vt:lpstr>
      <vt:lpstr>2.2 Algorithm: Propagation-Phase</vt:lpstr>
      <vt:lpstr>2.2 Algorithm: Propagation-Phase</vt:lpstr>
      <vt:lpstr>2.2 Algorithm: Propagation-Phase</vt:lpstr>
      <vt:lpstr>2.2 Algorithm: Propagation-Phase</vt:lpstr>
      <vt:lpstr>2.2 Algorithm: Pseudo-Code TEMPLATE</vt:lpstr>
      <vt:lpstr>2.3 Example</vt:lpstr>
      <vt:lpstr>2.4 Possible Improvements</vt:lpstr>
      <vt:lpstr>Overview</vt:lpstr>
      <vt:lpstr>3.1 Preliminaries</vt:lpstr>
      <vt:lpstr>3.1 Preliminaries</vt:lpstr>
      <vt:lpstr>3.1 Preliminaries: Control Flow Graph</vt:lpstr>
      <vt:lpstr>3.1 Preliminaries: Control Flow Graph</vt:lpstr>
      <vt:lpstr>3.1 Preliminaries: Control Flow Graph</vt:lpstr>
      <vt:lpstr>3.2 Lifted Algorithm: Pseudo-Code</vt:lpstr>
      <vt:lpstr>3.2 Lifted Algorithm: Pseudo-Code</vt:lpstr>
      <vt:lpstr>3.2 Lifted Algorithm: Checking for 0-Counter-Example</vt:lpstr>
      <vt:lpstr>3.2 Lifted Algorithm: Pseudo-Code</vt:lpstr>
      <vt:lpstr>3.2 Lifted Algorithm: Pseudo-Code</vt:lpstr>
      <vt:lpstr>3.2 Lifted Algorithm: Local Traces</vt:lpstr>
      <vt:lpstr>3.2 Lifted Algorithm: Pseudo-Code</vt:lpstr>
      <vt:lpstr>3.2 Lifted Algorithm: Initialization</vt:lpstr>
      <vt:lpstr>3.2 Lifted Algorithm: Pseudo-Code</vt:lpstr>
      <vt:lpstr>3.2 Lifted Algorithm: Next Level Phase</vt:lpstr>
      <vt:lpstr>3.2 Lifted Algorithm: Next Level Phase</vt:lpstr>
      <vt:lpstr>3.3 Example</vt:lpstr>
      <vt:lpstr>3.4 Possible Improvements</vt:lpstr>
      <vt:lpstr>Overview</vt:lpstr>
      <vt:lpstr>4.1 Implementation</vt:lpstr>
      <vt:lpstr>4.2 Implemented Improvements</vt:lpstr>
      <vt:lpstr>Overview</vt:lpstr>
      <vt:lpstr>5.1 Data Comparison</vt:lpstr>
      <vt:lpstr>5.2 Discussion</vt:lpstr>
      <vt:lpstr>Overview</vt:lpstr>
      <vt:lpstr>6. Related Work</vt:lpstr>
      <vt:lpstr>Overview</vt:lpstr>
      <vt:lpstr>7.1 Further Improvements</vt:lpstr>
      <vt:lpstr>Overview</vt:lpstr>
      <vt:lpstr>8. 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2018-09-04T16:38:47Z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