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6" r:id="rId5"/>
    <p:sldId id="380" r:id="rId6"/>
    <p:sldId id="382" r:id="rId7"/>
    <p:sldId id="381" r:id="rId8"/>
    <p:sldId id="379" r:id="rId9"/>
    <p:sldId id="377" r:id="rId10"/>
    <p:sldId id="378" r:id="rId11"/>
    <p:sldId id="360" r:id="rId12"/>
    <p:sldId id="362" r:id="rId13"/>
    <p:sldId id="329" r:id="rId14"/>
    <p:sldId id="348" r:id="rId15"/>
    <p:sldId id="331" r:id="rId16"/>
    <p:sldId id="332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34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9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3" r:id="rId53"/>
    <p:sldId id="361" r:id="rId54"/>
    <p:sldId id="278" r:id="rId55"/>
    <p:sldId id="383" r:id="rId56"/>
    <p:sldId id="386" r:id="rId57"/>
    <p:sldId id="387" r:id="rId58"/>
    <p:sldId id="272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273" r:id="rId68"/>
    <p:sldId id="384" r:id="rId69"/>
    <p:sldId id="275" r:id="rId70"/>
    <p:sldId id="396" r:id="rId71"/>
    <p:sldId id="277" r:id="rId72"/>
    <p:sldId id="280" r:id="rId73"/>
    <p:sldId id="385" r:id="rId74"/>
    <p:sldId id="282" r:id="rId75"/>
    <p:sldId id="316" r:id="rId7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3"/>
            <p14:sldId id="361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6"/>
            <p14:sldId id="277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072" autoAdjust="0"/>
  </p:normalViewPr>
  <p:slideViewPr>
    <p:cSldViewPr snapToGrid="0">
      <p:cViewPr>
        <p:scale>
          <a:sx n="100" d="100"/>
          <a:sy n="100" d="100"/>
        </p:scale>
        <p:origin x="984" y="-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19.09.2018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19.09.2018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24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863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6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8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0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0-Counter-Example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Next Level Initialization 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/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2664823"/>
            <a:ext cx="3918857" cy="133241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de-DE" dirty="0" err="1"/>
              <a:t>Step</a:t>
            </a:r>
            <a:r>
              <a:rPr lang="de-DE" dirty="0"/>
              <a:t>: Level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level</a:t>
            </a:r>
            <a:r>
              <a:rPr lang="de-DE" dirty="0">
                <a:sym typeface="Wingdings" panose="05000000000000000000" pitchFamily="2" charset="2"/>
              </a:rPr>
              <a:t>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Initzialize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similar performance!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ED4E0C-3D16-497F-9EF9-21AA72253765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 </a:t>
            </a:r>
            <a:r>
              <a:rPr lang="de-DE" dirty="0" err="1"/>
              <a:t>Step</a:t>
            </a:r>
            <a:r>
              <a:rPr lang="de-DE" dirty="0"/>
              <a:t>: Level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51D280-A1FF-458E-9185-514E04FA4EB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BAD97E-A5F3-44BF-A982-7DF233CE2665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3 </a:t>
            </a:r>
            <a:r>
              <a:rPr lang="de-DE" dirty="0" err="1"/>
              <a:t>Done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758E9C4-7611-42E5-A088-2DFAB3C7052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interesting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proof</a:t>
            </a:r>
            <a:r>
              <a:rPr lang="de-DE" dirty="0">
                <a:solidFill>
                  <a:srgbClr val="FF0000"/>
                </a:solidFill>
              </a:rPr>
              <a:t>-obligation!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61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18954E6-EBF2-450F-B58E-149CE9C0A24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71CEB28-B178-4995-AEE6-EA5C1CB7EC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A12620-63B7-48EA-B4F0-CCD6277F12B3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Last </a:t>
            </a:r>
            <a:r>
              <a:rPr lang="de-DE" dirty="0" err="1">
                <a:solidFill>
                  <a:srgbClr val="FF0000"/>
                </a:solidFill>
              </a:rPr>
              <a:t>step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r>
              <a:rPr lang="de-DE" dirty="0">
                <a:solidFill>
                  <a:srgbClr val="FF0000"/>
                </a:solidFill>
              </a:rPr>
              <a:t>Spoiler: Error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unreachable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16D1D01-E0DA-461E-AF3C-66BCA23D9AA5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Tim Lange, Martin R. </a:t>
            </a:r>
            <a:r>
              <a:rPr lang="en-US" dirty="0" err="1"/>
              <a:t>Neuhäußer</a:t>
            </a:r>
            <a:r>
              <a:rPr lang="en-US" dirty="0"/>
              <a:t>, and Thomas Noll. IC3 software model checking 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</a:p>
          <a:p>
            <a:endParaRPr lang="de-DE" noProof="0" dirty="0"/>
          </a:p>
          <a:p>
            <a:r>
              <a:rPr lang="de-DE" noProof="0" dirty="0"/>
              <a:t>2: </a:t>
            </a:r>
            <a:r>
              <a:rPr lang="en-US" dirty="0"/>
              <a:t>Tobias Welp and Andreas </a:t>
            </a:r>
            <a:r>
              <a:rPr lang="en-US" dirty="0" err="1"/>
              <a:t>Kuehlmann</a:t>
            </a:r>
            <a:r>
              <a:rPr lang="en-US" dirty="0"/>
              <a:t>. QF BV model checking with property directed reachability. In </a:t>
            </a:r>
            <a:r>
              <a:rPr lang="en-US" i="1" dirty="0"/>
              <a:t>DATE</a:t>
            </a:r>
            <a:r>
              <a:rPr lang="en-US" dirty="0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Bit-Blasting</a:t>
                </a:r>
                <a:r>
                  <a:rPr lang="en-US" baseline="30000" dirty="0"/>
                  <a:t>2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the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Abstract Reachability Tree (ART) Unrolling</a:t>
                </a:r>
                <a:r>
                  <a:rPr lang="en-US" baseline="30000" dirty="0"/>
                  <a:t>3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reachable: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unreachable:</a:t>
            </a:r>
          </a:p>
          <a:p>
            <a:pPr marL="1943100" lvl="7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EBA2C330-B102-455C-B43C-39AA04EA296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C3D61C8-FF9D-4641-A27B-54BD6388CA5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C36BB22-589C-4AEC-BB5D-B9A5F223D8D8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AE5875B-DF9E-4993-A458-399029DBC3E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/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D259CC-3DAA-48A4-9D08-67D39566BD9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0B70A3E7-4C49-433A-A910-195F77A7C90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/>
              <a:t>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D4F422F-3F43-4F96-9DC0-ABDAB0C58CF7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2178206"/>
            <a:ext cx="4341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Caching proof-obligations: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Save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level with the </a:t>
            </a:r>
          </a:p>
          <a:p>
            <a:pPr marL="274320" lvl="1" indent="0">
              <a:buNone/>
            </a:pPr>
            <a:r>
              <a:rPr lang="en-US" sz="2000" dirty="0"/>
              <a:t>     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level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2080642"/>
            <a:ext cx="4395221" cy="3222878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Skipping already blocked proof-obligations:</a:t>
            </a:r>
          </a:p>
          <a:p>
            <a:pPr lvl="1"/>
            <a:r>
              <a:rPr lang="en-US" dirty="0"/>
              <a:t> Save unsatisfiable queues to SMT-solver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If a saved queue is seen again, do not call SMT-solver again, strengthen frames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benchmarked PDR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2138342" y="1163244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Time </a:t>
            </a:r>
            <a:r>
              <a:rPr lang="de-DE" dirty="0" err="1"/>
              <a:t>Consumption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8092944" y="1163244"/>
            <a:ext cx="22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Memory </a:t>
            </a:r>
            <a:r>
              <a:rPr lang="de-DE" dirty="0" err="1"/>
              <a:t>Consumption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0179" y="1110694"/>
            <a:ext cx="6465569" cy="91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 Idea: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/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Idea:</a:t>
            </a:r>
          </a:p>
          <a:p>
            <a:pPr lvl="2"/>
            <a:r>
              <a:rPr lang="en-US" dirty="0"/>
              <a:t> Use a non-linear approach of PDR</a:t>
            </a:r>
          </a:p>
          <a:p>
            <a:pPr lvl="2"/>
            <a:r>
              <a:rPr lang="en-US" dirty="0"/>
              <a:t> Calculate a procedure summary and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481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Represents</a:t>
                </a:r>
                <a:r>
                  <a:rPr lang="en-US" dirty="0"/>
                  <a:t> a first-order </a:t>
                </a:r>
                <a:r>
                  <a:rPr lang="en-US" dirty="0" err="1"/>
                  <a:t>formula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location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level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Each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location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has</a:t>
                </a:r>
                <a:r>
                  <a:rPr lang="en-US" dirty="0">
                    <a:sym typeface="Wingdings" panose="05000000000000000000" pitchFamily="2" charset="2"/>
                  </a:rPr>
                  <a:t> multiple </a:t>
                </a:r>
                <a:r>
                  <a:rPr lang="en-US" dirty="0" err="1">
                    <a:sym typeface="Wingdings" panose="05000000000000000000" pitchFamily="2" charset="2"/>
                  </a:rPr>
                  <a:t>assigned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frames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r>
                  <a:rPr lang="en-US" dirty="0"/>
                  <a:t> Proof-Obligation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level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Need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blocked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6223</Words>
  <Application>Microsoft Office PowerPoint</Application>
  <PresentationFormat>Breitbild</PresentationFormat>
  <Paragraphs>2229</Paragraphs>
  <Slides>72</Slides>
  <Notes>58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Data Comparison</vt:lpstr>
      <vt:lpstr>Evaluation: Data Comparison</vt:lpstr>
      <vt:lpstr>Evaluation: Discussion</vt:lpstr>
      <vt:lpstr>Future Work: Implementing Further Improvements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2018-09-19T09:49:32Z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