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83" r:id="rId56"/>
    <p:sldId id="272" r:id="rId57"/>
    <p:sldId id="273" r:id="rId58"/>
    <p:sldId id="384" r:id="rId59"/>
    <p:sldId id="275" r:id="rId60"/>
    <p:sldId id="277" r:id="rId61"/>
    <p:sldId id="280" r:id="rId62"/>
    <p:sldId id="385" r:id="rId63"/>
    <p:sldId id="282" r:id="rId64"/>
    <p:sldId id="316" r:id="rId6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83"/>
          </p14:sldIdLst>
        </p14:section>
        <p14:section name="PDR in Ultimate" id="{3FF4E16D-9AA7-482E-B16B-3F13FD6343BD}">
          <p14:sldIdLst>
            <p14:sldId id="272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72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17.09.2018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0-Counter-Example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Next Level Initialization 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/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2664823"/>
            <a:ext cx="3918857" cy="133241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similar performance!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noProof="0" dirty="0"/>
          </a:p>
          <a:p>
            <a:r>
              <a:rPr lang="de-DE" noProof="0" dirty="0"/>
              <a:t>2: </a:t>
            </a:r>
            <a:r>
              <a:rPr lang="en-US" dirty="0"/>
              <a:t>Tobias Welp and Andreas </a:t>
            </a:r>
            <a:r>
              <a:rPr lang="en-US" dirty="0" err="1"/>
              <a:t>Kuehlmann</a:t>
            </a:r>
            <a:r>
              <a:rPr lang="en-US" dirty="0"/>
              <a:t>. QF BV model checking with property directed reachability. In </a:t>
            </a:r>
            <a:r>
              <a:rPr lang="en-US" i="1" dirty="0"/>
              <a:t>DATE</a:t>
            </a:r>
            <a:r>
              <a:rPr lang="en-US" dirty="0"/>
              <a:t>, pages 791–796. EDA Consortium San Jose, CA, USA / ACM DL, 2013.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Bit-Blasting</a:t>
                </a:r>
                <a:r>
                  <a:rPr lang="en-US" baseline="30000" dirty="0"/>
                  <a:t>2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the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dirty="0"/>
          </a:p>
          <a:p>
            <a:r>
              <a:rPr lang="de-DE" noProof="0" dirty="0"/>
              <a:t>3:</a:t>
            </a:r>
            <a:r>
              <a:rPr lang="it-IT" dirty="0"/>
              <a:t>Alessandro Cimatti and Alberto </a:t>
            </a:r>
            <a:r>
              <a:rPr lang="it-IT" dirty="0" err="1"/>
              <a:t>Griggio</a:t>
            </a:r>
            <a:r>
              <a:rPr lang="it-IT" dirty="0"/>
              <a:t>. Software model checking via IC3. In </a:t>
            </a:r>
            <a:r>
              <a:rPr lang="it-IT" i="1" dirty="0"/>
              <a:t>CAV</a:t>
            </a:r>
            <a:r>
              <a:rPr lang="it-IT" dirty="0"/>
              <a:t>, </a:t>
            </a:r>
            <a:r>
              <a:rPr lang="en-US" dirty="0"/>
              <a:t>volume 7358 of </a:t>
            </a:r>
            <a:r>
              <a:rPr lang="en-US" i="1" dirty="0"/>
              <a:t>Lecture Notes in Computer Science</a:t>
            </a:r>
            <a:r>
              <a:rPr lang="en-US" dirty="0"/>
              <a:t>, pages 277–293. Springer, 2012.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Abstract Reachability Tree (ART) Unrolling</a:t>
                </a:r>
                <a:r>
                  <a:rPr lang="en-US" baseline="30000" dirty="0"/>
                  <a:t>3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Step by Step how trace abstraction works</a:t>
            </a:r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2178206"/>
            <a:ext cx="434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Caching proof-obligations: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Save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level with the </a:t>
            </a:r>
          </a:p>
          <a:p>
            <a:pPr marL="274320" lvl="1" indent="0">
              <a:buNone/>
            </a:pPr>
            <a:r>
              <a:rPr lang="en-US" sz="2000" dirty="0"/>
              <a:t>     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level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2080642"/>
            <a:ext cx="4395221" cy="3222878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Skipping already blocked proof-obligations:</a:t>
            </a:r>
          </a:p>
          <a:p>
            <a:pPr lvl="1"/>
            <a:r>
              <a:rPr lang="en-US" dirty="0"/>
              <a:t> Save unsatisfiable queues to SMT-solver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If a saved queue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Idea: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Idea:</a:t>
            </a:r>
          </a:p>
          <a:p>
            <a:pPr lvl="2"/>
            <a:r>
              <a:rPr lang="en-US" dirty="0"/>
              <a:t> Use a non-linear approach of PDR</a:t>
            </a:r>
          </a:p>
          <a:p>
            <a:pPr lvl="2"/>
            <a:r>
              <a:rPr lang="en-US" dirty="0"/>
              <a:t> Calculate a procedure summary and add that to the CFG, removing the procedure </a:t>
            </a:r>
            <a:r>
              <a:rPr lang="en-US" dirty="0" err="1"/>
              <a:t>alltogether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A3268-3359-441D-A01A-43442BA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/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A3268-3359-441D-A01A-43442BA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/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Represents</a:t>
                </a:r>
                <a:r>
                  <a:rPr lang="en-US" dirty="0"/>
                  <a:t> a first-order </a:t>
                </a:r>
                <a:r>
                  <a:rPr lang="en-US" dirty="0" err="1"/>
                  <a:t>formula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location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Each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location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has</a:t>
                </a:r>
                <a:r>
                  <a:rPr lang="en-US" dirty="0">
                    <a:sym typeface="Wingdings" panose="05000000000000000000" pitchFamily="2" charset="2"/>
                  </a:rPr>
                  <a:t> multiple </a:t>
                </a:r>
                <a:r>
                  <a:rPr lang="en-US" dirty="0" err="1">
                    <a:sym typeface="Wingdings" panose="05000000000000000000" pitchFamily="2" charset="2"/>
                  </a:rPr>
                  <a:t>assigned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frames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Proof-Obligation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Need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5831</Words>
  <Application>Microsoft Office PowerPoint</Application>
  <PresentationFormat>Breitbild</PresentationFormat>
  <Paragraphs>2073</Paragraphs>
  <Slides>61</Slides>
  <Notes>48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6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Related Work: Other Approaches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Data Comparison</vt:lpstr>
      <vt:lpstr>Evaluation: Discussion</vt:lpstr>
      <vt:lpstr>Future Work: Implementing Further Improvements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2018-09-17T15:00:24Z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