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88"/>
  </p:notesMasterIdLst>
  <p:handoutMasterIdLst>
    <p:handoutMasterId r:id="rId89"/>
  </p:handoutMasterIdLst>
  <p:sldIdLst>
    <p:sldId id="256" r:id="rId5"/>
    <p:sldId id="380" r:id="rId6"/>
    <p:sldId id="401" r:id="rId7"/>
    <p:sldId id="382" r:id="rId8"/>
    <p:sldId id="381" r:id="rId9"/>
    <p:sldId id="379" r:id="rId10"/>
    <p:sldId id="377" r:id="rId11"/>
    <p:sldId id="378" r:id="rId12"/>
    <p:sldId id="360" r:id="rId13"/>
    <p:sldId id="362" r:id="rId14"/>
    <p:sldId id="329" r:id="rId15"/>
    <p:sldId id="348" r:id="rId16"/>
    <p:sldId id="331" r:id="rId17"/>
    <p:sldId id="411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4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402" r:id="rId54"/>
    <p:sldId id="403" r:id="rId55"/>
    <p:sldId id="404" r:id="rId56"/>
    <p:sldId id="406" r:id="rId57"/>
    <p:sldId id="407" r:id="rId58"/>
    <p:sldId id="408" r:id="rId59"/>
    <p:sldId id="409" r:id="rId60"/>
    <p:sldId id="410" r:id="rId61"/>
    <p:sldId id="412" r:id="rId62"/>
    <p:sldId id="278" r:id="rId63"/>
    <p:sldId id="383" r:id="rId64"/>
    <p:sldId id="386" r:id="rId65"/>
    <p:sldId id="387" r:id="rId66"/>
    <p:sldId id="27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273" r:id="rId76"/>
    <p:sldId id="384" r:id="rId77"/>
    <p:sldId id="275" r:id="rId78"/>
    <p:sldId id="397" r:id="rId79"/>
    <p:sldId id="396" r:id="rId80"/>
    <p:sldId id="400" r:id="rId81"/>
    <p:sldId id="277" r:id="rId82"/>
    <p:sldId id="413" r:id="rId83"/>
    <p:sldId id="280" r:id="rId84"/>
    <p:sldId id="385" r:id="rId85"/>
    <p:sldId id="282" r:id="rId86"/>
    <p:sldId id="316" r:id="rId8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401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41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2"/>
            <p14:sldId id="278"/>
            <p14:sldId id="383"/>
          </p14:sldIdLst>
        </p14:section>
        <p14:section name="PDR in Ultimate" id="{3FF4E16D-9AA7-482E-B16B-3F13FD6343BD}">
          <p14:sldIdLst>
            <p14:sldId id="386"/>
            <p14:sldId id="387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  <p14:sldId id="413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86072" autoAdjust="0"/>
  </p:normalViewPr>
  <p:slideViewPr>
    <p:cSldViewPr snapToGrid="0">
      <p:cViewPr varScale="1">
        <p:scale>
          <a:sx n="75" d="100"/>
          <a:sy n="75" d="100"/>
        </p:scale>
        <p:origin x="45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276"/>
    </p:cViewPr>
  </p:sorterViewPr>
  <p:notesViewPr>
    <p:cSldViewPr snapToGrid="0">
      <p:cViewPr varScale="1">
        <p:scale>
          <a:sx n="65" d="100"/>
          <a:sy n="65" d="100"/>
        </p:scale>
        <p:origin x="33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21.09.2018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38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190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905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092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9045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4171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0658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1980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831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30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0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49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7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3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4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3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8" Type="http://schemas.openxmlformats.org/officeDocument/2006/relationships/image" Target="../media/image103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9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5.png"/><Relationship Id="rId5" Type="http://schemas.openxmlformats.org/officeDocument/2006/relationships/image" Target="../media/image990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8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9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1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svg"/><Relationship Id="rId5" Type="http://schemas.openxmlformats.org/officeDocument/2006/relationships/image" Target="../media/image126.png"/><Relationship Id="rId4" Type="http://schemas.openxmlformats.org/officeDocument/2006/relationships/image" Target="../media/image125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sv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Represents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Each location has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multiple</a:t>
                </a:r>
                <a:r>
                  <a:rPr lang="en-US" dirty="0">
                    <a:sym typeface="Wingdings" panose="05000000000000000000" pitchFamily="2" charset="2"/>
                  </a:rPr>
                  <a:t> assigned frames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Proof-Obligation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Need to be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09" t="-787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6B6626-286F-4757-9726-AAB1E4EA88C6}"/>
              </a:ext>
            </a:extLst>
          </p:cNvPr>
          <p:cNvSpPr/>
          <p:nvPr/>
        </p:nvSpPr>
        <p:spPr>
          <a:xfrm>
            <a:off x="564863" y="1323974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08FC923-3927-45D1-B4B6-24BDEA8C0E26}"/>
              </a:ext>
            </a:extLst>
          </p:cNvPr>
          <p:cNvSpPr/>
          <p:nvPr/>
        </p:nvSpPr>
        <p:spPr>
          <a:xfrm>
            <a:off x="564863" y="3865563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</a:t>
            </a:r>
            <a:r>
              <a:rPr lang="en-US" b="1" dirty="0">
                <a:solidFill>
                  <a:schemeClr val="accent1"/>
                </a:solidFill>
              </a:rPr>
              <a:t>0-Counter-Example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Global Initialization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. Next Iteration Initialization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3722913"/>
            <a:ext cx="4062549" cy="1293224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dirty="0"/>
              <a:t>: Check </a:t>
            </a:r>
            <a:r>
              <a:rPr lang="de-DE" dirty="0" err="1"/>
              <a:t>for</a:t>
            </a:r>
            <a:r>
              <a:rPr lang="de-DE" dirty="0"/>
              <a:t> 0-Counter-Example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18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3.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1 </a:t>
                </a:r>
                <a:r>
                  <a:rPr lang="de-DE" dirty="0" err="1"/>
                  <a:t>Initialization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 err="1"/>
                  <a:t>Get</a:t>
                </a:r>
                <a:r>
                  <a:rPr lang="de-DE" dirty="0"/>
                  <a:t>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-obligation: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blipFill>
                <a:blip r:embed="rId19"/>
                <a:stretch>
                  <a:fillRect l="-118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𝑜𝑏𝑙𝑖𝑔𝑎𝑡𝑖𝑜𝑛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Iteration 1 Blocking-Phase:</a:t>
                </a: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iteration</a:t>
                </a:r>
                <a:r>
                  <a:rPr lang="de-DE" dirty="0">
                    <a:sym typeface="Wingdings" panose="05000000000000000000" pitchFamily="2" charset="2"/>
                  </a:rPr>
                  <a:t> 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</a:t>
                </a:r>
                <a:r>
                  <a:rPr lang="de-DE" dirty="0">
                    <a:solidFill>
                      <a:srgbClr val="FF0000"/>
                    </a:solidFill>
                  </a:rPr>
                  <a:t>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Property Directed Reachability (</a:t>
            </a:r>
            <a:r>
              <a:rPr lang="en-US" b="1" noProof="0" dirty="0">
                <a:solidFill>
                  <a:schemeClr val="accent1"/>
                </a:solidFill>
              </a:rPr>
              <a:t>PDR</a:t>
            </a:r>
            <a:r>
              <a:rPr lang="en-US" noProof="0" dirty="0"/>
              <a:t>) was first devised as </a:t>
            </a:r>
            <a:r>
              <a:rPr lang="en-US" noProof="0" dirty="0">
                <a:solidFill>
                  <a:schemeClr val="accent1"/>
                </a:solidFill>
              </a:rPr>
              <a:t>hardware verification </a:t>
            </a:r>
            <a:r>
              <a:rPr lang="en-US" noProof="0" dirty="0"/>
              <a:t>technique in 2010 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3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7895" b="-1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8.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Iteration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89A6F6B-1144-4FF6-8F10-07553DC34731}"/>
              </a:ext>
            </a:extLst>
          </p:cNvPr>
          <p:cNvSpPr txBox="1">
            <a:spLocks/>
          </p:cNvSpPr>
          <p:nvPr/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DAD64F1-7439-4767-9C5F-F4DA995448B1}" type="datetime1">
              <a:rPr lang="de-DE" smtClean="0"/>
              <a:pPr algn="r"/>
              <a:t>21.09.2018</a:t>
            </a:fld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50C56B68-480E-497C-9B32-CEAE48646F0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9ABCAB-828B-457E-A630-B13ECA51CE9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3BC91BDD-E967-496D-A786-2E4ED763378E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9694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4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6227A0C-D314-4846-801D-4575B04D895C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similar performance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035F218-6743-4657-BF90-FA1B7036EAC2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87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5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14.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78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85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06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4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Yes!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termintes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reachable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89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1684-3CDC-4ABF-AA05-7FE5897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Termination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986379-820D-4C34-BC27-D8BC8EAB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4F227-BF99-48FE-837B-83F3F95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Error </a:t>
                </a:r>
                <a:r>
                  <a:rPr lang="de-DE" dirty="0" err="1"/>
                  <a:t>location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reachable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proof</a:t>
                </a:r>
                <a:r>
                  <a:rPr lang="de-DE" dirty="0">
                    <a:solidFill>
                      <a:schemeClr val="accent1"/>
                    </a:solidFill>
                  </a:rPr>
                  <a:t>-obligation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0)</m:t>
                    </m:r>
                  </m:oMath>
                </a14:m>
                <a:r>
                  <a:rPr lang="en-US" dirty="0"/>
                  <a:t> is generated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 noProof="0"/>
          </a:p>
          <a:p>
            <a:r>
              <a:rPr lang="de-DE" noProof="0"/>
              <a:t>2: </a:t>
            </a:r>
            <a:r>
              <a:rPr lang="en-US"/>
              <a:t>Tobias Welp and Andreas Kuehlmann. QF BV model checking with property directed reachability. In </a:t>
            </a:r>
            <a:r>
              <a:rPr lang="en-US" i="1"/>
              <a:t>DATE</a:t>
            </a:r>
            <a:r>
              <a:rPr lang="en-US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1: 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Abstract Reachability Tree (ART) Unrolling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unreachable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</p:txBody>
      </p:sp>
    </p:spTree>
    <p:extLst>
      <p:ext uri="{BB962C8B-B14F-4D97-AF65-F5344CB8AC3E}">
        <p14:creationId xmlns:p14="http://schemas.microsoft.com/office/powerpoint/2010/main" val="3098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04592E0-5162-4DC3-9D38-B86288117C2B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66E5879B-CB9B-4F30-A755-DF6615582EBE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2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07566BE-6458-4B0A-97EA-403D94D3FF2A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/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DF6CEBB-40C6-4987-B8E2-2A61B66DFEB6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E5F12B5-E9F4-4D7E-BC74-3C8945ADBC29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713EE8B-9974-474C-B7E9-D6D0E302C444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9722C5D-73C2-4D33-8AD0-238828C0319A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1972268"/>
            <a:ext cx="4341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Caching proof-obligations</a:t>
            </a:r>
            <a:r>
              <a:rPr lang="en-US" sz="20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Cache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Iteration with the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ym typeface="Wingdings" panose="05000000000000000000" pitchFamily="2" charset="2"/>
              </a:rPr>
              <a:t>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Iteration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1972267"/>
            <a:ext cx="4395221" cy="3425761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Skipping already blocked proof-obligations:</a:t>
            </a:r>
          </a:p>
          <a:p>
            <a:pPr lvl="1"/>
            <a:r>
              <a:rPr lang="en-US" dirty="0"/>
              <a:t> Cache unsatisfiable queries to SMT-solver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SMT-</a:t>
            </a:r>
            <a:r>
              <a:rPr lang="de-DE" dirty="0" err="1">
                <a:sym typeface="Wingdings" panose="05000000000000000000" pitchFamily="2" charset="2"/>
              </a:rPr>
              <a:t>solver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unsatisfiable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en-US" dirty="0"/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a cached query is seen again, do not call SMT-solver again, strengthen frames right away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EBEB368-9D1E-4E01-B3A7-2B8DDD7DD1DA}"/>
              </a:ext>
            </a:extLst>
          </p:cNvPr>
          <p:cNvSpPr/>
          <p:nvPr/>
        </p:nvSpPr>
        <p:spPr>
          <a:xfrm>
            <a:off x="564863" y="1323975"/>
            <a:ext cx="11062273" cy="1575979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</a:t>
            </a:r>
            <a:r>
              <a:rPr lang="en-US" b="0" dirty="0"/>
              <a:t> 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1</a:t>
            </a:r>
            <a:r>
              <a:rPr lang="de-DE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Benchmarkset</a:t>
            </a:r>
            <a:r>
              <a:rPr lang="en-US" dirty="0"/>
              <a:t> contained 250 Boogie</a:t>
            </a:r>
            <a:r>
              <a:rPr lang="en-US" baseline="30000" dirty="0"/>
              <a:t>1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 31 real-life code</a:t>
            </a:r>
          </a:p>
          <a:p>
            <a:pPr lvl="1"/>
            <a:r>
              <a:rPr lang="en-US" dirty="0"/>
              <a:t> 40 programs without disjunctions</a:t>
            </a:r>
          </a:p>
          <a:p>
            <a:pPr lvl="1"/>
            <a:r>
              <a:rPr lang="en-US" dirty="0"/>
              <a:t> 134 difficult programs that could not be solved in three iterations</a:t>
            </a:r>
          </a:p>
          <a:p>
            <a:pPr lvl="1"/>
            <a:r>
              <a:rPr lang="en-US" dirty="0"/>
              <a:t> 37 programs with difficult loop invariants</a:t>
            </a:r>
          </a:p>
          <a:p>
            <a:pPr lvl="1"/>
            <a:r>
              <a:rPr lang="en-US" dirty="0"/>
              <a:t> 8 non-linear arithmetic</a:t>
            </a:r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1434ED-B1D8-4F67-8E0E-151177D54D6F}"/>
              </a:ext>
            </a:extLst>
          </p:cNvPr>
          <p:cNvSpPr/>
          <p:nvPr/>
        </p:nvSpPr>
        <p:spPr>
          <a:xfrm>
            <a:off x="609601" y="1163244"/>
            <a:ext cx="11015815" cy="4867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1954107" y="1163244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CPU Time </a:t>
            </a:r>
            <a:r>
              <a:rPr lang="de-DE" dirty="0" err="1"/>
              <a:t>Consumption</a:t>
            </a:r>
            <a:r>
              <a:rPr lang="de-DE" dirty="0"/>
              <a:t> in </a:t>
            </a:r>
            <a:r>
              <a:rPr lang="de-DE" dirty="0" err="1"/>
              <a:t>Seconds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7878365" y="116324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Memory </a:t>
            </a:r>
            <a:r>
              <a:rPr lang="de-DE" dirty="0" err="1"/>
              <a:t>Consumption</a:t>
            </a:r>
            <a:r>
              <a:rPr lang="de-DE" dirty="0"/>
              <a:t> in Bit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4"/>
          <a:stretch/>
        </p:blipFill>
        <p:spPr>
          <a:xfrm>
            <a:off x="5161568" y="1397726"/>
            <a:ext cx="6465569" cy="8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21.09.2018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TODO WHY TIMEOUT WHY ERROR WHY EVERYTHING!=!=!=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287398" y="1139269"/>
            <a:ext cx="5292604" cy="11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Ideas</a:t>
            </a:r>
            <a:r>
              <a:rPr lang="en-US" dirty="0"/>
              <a:t>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Use a non-linear approach of PDR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Calculate a procedure summary, add that to the CFG, removing the procedure 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489167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We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have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seen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PDR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PDR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 err="1"/>
              <a:t>Bibliography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Aaron R. Bradley. Sat-based model checking without unrolling. In </a:t>
            </a:r>
            <a:r>
              <a:rPr lang="en-US" sz="1400" i="1" dirty="0"/>
              <a:t>VMCAI</a:t>
            </a:r>
            <a:r>
              <a:rPr lang="en-US" sz="1400" dirty="0"/>
              <a:t>, volume 6538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70–87. Springer, 2011.</a:t>
            </a:r>
            <a:endParaRPr lang="de-DE" sz="1400" dirty="0"/>
          </a:p>
          <a:p>
            <a:r>
              <a:rPr lang="en-US" sz="1400" dirty="0"/>
              <a:t>Hwmcc10 results. https://fmv.jku.at/hwmcc10/results.html. Accessed: 2018-07-20</a:t>
            </a:r>
            <a:endParaRPr lang="de-DE" sz="1400" dirty="0"/>
          </a:p>
          <a:p>
            <a:r>
              <a:rPr lang="en-US" sz="1400" dirty="0" err="1"/>
              <a:t>Niklas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, Alan </a:t>
            </a:r>
            <a:r>
              <a:rPr lang="en-US" sz="1400" dirty="0" err="1"/>
              <a:t>Mishchenko</a:t>
            </a:r>
            <a:r>
              <a:rPr lang="en-US" sz="1400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</a:p>
          <a:p>
            <a:r>
              <a:rPr lang="en-US" sz="1400" dirty="0"/>
              <a:t>Tim Lange, Martin R. </a:t>
            </a:r>
            <a:r>
              <a:rPr lang="en-US" sz="1400" dirty="0" err="1"/>
              <a:t>Neuhäußer</a:t>
            </a:r>
            <a:r>
              <a:rPr lang="en-US" sz="1400" dirty="0"/>
              <a:t>, and Thomas Noll. IC3 software model checking on control flow automata. In </a:t>
            </a:r>
            <a:r>
              <a:rPr lang="en-US" sz="1400" i="1" dirty="0"/>
              <a:t>FMCAD</a:t>
            </a:r>
            <a:r>
              <a:rPr lang="en-US" sz="1400" dirty="0"/>
              <a:t>, pages 97–104. IEEE, 2015.</a:t>
            </a:r>
            <a:endParaRPr lang="de-DE" sz="1400" dirty="0"/>
          </a:p>
          <a:p>
            <a:r>
              <a:rPr lang="en-US" sz="1400" dirty="0"/>
              <a:t>Tobias Welp and Andreas </a:t>
            </a:r>
            <a:r>
              <a:rPr lang="en-US" sz="1400" dirty="0" err="1"/>
              <a:t>Kuehlmann</a:t>
            </a:r>
            <a:r>
              <a:rPr lang="en-US" sz="1400" dirty="0"/>
              <a:t>. QF BV model checking with property directed reachability. In </a:t>
            </a:r>
            <a:r>
              <a:rPr lang="en-US" sz="1400" i="1" dirty="0"/>
              <a:t>DATE</a:t>
            </a:r>
            <a:r>
              <a:rPr lang="en-US" sz="1400" dirty="0"/>
              <a:t>, pages 791–796. EDA Consortium San Jose, CA, USA / ACM DL, 2013.</a:t>
            </a:r>
            <a:endParaRPr lang="de-DE" sz="1400" dirty="0"/>
          </a:p>
          <a:p>
            <a:r>
              <a:rPr lang="it-IT" sz="1400" dirty="0"/>
              <a:t>Alessandro Cimatti and Alberto </a:t>
            </a:r>
            <a:r>
              <a:rPr lang="it-IT" sz="1400" dirty="0" err="1"/>
              <a:t>Griggio</a:t>
            </a:r>
            <a:r>
              <a:rPr lang="it-IT" sz="1400" dirty="0"/>
              <a:t>. Software model checking via IC3. In </a:t>
            </a:r>
            <a:r>
              <a:rPr lang="it-IT" sz="1400" i="1" dirty="0"/>
              <a:t>CAV</a:t>
            </a:r>
            <a:r>
              <a:rPr lang="it-IT" sz="1400" dirty="0"/>
              <a:t>, </a:t>
            </a:r>
            <a:r>
              <a:rPr lang="en-US" sz="1400" dirty="0"/>
              <a:t>volume 7358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277–293. Springer, 2012.</a:t>
            </a:r>
            <a:endParaRPr lang="de-DE" sz="1400" dirty="0"/>
          </a:p>
          <a:p>
            <a:r>
              <a:rPr lang="it-IT" sz="1400" dirty="0"/>
              <a:t>Ultimate. https://ultimate.informatik.uni-freiburg.de. </a:t>
            </a:r>
            <a:r>
              <a:rPr lang="it-IT" sz="1400" dirty="0" err="1"/>
              <a:t>Accessed</a:t>
            </a:r>
            <a:r>
              <a:rPr lang="it-IT" sz="1400" dirty="0"/>
              <a:t>: 2018-</a:t>
            </a:r>
            <a:r>
              <a:rPr lang="de-DE" sz="1400" dirty="0"/>
              <a:t>07-20.</a:t>
            </a:r>
          </a:p>
          <a:p>
            <a:r>
              <a:rPr lang="de-DE" sz="1400" dirty="0"/>
              <a:t>https://www.microsoft.com/en-us/research/project/boogie-an-intermediate-verification-language/</a:t>
            </a:r>
          </a:p>
          <a:p>
            <a:endParaRPr lang="de-DE" sz="1400" dirty="0"/>
          </a:p>
          <a:p>
            <a:endParaRPr lang="en-US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21.09.2018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</a:t>
                </a: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588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2AEF8E-18C2-4E10-A594-D967BD1F2394}"/>
              </a:ext>
            </a:extLst>
          </p:cNvPr>
          <p:cNvSpPr/>
          <p:nvPr/>
        </p:nvSpPr>
        <p:spPr>
          <a:xfrm>
            <a:off x="564863" y="1323974"/>
            <a:ext cx="11015816" cy="3039020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7543</Words>
  <Application>Microsoft Office PowerPoint</Application>
  <PresentationFormat>Breitbild</PresentationFormat>
  <Paragraphs>2656</Paragraphs>
  <Slides>83</Slides>
  <Notes>68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83</vt:i4>
      </vt:variant>
    </vt:vector>
  </HeadingPairs>
  <TitlesOfParts>
    <vt:vector size="88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PDR Algorithm: Termination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Introduction</vt:lpstr>
      <vt:lpstr>Evaluation: Introduction</vt:lpstr>
      <vt:lpstr>Evaluation: Data Comparison</vt:lpstr>
      <vt:lpstr>PowerPoint-Präsentation</vt:lpstr>
      <vt:lpstr>Evaluation: Discussion</vt:lpstr>
      <vt:lpstr>Evaluation: Discussion</vt:lpstr>
      <vt:lpstr>Future Work: Implementing Further Improvements</vt:lpstr>
      <vt:lpstr>Future Work: Implementing Further Improvements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2018-09-21T14:40:46Z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