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417" r:id="rId65"/>
    <p:sldId id="416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4" r:id="rId83"/>
    <p:sldId id="413" r:id="rId84"/>
    <p:sldId id="415" r:id="rId85"/>
    <p:sldId id="280" r:id="rId86"/>
    <p:sldId id="385" r:id="rId87"/>
    <p:sldId id="282" r:id="rId88"/>
    <p:sldId id="316" r:id="rId8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417"/>
            <p14:sldId id="416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4"/>
            <p14:sldId id="413"/>
            <p14:sldId id="415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86072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25.09.2018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25.09.2018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5.png"/><Relationship Id="rId21" Type="http://schemas.openxmlformats.org/officeDocument/2006/relationships/image" Target="../media/image77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0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4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12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2171700"/>
            <a:ext cx="9604310" cy="1828800"/>
          </a:xfrm>
        </p:spPr>
        <p:txBody>
          <a:bodyPr anchor="t">
            <a:normAutofit/>
          </a:bodyPr>
          <a:lstStyle/>
          <a:p>
            <a:r>
              <a:rPr lang="de-DE" sz="4000" noProof="0" dirty="0">
                <a:solidFill>
                  <a:schemeClr val="accent1"/>
                </a:solidFill>
              </a:rPr>
              <a:t>Property </a:t>
            </a:r>
            <a:r>
              <a:rPr lang="de-DE" sz="4000" noProof="0" dirty="0" err="1">
                <a:solidFill>
                  <a:schemeClr val="accent1"/>
                </a:solidFill>
              </a:rPr>
              <a:t>Directed</a:t>
            </a:r>
            <a:r>
              <a:rPr lang="de-DE" sz="4000" noProof="0" dirty="0">
                <a:solidFill>
                  <a:schemeClr val="accent1"/>
                </a:solidFill>
              </a:rPr>
              <a:t> </a:t>
            </a:r>
            <a:r>
              <a:rPr lang="de-DE" sz="4000" noProof="0" dirty="0" err="1">
                <a:solidFill>
                  <a:schemeClr val="accent1"/>
                </a:solidFill>
              </a:rPr>
              <a:t>Reachability</a:t>
            </a:r>
            <a:r>
              <a:rPr lang="de-DE" sz="4000" noProof="0" dirty="0">
                <a:solidFill>
                  <a:schemeClr val="accent1"/>
                </a:solidFill>
              </a:rPr>
              <a:t> in Ultimate</a:t>
            </a:r>
            <a:br>
              <a:rPr lang="de-DE" sz="2800" noProof="0" dirty="0"/>
            </a:br>
            <a:br>
              <a:rPr lang="de-DE" sz="2800" noProof="0" dirty="0"/>
            </a:br>
            <a:r>
              <a:rPr lang="de-DE" sz="2400" noProof="0" dirty="0"/>
              <a:t>Bachelor Thesis </a:t>
            </a:r>
            <a:r>
              <a:rPr lang="de-DE" sz="2400" noProof="0" dirty="0" err="1"/>
              <a:t>Presentation</a:t>
            </a:r>
            <a:endParaRPr lang="en-US" sz="24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77736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r>
              <a:rPr lang="de-DE" b="1" dirty="0"/>
              <a:t>Jonas Werner</a:t>
            </a:r>
          </a:p>
          <a:p>
            <a:r>
              <a:rPr lang="de-DE" dirty="0" err="1"/>
              <a:t>Advised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Dr. Daniel Dietsch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4FA54D44-087B-427B-921A-1000F068CA50}"/>
              </a:ext>
            </a:extLst>
          </p:cNvPr>
          <p:cNvSpPr txBox="1">
            <a:spLocks/>
          </p:cNvSpPr>
          <p:nvPr/>
        </p:nvSpPr>
        <p:spPr>
          <a:xfrm>
            <a:off x="8913042" y="5554732"/>
            <a:ext cx="1373958" cy="266700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39E8CB-AF19-4FED-BCD0-805BDC3B8A7B}" type="datetime1">
              <a:rPr lang="de-DE" smtClean="0"/>
              <a:pPr algn="r"/>
              <a:t>25.09.2018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Represents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1181" b="-18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DC1D921-408D-4A9E-A74F-46BC18FCE25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7F7ECA5B-BBA5-41FC-9E61-3C9C87830B8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10C4EAC-1D78-45C2-BEDF-E24F213D5F0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6E9998A-CF52-497A-809F-8AF894E22CD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F9623A11-9084-4F74-8EEE-3D92F67E532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C9CED28-557F-4342-8406-AA7F5B5F3C88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E00C927-5022-4640-AF17-334881D2D46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3F05F5D-1E40-4B8F-9C16-A0D5FF6B2E5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D47DE77-5CEA-4702-AC85-A5AD6BC9A9B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D46EBD9-36D8-4486-8512-36337243A07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FA8EF00-2F36-4DAC-BD92-490313B56E72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6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C9F8F62-884A-4B45-9E1E-512EAEDB3D3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50847DB-1B72-4EED-A101-3E3FD243C78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6E4168A-0EC8-4D86-9B1F-88896E13BAF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33AEE244-A5DB-4F83-8602-FC9BE402225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F1E86191-4740-4FFD-8D9B-846FB0FBA37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08DC53C-B94B-4AC5-B9F4-AF6A3F0A5A1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0497C7D1-8E54-4C1D-90EC-9B125011F56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61EBBE3-897A-442B-B266-483D1C2134D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2A2945A-21E3-405F-A0D7-C390EF4E3CFE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B96F7880-9261-4C77-A248-5D5D424FEC90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F0AA88B-7CF4-4256-94E3-8AE294178B98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8652FD9-0CFC-48B3-B50A-32A1B6081C3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9F9A740-8533-4953-B76D-A4C6B900D8A3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3CEFC802-07DF-46D3-8CD4-2B05F8AC6D98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F76A482-C63F-4B34-A65C-10BDD3BEAE47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641F715-65A7-41EB-BB7A-47D40439BBD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de-DE" dirty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CB89E74-4B0E-4100-842E-21F3561794F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161B5CA-EE14-4DD4-A957-CD4E53C55D5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432B9DE-39A9-4B0A-82E4-BAC42978EAC0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2CEB5A00-190E-4AD5-B3D8-7EE93020F9B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E5065A0-5F29-4040-A081-E606DD346D2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EB82AF5-337D-4333-B105-940B23D4853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DAD62B1-D470-4AAD-8C3D-6910774F28DD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AB843F7-0020-4B48-8A50-482CD93B1EB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95C594D-6A56-4783-BBFF-34335FFF0E84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C982213-FB11-4C7C-AC06-1B30385F579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E5B964C-16A7-49E7-982D-F0D3D9B8E87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724441ED-03B3-461B-957B-9CB4EC796EE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0C330F8-A8E5-462F-930B-5636D934A35A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08AF783-8D16-4389-8651-BA0A135FEB60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7BC8E34-0BCA-4A71-83D6-EF52D7CB033E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CE32714-DCD3-481E-B7DE-0B9B04EA9123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09DFEF8-9E20-4B3E-ABD5-D1139651BBA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38633D3-BBAC-4B59-A3F9-B791D86098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5CD3A38-4DFB-464B-9225-AFAD4937783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910A3-D72F-4563-8FD5-1E41C743294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A55DB7F-AA08-483A-A706-1881BFA01AF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C0B7E42-E9DB-4840-BAD3-B59026B8EA7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8CFBD0F-E81B-4BA1-AB6A-32DEB0129D4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86F423E-27CC-409B-8005-8F6E9FA851A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b="-10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5488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5488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110D9FD-CD31-492F-AE38-0B7D243F407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3AFF29C-DE12-4C8F-960B-2070AE305D0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b="-10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05105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05105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0BCDE6C-5718-4BB6-A0CC-5F99E939C5E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268FCDB2-8D4C-4B48-A694-C3CE6814C69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7997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7997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B78CDC03-48C3-483C-8C66-CEE177C240F0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1FF7311-7A99-4BD2-AE20-67A1599814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31CA1BF-C0C6-40B4-A25F-6A89D6CC84E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953E0491-154A-48F6-AE38-AA56AE7C673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b="-72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repetitions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CCA797F1-259A-485D-B1E6-64C06914EC47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B61FF6C-2F92-4FAA-B055-2F9B21F5223C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25.09.2018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repetitions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E9A2F28-274E-4070-A5EF-67C295C87476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34D2DB7-9AAC-4A15-820D-5ED80B023DD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934192BA-1E84-4D18-ABA0-75C29F1656FD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64D669B-93C6-4910-B0CB-56A77647AD7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7EA0E3A-FA62-4B27-AF6F-C48C4B77872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BD6C103-F97A-45AD-A43C-D6320C4B18C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112EC07-2761-40BB-8E7B-D730B6D85D0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ED4A503-041E-485F-ABF4-8501D256002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B216720-EC4B-45BC-8AEE-661D2DCC8EF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2895F7D-F130-49A4-9B6B-E65BE61A5E7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13AEEDE-0133-4380-8A2D-1489F7F8EC1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AE65344-1F05-4EE0-91D4-6E936C7D115F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not </a:t>
            </a:r>
            <a:r>
              <a:rPr lang="de-DE" dirty="0" err="1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64D729A3-9EB2-4ADE-A7F9-6A7F3F6DA30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Transform CFG into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Block proof-obligations like in our approach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36356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transitions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>
                <a:solidFill>
                  <a:schemeClr val="accent1"/>
                </a:solidFill>
              </a:rPr>
              <a:t>path program</a:t>
            </a:r>
            <a:r>
              <a:rPr lang="en-US" dirty="0"/>
              <a:t>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</a:p>
        </p:txBody>
      </p:sp>
    </p:spTree>
    <p:extLst>
      <p:ext uri="{BB962C8B-B14F-4D97-AF65-F5344CB8AC3E}">
        <p14:creationId xmlns:p14="http://schemas.microsoft.com/office/powerpoint/2010/main" val="6380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65020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dirty="0">
                <a:solidFill>
                  <a:schemeClr val="accent1"/>
                </a:solidFill>
              </a:rPr>
              <a:t>sequence of transitions </a:t>
            </a:r>
            <a:r>
              <a:rPr lang="en-US" dirty="0"/>
              <a:t>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>
                <a:solidFill>
                  <a:schemeClr val="accent1"/>
                </a:solidFill>
              </a:rPr>
              <a:t>path program </a:t>
            </a:r>
            <a:r>
              <a:rPr lang="en-US" dirty="0"/>
              <a:t>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485900" lvl="5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70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062273" cy="1575979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</a:t>
            </a:r>
            <a:r>
              <a:rPr lang="en-US" dirty="0">
                <a:solidFill>
                  <a:schemeClr val="accent1"/>
                </a:solidFill>
              </a:rPr>
              <a:t>250</a:t>
            </a:r>
            <a:r>
              <a:rPr lang="en-US" dirty="0"/>
              <a:t>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31</a:t>
            </a:r>
            <a:r>
              <a:rPr lang="en-US" dirty="0"/>
              <a:t> real-life code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 programs without disjunctions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134</a:t>
            </a:r>
            <a:r>
              <a:rPr lang="en-US" dirty="0"/>
              <a:t> difficult programs that could not be solved in three iterations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dirty="0"/>
              <a:t> programs with difficult loop invariants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 Successful Benchmarks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CPU Time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</a:t>
            </a:r>
            <a:r>
              <a:rPr lang="de-DE" b="1" dirty="0" err="1">
                <a:solidFill>
                  <a:schemeClr val="accent1"/>
                </a:solidFill>
              </a:rPr>
              <a:t>Seconds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Memory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25.09.2018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SMTInterpol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90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111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16 Syntax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95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z3:</a:t>
            </a:r>
          </a:p>
          <a:p>
            <a:pPr lvl="1"/>
            <a:r>
              <a:rPr lang="de-DE" dirty="0"/>
              <a:t>131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55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48 Solver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3 </a:t>
            </a:r>
            <a:r>
              <a:rPr lang="de-DE" dirty="0" err="1">
                <a:sym typeface="Wingdings" panose="05000000000000000000" pitchFamily="2" charset="2"/>
              </a:rPr>
              <a:t>Unsupported</a:t>
            </a:r>
            <a:r>
              <a:rPr lang="de-DE" dirty="0">
                <a:sym typeface="Wingdings" panose="05000000000000000000" pitchFamily="2" charset="2"/>
              </a:rPr>
              <a:t> Operation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z3-Internal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958A6F3-D31D-4CEE-87C7-46E29BCD0ADB}"/>
              </a:ext>
            </a:extLst>
          </p:cNvPr>
          <p:cNvSpPr txBox="1"/>
          <p:nvPr/>
        </p:nvSpPr>
        <p:spPr>
          <a:xfrm>
            <a:off x="3673616" y="2780400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13 </a:t>
            </a:r>
            <a:r>
              <a:rPr lang="de-DE" sz="2000" b="1" dirty="0" err="1">
                <a:solidFill>
                  <a:schemeClr val="accent1"/>
                </a:solidFill>
              </a:rPr>
              <a:t>programs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were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exclusively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solved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by</a:t>
            </a:r>
            <a:r>
              <a:rPr lang="de-DE" sz="2000" b="1" dirty="0">
                <a:solidFill>
                  <a:schemeClr val="accent1"/>
                </a:solidFill>
              </a:rPr>
              <a:t> PDR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Timed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Nested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Interpolants</a:t>
            </a:r>
            <a:endParaRPr lang="de-DE" sz="2000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sz="2000" dirty="0">
                <a:sym typeface="Wingdings" panose="05000000000000000000" pitchFamily="2" charset="2"/>
              </a:rPr>
              <a:t> PDR </a:t>
            </a:r>
            <a:r>
              <a:rPr lang="de-DE" sz="2000" dirty="0" err="1">
                <a:sym typeface="Wingdings" panose="05000000000000000000" pitchFamily="2" charset="2"/>
              </a:rPr>
              <a:t>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them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2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iterations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endParaRPr lang="en-US" sz="2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C8BEC3-F7AB-435C-8C10-20BB888C93F6}"/>
              </a:ext>
            </a:extLst>
          </p:cNvPr>
          <p:cNvSpPr/>
          <p:nvPr/>
        </p:nvSpPr>
        <p:spPr>
          <a:xfrm>
            <a:off x="3426468" y="2777570"/>
            <a:ext cx="5488931" cy="1146731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25.09.2018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7613</Words>
  <Application>Microsoft Office PowerPoint</Application>
  <PresentationFormat>Breitbild</PresentationFormat>
  <Paragraphs>2678</Paragraphs>
  <Slides>85</Slides>
  <Notes>68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85</vt:i4>
      </vt:variant>
    </vt:vector>
  </HeadingPairs>
  <TitlesOfParts>
    <vt:vector size="90" baseType="lpstr">
      <vt:lpstr>Arial</vt:lpstr>
      <vt:lpstr>Cambria Math</vt:lpstr>
      <vt:lpstr>CMU Sans Serif</vt:lpstr>
      <vt:lpstr>Wingdings</vt:lpstr>
      <vt:lpstr>Rautenraster 16x9</vt:lpstr>
      <vt:lpstr>Property Directed Reachability in Ultimate  Bachelor Thesis Presentation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 Successful Benchmarks</vt:lpstr>
      <vt:lpstr>PowerPoint-Präsentation</vt:lpstr>
      <vt:lpstr>Evaluation: Discussion</vt:lpstr>
      <vt:lpstr>Evaluation: Discussion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2018-09-25T18:27:05Z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