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4"/>
  </p:sldMasterIdLst>
  <p:notesMasterIdLst>
    <p:notesMasterId r:id="rId34"/>
  </p:notesMasterIdLst>
  <p:handoutMasterIdLst>
    <p:handoutMasterId r:id="rId35"/>
  </p:handoutMasterIdLst>
  <p:sldIdLst>
    <p:sldId id="256" r:id="rId5"/>
    <p:sldId id="257" r:id="rId6"/>
    <p:sldId id="258" r:id="rId7"/>
    <p:sldId id="262" r:id="rId8"/>
    <p:sldId id="259" r:id="rId9"/>
    <p:sldId id="263" r:id="rId10"/>
    <p:sldId id="260" r:id="rId11"/>
    <p:sldId id="283" r:id="rId12"/>
    <p:sldId id="284" r:id="rId13"/>
    <p:sldId id="285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7" r:id="rId27"/>
    <p:sldId id="276" r:id="rId28"/>
    <p:sldId id="278" r:id="rId29"/>
    <p:sldId id="279" r:id="rId30"/>
    <p:sldId id="280" r:id="rId31"/>
    <p:sldId id="281" r:id="rId32"/>
    <p:sldId id="282" r:id="rId33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305" autoAdjust="0"/>
  </p:normalViewPr>
  <p:slideViewPr>
    <p:cSldViewPr snapToGrid="0">
      <p:cViewPr>
        <p:scale>
          <a:sx n="75" d="100"/>
          <a:sy n="75" d="100"/>
        </p:scale>
        <p:origin x="1134" y="27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295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A3A1C496-08FF-443A-8346-D8DC578D93A9}" type="datetime1">
              <a:rPr lang="de-DE" smtClean="0"/>
              <a:t>29.08.2018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r>
              <a:rPr lang="de-DE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/>
            <a:fld id="{EDBF6CAB-81FD-4522-B5E4-1073B576E0F9}" type="datetime1">
              <a:rPr lang="de-DE" noProof="0" smtClean="0"/>
              <a:pPr algn="r"/>
              <a:t>29.08.2018</a:t>
            </a:fld>
            <a:endParaRPr lang="de-DE" noProof="0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Folie für </a:t>
            </a:r>
            <a:r>
              <a:rPr lang="de-DE" dirty="0" err="1"/>
              <a:t>boolean</a:t>
            </a:r>
            <a:r>
              <a:rPr lang="de-DE" dirty="0"/>
              <a:t> Transition System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066571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Eingekreiste Codezeilen erklären. In subsequenten Folien, nur die Phasen eingezeichnet lassen die gerade Erklärt werden</a:t>
            </a:r>
          </a:p>
          <a:p>
            <a:endParaRPr lang="de-DE" dirty="0"/>
          </a:p>
          <a:p>
            <a:pPr marL="228600" indent="-228600">
              <a:buAutoNum type="arabicPeriod"/>
            </a:pPr>
            <a:r>
              <a:rPr lang="de-DE" dirty="0"/>
              <a:t>Check </a:t>
            </a:r>
            <a:r>
              <a:rPr lang="de-DE" dirty="0" err="1"/>
              <a:t>for</a:t>
            </a:r>
            <a:r>
              <a:rPr lang="de-DE" dirty="0"/>
              <a:t> 0 CTI</a:t>
            </a:r>
          </a:p>
          <a:p>
            <a:pPr marL="228600" indent="-228600">
              <a:buAutoNum type="arabicPeriod"/>
            </a:pPr>
            <a:r>
              <a:rPr lang="de-DE" dirty="0"/>
              <a:t>Next Transition Phase</a:t>
            </a:r>
          </a:p>
          <a:p>
            <a:pPr marL="228600" indent="-228600">
              <a:buAutoNum type="arabicPeriod"/>
            </a:pPr>
            <a:r>
              <a:rPr lang="de-DE" dirty="0"/>
              <a:t>Blocking-Phase</a:t>
            </a:r>
          </a:p>
          <a:p>
            <a:pPr marL="228600" indent="-228600">
              <a:buAutoNum type="arabicPeriod"/>
            </a:pPr>
            <a:r>
              <a:rPr lang="de-DE" dirty="0"/>
              <a:t>Propagation-Phase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908298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Links soll </a:t>
            </a:r>
            <a:r>
              <a:rPr lang="de-DE" dirty="0" err="1"/>
              <a:t>Lifted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Pseudocode hin, wieder Zeilenabstand ist 0, Rechts ist dann </a:t>
            </a:r>
            <a:r>
              <a:rPr lang="de-DE" dirty="0" err="1"/>
              <a:t>wiederPlatz</a:t>
            </a:r>
            <a:r>
              <a:rPr lang="de-DE" dirty="0"/>
              <a:t> für Erklärungen.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971690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, </a:t>
            </a:r>
            <a:r>
              <a:rPr lang="de-DE" dirty="0" err="1"/>
              <a:t>take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steps</a:t>
            </a:r>
            <a:r>
              <a:rPr lang="de-DE" dirty="0"/>
              <a:t>. </a:t>
            </a:r>
            <a:r>
              <a:rPr lang="de-DE" dirty="0" err="1"/>
              <a:t>Because</a:t>
            </a:r>
            <a:r>
              <a:rPr lang="de-DE" dirty="0"/>
              <a:t> time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208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 vielleicht beide Graphen und dann was dazu sagen.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29665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Vielleicht die anderen </a:t>
            </a:r>
            <a:r>
              <a:rPr lang="de-DE" dirty="0" err="1"/>
              <a:t>Approaches</a:t>
            </a:r>
            <a:r>
              <a:rPr lang="de-DE" dirty="0"/>
              <a:t> so Erwähnen wie in PDR_in_ICFG_Ex2, also einfach nur so oberflächlich anschneiden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4040925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Nichts Ausführliches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968005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e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Gerader Verbinde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uppe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Gerader Verbinde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rader Verbinde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uppe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Gerader Verbinde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Gerader Verbinde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Gerader Verbinde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Gerader Verbinde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r Verbinde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pe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Gerader Verbinde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r Verbinde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r Verbinde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uppe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Gerader Verbinde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Gerader Verbinde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Gerader Verbinde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Gerader Verbinde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 rtl="0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de-DE" noProof="0" dirty="0"/>
              <a:t>Formatvorlage des Untertitelmasters durch Klicken bearbeiten</a:t>
            </a:r>
          </a:p>
        </p:txBody>
      </p:sp>
      <p:cxnSp>
        <p:nvCxnSpPr>
          <p:cNvPr id="58" name="Gerader Verbinde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e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Gerader Verbinde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uppe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Gerader Verbinde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r Verbinde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uppe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Gerader Verbinde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r Verbinde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Gerader Verbinde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Gerader Verbinde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pe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Gerader Verbinde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uppe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Gerader Verbinde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Gerader Verbinde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Gerader Verbinde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Gerader Verbinde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hteck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endParaRPr lang="de-DE" noProof="0" dirty="0"/>
          </a:p>
        </p:txBody>
      </p:sp>
      <p:cxnSp>
        <p:nvCxnSpPr>
          <p:cNvPr id="59" name="Gerader Verbinde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 algn="l" rtl="0"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 algn="l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r>
              <a:rPr lang="de-DE"/>
              <a:t>28.8.18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DE11BC-5004-44E6-A1FB-F0B88E36F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23E7000-55A3-461A-8A3F-50B2555FD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90FFA0-8788-4D04-86BD-0A27F158B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2062BBC-A042-489B-9D0C-78595D10F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C21FF47-508E-4E64-9C35-7CEAC4B376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4864" y="1323975"/>
            <a:ext cx="11015950" cy="464661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/>
            </a:lvl1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6861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e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Gerader Verbinde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pe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Gerader Verbinde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pe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Gerader Verbinde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Gerader Verbinde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r Verbinde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Gerader Verbinde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pe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Gerader Verbinde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r Verbinde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pe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Gerader Verbinde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Gerader Verbinde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Gerader Verbinde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Gerader Verbinde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 algn="l" rtl="0"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</p:txBody>
      </p:sp>
      <p:cxnSp>
        <p:nvCxnSpPr>
          <p:cNvPr id="58" name="Gerader Verbinde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64863" y="1324800"/>
            <a:ext cx="5302537" cy="4785229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24601" y="1324800"/>
            <a:ext cx="5256077" cy="4785229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64863" y="1996966"/>
            <a:ext cx="5302537" cy="4113063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24601" y="1996966"/>
            <a:ext cx="5256077" cy="4113063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33EF3F3C-D431-4E34-A6DA-B15EF8F0C5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4864" y="1319213"/>
            <a:ext cx="11015950" cy="498475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23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de-DE" noProof="0" dirty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de-DE" noProof="0" dirty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uppe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Gerader Verbinde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Gerader Verbinde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Gerader Verbinde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Gerader Verbinde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Gerader Verbinde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Gerader Verbinde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Gerader Verbinde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Gerader Verbinde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Gerader Verbinde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Gerader Verbinde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Gerader Verbinde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Gerader Verbinde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Gerader Verbinde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Gerader Verbinde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Gerader Verbinde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Gerader Verbinde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uppe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Gerader Verbinde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Gerader Verbinde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Gerader Verbinde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Gerader Verbinde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Gerader Verbinde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uppe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Gerader Verbinde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Gerader Verbinde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Gerader Verbinde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Gerader Verbinde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Gerader Verbinde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Gerader Verbinde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Gerader Verbinde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Gerader Verbinde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Gerader Verbinde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Gerader Verbinde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uppe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Gerader Verbinde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Gerader Verbinde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Gerader Verbinde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Gerader Verbinde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Gerader Verbinde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uppe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Gerader Verbinde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Gerader Verbinde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Gerader Verbinde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Gerader Verbinde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Gerader Verbinde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Gerader Verbinde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Gerader Verbinde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Gerader Verbinde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Gerader Verbinde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Gerader Verbinde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umsplatzhalter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213" name="Fußzeilenplatzhalter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214" name="Foliennummernplatzhalter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e 8"/>
          <p:cNvGrpSpPr/>
          <p:nvPr userDrawn="1"/>
        </p:nvGrpSpPr>
        <p:grpSpPr bwMode="hidden">
          <a:xfrm>
            <a:off x="0" y="0"/>
            <a:ext cx="12192002" cy="6858000"/>
            <a:chOff x="-1" y="0"/>
            <a:chExt cx="12192002" cy="6858000"/>
          </a:xfrm>
        </p:grpSpPr>
        <p:cxnSp>
          <p:nvCxnSpPr>
            <p:cNvPr id="10" name="Gerader Verbinde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uppe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Gerader Verbinde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r Verbinde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r Verbinde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uppe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r Verbinde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Gerader Verbinde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Gerader Verbinde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r Verbinde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pe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Gerader Verbinde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uppe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Gerader Verbinde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Gerader Verbinde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Gerader Verbinde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r Verbinde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hteck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 algn="l" rtl="0"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</p:txBody>
      </p:sp>
      <p:cxnSp>
        <p:nvCxnSpPr>
          <p:cNvPr id="60" name="Gerader Verbinde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r>
              <a:rPr lang="de-DE"/>
              <a:t>28.8.18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uppe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Gerader Verbinde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r Verbinde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r Verbinde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r Verbinde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Gerader Verbinde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r Verbinde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rader Verbinde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Gerader Verbinde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r Verbinde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r Verbinde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r Verbinde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r Verbinde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r Verbinde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r Verbinde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r Verbinde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r Verbinde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uppe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Gerader Verbinde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Gerader Verbinde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Gerader Verbinde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Gerader Verbinde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Gerader Verbinde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uppe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Gerader Verbinde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Gerader Verbinde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Gerader Verbinde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Gerader Verbinde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Gerader Verbinde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Gerader Verbinde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Gerader Verbinde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Gerader Verbinde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Gerader Verbinde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Gerader Verbinde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uppe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Gerader Verbinde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Gerader Verbinde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Gerader Verbinde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Gerader Verbinde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Gerader Verbinde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uppe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Gerader Verbinde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Gerader Verbinde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Gerader Verbinde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Gerader Verbinde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Gerader Verbinde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Gerader Verbinde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Gerader Verbinde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Gerader Verbinde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Gerader Verbinde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Gerader Verbinde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65200" y="1324799"/>
            <a:ext cx="11015817" cy="4691351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 noProof="0" dirty="0"/>
              <a:t>‹Nr.›</a:t>
            </a:r>
          </a:p>
        </p:txBody>
      </p:sp>
      <p:cxnSp>
        <p:nvCxnSpPr>
          <p:cNvPr id="148" name="Gerader Verbinde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50D5FB6D-459F-4DF5-8199-AE7570AC6232}"/>
              </a:ext>
            </a:extLst>
          </p:cNvPr>
          <p:cNvCxnSpPr/>
          <p:nvPr userDrawn="1"/>
        </p:nvCxnSpPr>
        <p:spPr>
          <a:xfrm>
            <a:off x="654337" y="1058668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0" r:id="rId2"/>
    <p:sldLayoutId id="2147483651" r:id="rId3"/>
    <p:sldLayoutId id="2147483652" r:id="rId4"/>
    <p:sldLayoutId id="2147483671" r:id="rId5"/>
    <p:sldLayoutId id="2147483653" r:id="rId6"/>
    <p:sldLayoutId id="2147483654" r:id="rId7"/>
    <p:sldLayoutId id="2147483655" r:id="rId8"/>
    <p:sldLayoutId id="2147483656" r:id="rId9"/>
    <p:sldLayoutId id="2147483669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9A58CE-3D96-486F-987D-9CD030E0AF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50D20C9-C638-4118-B78D-CC307F5AB1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545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430D810C-0203-47B5-A36D-BD21130E4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2.2 </a:t>
            </a:r>
            <a:r>
              <a:rPr lang="de-DE" dirty="0" err="1"/>
              <a:t>Algorithm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ED86521-A175-4468-9922-F28178946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139D2B-3477-491F-8418-085FF3C1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93E0FB7-7E77-472C-A2CE-A18488FF0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029DD6A-7236-4AFD-BE76-C1871815F1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b="60741"/>
          <a:stretch/>
        </p:blipFill>
        <p:spPr>
          <a:xfrm>
            <a:off x="2099847" y="1139269"/>
            <a:ext cx="9275567" cy="5150410"/>
          </a:xfrm>
          <a:prstGeom prst="rect">
            <a:avLst/>
          </a:prstGeom>
        </p:spPr>
      </p:pic>
      <p:sp>
        <p:nvSpPr>
          <p:cNvPr id="14" name="Ellipse 13">
            <a:extLst>
              <a:ext uri="{FF2B5EF4-FFF2-40B4-BE49-F238E27FC236}">
                <a16:creationId xmlns:a16="http://schemas.microsoft.com/office/drawing/2014/main" id="{9F2A3401-7688-4D45-B9A3-9627BFFCA67A}"/>
              </a:ext>
            </a:extLst>
          </p:cNvPr>
          <p:cNvSpPr/>
          <p:nvPr/>
        </p:nvSpPr>
        <p:spPr>
          <a:xfrm>
            <a:off x="2692400" y="1460500"/>
            <a:ext cx="2819400" cy="4318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11F75090-EE94-4D13-A100-CA86965F0B01}"/>
              </a:ext>
            </a:extLst>
          </p:cNvPr>
          <p:cNvSpPr/>
          <p:nvPr/>
        </p:nvSpPr>
        <p:spPr>
          <a:xfrm>
            <a:off x="3073400" y="2420445"/>
            <a:ext cx="5740400" cy="1376855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D17EB193-14A1-404E-89EC-4E7DDF07A241}"/>
              </a:ext>
            </a:extLst>
          </p:cNvPr>
          <p:cNvSpPr/>
          <p:nvPr/>
        </p:nvSpPr>
        <p:spPr>
          <a:xfrm>
            <a:off x="3378200" y="2730500"/>
            <a:ext cx="4597400" cy="10668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F35D7624-F698-4C82-9462-DFC5F9A194B8}"/>
              </a:ext>
            </a:extLst>
          </p:cNvPr>
          <p:cNvSpPr/>
          <p:nvPr/>
        </p:nvSpPr>
        <p:spPr>
          <a:xfrm>
            <a:off x="3073400" y="3898900"/>
            <a:ext cx="4445000" cy="20066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27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8C4297-0AAC-405A-BF7F-F7F43B67A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2.3 </a:t>
            </a:r>
            <a:r>
              <a:rPr lang="de-DE" dirty="0" err="1"/>
              <a:t>Example</a:t>
            </a:r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1F7FF1D-BBB6-4BF0-BFDA-1AECD30F9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EA50976-600A-41DF-9C3D-5D70DB231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2887DAF-C0D3-4120-BC5B-0AAA33C8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C2C2404C-7148-446D-AE96-45D80A6D78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82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B3D18A-1F06-46E0-A6ED-31DCC0DB4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2.4 Possible </a:t>
            </a:r>
            <a:r>
              <a:rPr lang="de-DE" dirty="0" err="1"/>
              <a:t>Improvements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087382C-A564-44FB-B4A5-98CE28CA4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15F91F9-8321-42A7-8C39-2D5761C78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E7BF228-F0BB-41ED-B4A5-1BA795747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F65BAD4-F133-43E9-9255-19893504DB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 Blocking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at a time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ineffective</a:t>
            </a:r>
            <a:r>
              <a:rPr lang="de-DE" dirty="0"/>
              <a:t>.</a:t>
            </a:r>
          </a:p>
          <a:p>
            <a:pPr marL="274320" lvl="1" indent="0">
              <a:buNone/>
            </a:pPr>
            <a:r>
              <a:rPr lang="de-DE" dirty="0">
                <a:sym typeface="Wingdings" panose="05000000000000000000" pitchFamily="2" charset="2"/>
              </a:rPr>
              <a:t> </a:t>
            </a:r>
            <a:r>
              <a:rPr lang="de-DE" dirty="0" err="1">
                <a:sym typeface="Wingdings" panose="05000000000000000000" pitchFamily="2" charset="2"/>
              </a:rPr>
              <a:t>Generalize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blocked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states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removing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cubes</a:t>
            </a:r>
            <a:r>
              <a:rPr lang="de-DE" dirty="0">
                <a:sym typeface="Wingdings" panose="05000000000000000000" pitchFamily="2" charset="2"/>
              </a:rPr>
              <a:t> not </a:t>
            </a:r>
            <a:r>
              <a:rPr lang="de-DE" dirty="0" err="1">
                <a:sym typeface="Wingdings" panose="05000000000000000000" pitchFamily="2" charset="2"/>
              </a:rPr>
              <a:t>used</a:t>
            </a:r>
            <a:r>
              <a:rPr lang="de-DE" dirty="0">
                <a:sym typeface="Wingdings" panose="05000000000000000000" pitchFamily="2" charset="2"/>
              </a:rPr>
              <a:t> in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proof</a:t>
            </a:r>
            <a:r>
              <a:rPr lang="de-DE" dirty="0">
                <a:sym typeface="Wingdings" panose="05000000000000000000" pitchFamily="2" charset="2"/>
              </a:rPr>
              <a:t>, </a:t>
            </a:r>
            <a:r>
              <a:rPr lang="de-DE" dirty="0" err="1">
                <a:sym typeface="Wingdings" panose="05000000000000000000" pitchFamily="2" charset="2"/>
              </a:rPr>
              <a:t>delivered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Unsat</a:t>
            </a:r>
            <a:r>
              <a:rPr lang="de-DE" dirty="0">
                <a:sym typeface="Wingdings" panose="05000000000000000000" pitchFamily="2" charset="2"/>
              </a:rPr>
              <a:t>-cores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 </a:t>
            </a:r>
            <a:r>
              <a:rPr lang="de-DE" dirty="0" err="1"/>
              <a:t>Ternary</a:t>
            </a:r>
            <a:r>
              <a:rPr lang="de-DE" dirty="0"/>
              <a:t> </a:t>
            </a:r>
            <a:r>
              <a:rPr lang="de-DE" dirty="0" err="1"/>
              <a:t>simulation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generalize</a:t>
            </a:r>
            <a:r>
              <a:rPr lang="de-DE" dirty="0"/>
              <a:t> </a:t>
            </a:r>
            <a:r>
              <a:rPr lang="de-DE" dirty="0" err="1"/>
              <a:t>proof-obligations</a:t>
            </a:r>
            <a:endParaRPr lang="de-DE" dirty="0"/>
          </a:p>
          <a:p>
            <a:pPr lvl="1"/>
            <a:r>
              <a:rPr lang="de-DE" dirty="0"/>
              <a:t> </a:t>
            </a:r>
            <a:r>
              <a:rPr lang="de-DE" dirty="0" err="1"/>
              <a:t>Extend</a:t>
            </a:r>
            <a:r>
              <a:rPr lang="de-DE" dirty="0"/>
              <a:t> </a:t>
            </a:r>
            <a:r>
              <a:rPr lang="de-DE" dirty="0" err="1"/>
              <a:t>binary</a:t>
            </a:r>
            <a:r>
              <a:rPr lang="de-DE" dirty="0"/>
              <a:t> variables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unknown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and check variables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importance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052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8F9DE9-7431-495F-AD93-EEA178EDD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00E5BF3-EE16-4A3A-9AC2-C8097A163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 dirty="0"/>
              <a:t>28.8.18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CE74D54-9888-488A-8C5A-F53E42E54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2087F13-7305-43B7-A46E-958A431D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 dirty="0"/>
              <a:t>‹Nr.›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E598EF9-AE99-495E-AB14-B855EF4AB9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1.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2. Background: PDR on Hardware</a:t>
            </a:r>
          </a:p>
          <a:p>
            <a:r>
              <a:rPr lang="de-DE" dirty="0"/>
              <a:t> 3. PDR on Software</a:t>
            </a:r>
          </a:p>
          <a:p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4. Implementation in Ultimate</a:t>
            </a:r>
          </a:p>
          <a:p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5. Evaluation</a:t>
            </a:r>
          </a:p>
          <a:p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6.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Related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Work</a:t>
            </a:r>
          </a:p>
          <a:p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7. Future Work</a:t>
            </a:r>
          </a:p>
          <a:p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8.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Conclusion</a:t>
            </a: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83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1B9FA5-5DB3-4590-8300-D006AF838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3.1 </a:t>
            </a:r>
            <a:r>
              <a:rPr lang="de-DE" dirty="0" err="1"/>
              <a:t>Preliminaries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911A214-53A8-47FC-86B0-0B90B633D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EE67A4B-4B60-4F3A-A036-E46478FED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BB665AE-41A4-4025-9A2F-FFCB3973B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2A8ACDC-8FF6-440C-9D87-8482FA086D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95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85DDF-0698-4024-A295-E941102E8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3.2 </a:t>
            </a:r>
            <a:r>
              <a:rPr lang="de-DE" dirty="0" err="1"/>
              <a:t>Lifted</a:t>
            </a:r>
            <a:r>
              <a:rPr lang="de-DE" dirty="0"/>
              <a:t> </a:t>
            </a:r>
            <a:r>
              <a:rPr lang="de-DE" dirty="0" err="1"/>
              <a:t>Algorithm</a:t>
            </a:r>
            <a:endParaRPr lang="en-US" dirty="0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B5903B1C-8D96-4515-979D-923E3F51964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Pseudocode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46285DEB-7779-41FC-B7A5-0BD14A4B1F7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9932634-DEE8-4877-997E-417E11E80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D050B11-7C0D-4F2B-BF9F-635DAB3DF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60C2885-1B2C-4597-A955-3A7FC5A46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53994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00EC1E-89C3-4F47-B93F-48EA51A90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3.3 </a:t>
            </a:r>
            <a:r>
              <a:rPr lang="de-DE" dirty="0" err="1"/>
              <a:t>Example</a:t>
            </a:r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96BD929-C841-4C1D-B01C-919F89950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9F247D4-57B8-49BD-A07C-AD34B52D8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44B642-00E1-42CA-876A-B51D53608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4991336-1587-4914-A078-A930AD30F3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45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00EC1E-89C3-4F47-B93F-48EA51A90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3.4 Possible </a:t>
            </a:r>
            <a:r>
              <a:rPr lang="de-DE" dirty="0" err="1"/>
              <a:t>Improvements</a:t>
            </a:r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96BD929-C841-4C1D-B01C-919F89950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9F247D4-57B8-49BD-A07C-AD34B52D8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44B642-00E1-42CA-876A-B51D53608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4991336-1587-4914-A078-A930AD30F3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1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8F9DE9-7431-495F-AD93-EEA178EDD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00E5BF3-EE16-4A3A-9AC2-C8097A163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 dirty="0"/>
              <a:t>28.8.18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CE74D54-9888-488A-8C5A-F53E42E54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2087F13-7305-43B7-A46E-958A431D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 dirty="0"/>
              <a:t>‹Nr.›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E598EF9-AE99-495E-AB14-B855EF4AB9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1.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2. Background: PDR on Hardware</a:t>
            </a:r>
          </a:p>
          <a:p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3. PDR on Software</a:t>
            </a:r>
          </a:p>
          <a:p>
            <a:r>
              <a:rPr lang="de-DE" dirty="0"/>
              <a:t> 4. Implementation in Ultimate</a:t>
            </a:r>
          </a:p>
          <a:p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5. Evaluation</a:t>
            </a:r>
          </a:p>
          <a:p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6.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Related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Work</a:t>
            </a:r>
          </a:p>
          <a:p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7. Future Work</a:t>
            </a:r>
          </a:p>
          <a:p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8.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Conclusion</a:t>
            </a: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37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0B7CE-4CD2-438D-92E0-6751B0EF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4.1 Implementation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B36917-798D-4D50-A04A-E43D3184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9B90A7-41C4-4A2E-B048-A81DD7A3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3BD31E2-4E52-439B-991A-ECEFE5167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191D12C-8926-4881-8427-6E7CF165A0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2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AA6447-C345-49E7-A4B3-2D3268C8E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Motivation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F9518EE-8D97-4AF0-8D1B-EA689DA38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 dirty="0"/>
              <a:t>28.8.18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E35446-F274-4C41-A617-580BC5D91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E1F5BF-3AF2-4C1A-B6F6-F6BE338B2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 dirty="0"/>
              <a:t>‹Nr.›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5D12576-DE5F-482F-A02D-6285F6B6F2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97683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BFF54C-48C4-4F8D-8151-E27884EA9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4.2 </a:t>
            </a:r>
            <a:r>
              <a:rPr lang="de-DE" dirty="0" err="1"/>
              <a:t>Implemented</a:t>
            </a:r>
            <a:r>
              <a:rPr lang="de-DE" dirty="0"/>
              <a:t> </a:t>
            </a:r>
            <a:r>
              <a:rPr lang="de-DE" dirty="0" err="1"/>
              <a:t>Improvements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57939D5-7A33-4DBF-BBED-F7F97BCC6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BAC5EB1-1C2E-451A-8652-3E5421D9B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41816D8-C2EB-4746-85BA-D939F2FDD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5A06C42-B988-4ABE-9CBB-E9F3C605D5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5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8F9DE9-7431-495F-AD93-EEA178EDD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00E5BF3-EE16-4A3A-9AC2-C8097A163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 dirty="0"/>
              <a:t>28.8.18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CE74D54-9888-488A-8C5A-F53E42E54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2087F13-7305-43B7-A46E-958A431D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 dirty="0"/>
              <a:t>‹Nr.›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E598EF9-AE99-495E-AB14-B855EF4AB9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1.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2. Background: PDR on Hardware</a:t>
            </a:r>
          </a:p>
          <a:p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3. PDR on Software</a:t>
            </a:r>
          </a:p>
          <a:p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4. Implementation in Ultimate</a:t>
            </a:r>
          </a:p>
          <a:p>
            <a:r>
              <a:rPr lang="de-DE" dirty="0"/>
              <a:t> 5. Evaluation</a:t>
            </a:r>
          </a:p>
          <a:p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6.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Related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Work</a:t>
            </a:r>
          </a:p>
          <a:p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7. Future Work</a:t>
            </a:r>
          </a:p>
          <a:p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8.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Conclusion</a:t>
            </a: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575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9A182A-104F-4CC0-9E89-7EFB13282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5.1 Data </a:t>
            </a:r>
            <a:r>
              <a:rPr lang="de-DE" dirty="0" err="1"/>
              <a:t>Comparison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DA099B-00E8-449D-B871-86766CFA4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06E8142-9589-473D-B581-D5BC63DF8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A371862-6B97-4798-B16D-2C82B0C1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D3A6B2E-4C90-4ACC-81E7-EE9E7F1B3B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6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9A182A-104F-4CC0-9E89-7EFB13282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5.2 </a:t>
            </a:r>
            <a:r>
              <a:rPr lang="de-DE" dirty="0" err="1"/>
              <a:t>Discussion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DA099B-00E8-449D-B871-86766CFA4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06E8142-9589-473D-B581-D5BC63DF8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A371862-6B97-4798-B16D-2C82B0C1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D3A6B2E-4C90-4ACC-81E7-EE9E7F1B3B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478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8F9DE9-7431-495F-AD93-EEA178EDD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00E5BF3-EE16-4A3A-9AC2-C8097A163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 dirty="0"/>
              <a:t>28.8.18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CE74D54-9888-488A-8C5A-F53E42E54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2087F13-7305-43B7-A46E-958A431D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 dirty="0"/>
              <a:t>‹Nr.›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E598EF9-AE99-495E-AB14-B855EF4AB9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1.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2. Background: PDR on Hardware</a:t>
            </a:r>
          </a:p>
          <a:p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3. PDR on Software</a:t>
            </a:r>
          </a:p>
          <a:p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4. Implementation in Ultimate</a:t>
            </a:r>
          </a:p>
          <a:p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5. Evaluation</a:t>
            </a:r>
          </a:p>
          <a:p>
            <a:r>
              <a:rPr lang="de-DE" dirty="0"/>
              <a:t> 6. </a:t>
            </a:r>
            <a:r>
              <a:rPr lang="en-US" dirty="0"/>
              <a:t>Related</a:t>
            </a:r>
            <a:r>
              <a:rPr lang="de-DE" dirty="0"/>
              <a:t> Work</a:t>
            </a:r>
          </a:p>
          <a:p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7. Future Work</a:t>
            </a:r>
          </a:p>
          <a:p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8.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Conclusion</a:t>
            </a: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21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764DBC-B712-48E9-93A7-926F17740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6. </a:t>
            </a:r>
            <a:r>
              <a:rPr lang="de-DE" dirty="0" err="1"/>
              <a:t>Related</a:t>
            </a:r>
            <a:r>
              <a:rPr lang="de-DE" dirty="0"/>
              <a:t> Work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4DC9AE1-56AD-42B8-830D-FDA82C17F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8DD6017-78C2-4FC8-BD43-1619E5A7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0D445DA-54CD-4D61-AC48-0C699153E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9137662-A8C9-4B37-9538-3F1333A13A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8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8F9DE9-7431-495F-AD93-EEA178EDD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00E5BF3-EE16-4A3A-9AC2-C8097A163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 dirty="0"/>
              <a:t>28.8.18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CE74D54-9888-488A-8C5A-F53E42E54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2087F13-7305-43B7-A46E-958A431D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 dirty="0"/>
              <a:t>‹Nr.›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E598EF9-AE99-495E-AB14-B855EF4AB9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1.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2. Background: PDR on Hardware</a:t>
            </a:r>
          </a:p>
          <a:p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3. PDR on Software</a:t>
            </a:r>
          </a:p>
          <a:p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4. Implementation in Ultimate</a:t>
            </a:r>
          </a:p>
          <a:p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5. Evaluation</a:t>
            </a:r>
          </a:p>
          <a:p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6.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Related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Work</a:t>
            </a:r>
          </a:p>
          <a:p>
            <a:r>
              <a:rPr lang="de-DE" dirty="0"/>
              <a:t> 7. Future Work</a:t>
            </a:r>
          </a:p>
          <a:p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8.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Conclusion</a:t>
            </a: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252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E42046-CEB7-407C-83C9-233A40688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7.1 Further </a:t>
            </a:r>
            <a:r>
              <a:rPr lang="de-DE" dirty="0" err="1"/>
              <a:t>Improvements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895FC0F-5452-4C1B-95E6-6FB8A1566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AF29A85-0E28-4F1C-887E-D7DD72556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F68C3A7-3B62-4CFC-95C9-5D8C234AF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943C053-DB4E-4D12-87C0-6463BD5ABB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74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8F9DE9-7431-495F-AD93-EEA178EDD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00E5BF3-EE16-4A3A-9AC2-C8097A163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 dirty="0"/>
              <a:t>28.8.18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CE74D54-9888-488A-8C5A-F53E42E54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2087F13-7305-43B7-A46E-958A431D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 dirty="0"/>
              <a:t>‹Nr.›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E598EF9-AE99-495E-AB14-B855EF4AB9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1.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2. Background: PDR on Hardware</a:t>
            </a:r>
          </a:p>
          <a:p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3. PDR on Software</a:t>
            </a:r>
          </a:p>
          <a:p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4. Implementation in Ultimate</a:t>
            </a:r>
          </a:p>
          <a:p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5. Evaluation</a:t>
            </a:r>
          </a:p>
          <a:p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6.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Related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Work</a:t>
            </a:r>
          </a:p>
          <a:p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7. Future Work</a:t>
            </a:r>
          </a:p>
          <a:p>
            <a:r>
              <a:rPr lang="de-DE" dirty="0"/>
              <a:t> 8. </a:t>
            </a:r>
            <a:r>
              <a:rPr lang="de-DE" dirty="0" err="1"/>
              <a:t>Conclusion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430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CA55E8-942A-4B6D-AA27-41A86738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8. </a:t>
            </a:r>
            <a:r>
              <a:rPr lang="de-DE" dirty="0" err="1"/>
              <a:t>Conclusion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794DD83-A8FB-422D-B27B-921519862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5A13B36-BDD7-4A07-B10F-98D40DA3B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717477E-49AC-42D2-B75C-18E15FD20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CC4491B-8ED2-4B7A-9DFD-E23376F5BC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84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8F9DE9-7431-495F-AD93-EEA178EDD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Contents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00E5BF3-EE16-4A3A-9AC2-C8097A163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 dirty="0"/>
              <a:t>28.8.18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CE74D54-9888-488A-8C5A-F53E42E54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2087F13-7305-43B7-A46E-958A431D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 dirty="0"/>
              <a:t>‹Nr.›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E598EF9-AE99-495E-AB14-B855EF4AB9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 1. </a:t>
            </a:r>
            <a:r>
              <a:rPr lang="en-US" dirty="0"/>
              <a:t>Introduction</a:t>
            </a:r>
          </a:p>
          <a:p>
            <a:r>
              <a:rPr lang="de-DE" dirty="0"/>
              <a:t> 2. Background: PDR on Hardware</a:t>
            </a:r>
          </a:p>
          <a:p>
            <a:r>
              <a:rPr lang="de-DE" dirty="0"/>
              <a:t> 3. PDR on Software</a:t>
            </a:r>
          </a:p>
          <a:p>
            <a:r>
              <a:rPr lang="de-DE" dirty="0"/>
              <a:t> 4. Implementation in Ultimate</a:t>
            </a:r>
          </a:p>
          <a:p>
            <a:r>
              <a:rPr lang="de-DE" dirty="0"/>
              <a:t> 5. Evaluation</a:t>
            </a:r>
          </a:p>
          <a:p>
            <a:r>
              <a:rPr lang="de-DE" dirty="0"/>
              <a:t> 6. </a:t>
            </a:r>
            <a:r>
              <a:rPr lang="en-US" dirty="0"/>
              <a:t>Related</a:t>
            </a:r>
            <a:r>
              <a:rPr lang="de-DE" dirty="0"/>
              <a:t> Work</a:t>
            </a:r>
          </a:p>
          <a:p>
            <a:r>
              <a:rPr lang="de-DE" dirty="0"/>
              <a:t> 7. Future Work</a:t>
            </a:r>
          </a:p>
          <a:p>
            <a:r>
              <a:rPr lang="de-DE" dirty="0"/>
              <a:t> 8. </a:t>
            </a:r>
            <a:r>
              <a:rPr lang="de-DE" dirty="0" err="1"/>
              <a:t>Conclusion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603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8F9DE9-7431-495F-AD93-EEA178EDD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00E5BF3-EE16-4A3A-9AC2-C8097A163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 dirty="0"/>
              <a:t>28.8.18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CE74D54-9888-488A-8C5A-F53E42E54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2087F13-7305-43B7-A46E-958A431D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 dirty="0"/>
              <a:t>‹Nr.›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E598EF9-AE99-495E-AB14-B855EF4AB9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 1. </a:t>
            </a:r>
            <a:r>
              <a:rPr lang="en-US" dirty="0"/>
              <a:t>Introduction</a:t>
            </a:r>
          </a:p>
          <a:p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2. Background: PDR on Hardware</a:t>
            </a:r>
          </a:p>
          <a:p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3. PDR on Software</a:t>
            </a:r>
          </a:p>
          <a:p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4. Implementation in Ultimate</a:t>
            </a:r>
          </a:p>
          <a:p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5. Evaluation</a:t>
            </a:r>
          </a:p>
          <a:p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6.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Related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Work</a:t>
            </a:r>
          </a:p>
          <a:p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7. Future Work</a:t>
            </a:r>
          </a:p>
          <a:p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8.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Conclusion</a:t>
            </a: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38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D079F6-E176-44A5-AEAB-6D1ED95D6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 Introduction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D3428A0-EED7-4559-B035-694BFBE93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C508FB1-3CBE-4BA4-9E6E-6F02A3F3F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DDAB768-994E-4FD9-9C44-4312C7AD2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7B4CE9E-B40C-4B41-A643-77F4866A7D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582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8F9DE9-7431-495F-AD93-EEA178EDD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00E5BF3-EE16-4A3A-9AC2-C8097A163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 dirty="0"/>
              <a:t>28.8.18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CE74D54-9888-488A-8C5A-F53E42E54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2087F13-7305-43B7-A46E-958A431D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 dirty="0"/>
              <a:t>‹Nr.›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E598EF9-AE99-495E-AB14-B855EF4AB9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1.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de-DE" dirty="0"/>
              <a:t> 2. Background: PDR on Hardware</a:t>
            </a:r>
          </a:p>
          <a:p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3. PDR on Software</a:t>
            </a:r>
          </a:p>
          <a:p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4. Implementation in Ultimate</a:t>
            </a:r>
          </a:p>
          <a:p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5. Evaluation</a:t>
            </a:r>
          </a:p>
          <a:p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6.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Related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Work</a:t>
            </a:r>
          </a:p>
          <a:p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7. Future Work</a:t>
            </a:r>
          </a:p>
          <a:p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8.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Conclusion</a:t>
            </a: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02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1EEF4F-BEE3-4D47-AB8D-0A6F50A59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2.1 </a:t>
            </a:r>
            <a:r>
              <a:rPr lang="de-DE" dirty="0" err="1"/>
              <a:t>Preliminaries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E53B5FA-4540-4778-99BD-13AFE2ECB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05E91FD-56D0-4139-B623-1E3FF7EEC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A6BEC24-561C-4462-BC47-370E6A8A4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77FAA983-3BB3-4185-90E1-32873F7929F8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1800" dirty="0"/>
                  <a:t> A 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Boolean Transition System </a:t>
                </a:r>
                <a:r>
                  <a:rPr lang="en-US" sz="1800" i="1" dirty="0"/>
                  <a:t>S</a:t>
                </a:r>
                <a:r>
                  <a:rPr lang="en-US" sz="1800" dirty="0"/>
                  <a:t> = (X, I, T) consists of</a:t>
                </a:r>
              </a:p>
              <a:p>
                <a:pPr lvl="1"/>
                <a:r>
                  <a:rPr lang="en-US" dirty="0"/>
                  <a:t> Set of </a:t>
                </a:r>
                <a:r>
                  <a:rPr lang="en-US" dirty="0" err="1">
                    <a:solidFill>
                      <a:schemeClr val="accent1"/>
                    </a:solidFill>
                  </a:rPr>
                  <a:t>boolean</a:t>
                </a:r>
                <a:r>
                  <a:rPr lang="en-US" dirty="0">
                    <a:solidFill>
                      <a:schemeClr val="accent1"/>
                    </a:solidFill>
                  </a:rPr>
                  <a:t> variables </a:t>
                </a:r>
                <a:r>
                  <a:rPr lang="en-US" i="1" dirty="0"/>
                  <a:t>X</a:t>
                </a:r>
              </a:p>
              <a:p>
                <a:pPr lvl="1"/>
                <a:r>
                  <a:rPr lang="en-US" dirty="0"/>
                  <a:t> A conjunction representing the </a:t>
                </a:r>
                <a:r>
                  <a:rPr lang="en-US" dirty="0">
                    <a:solidFill>
                      <a:schemeClr val="accent1"/>
                    </a:solidFill>
                  </a:rPr>
                  <a:t>initial state </a:t>
                </a:r>
                <a:r>
                  <a:rPr lang="en-US" i="1" dirty="0"/>
                  <a:t>I</a:t>
                </a:r>
              </a:p>
              <a:p>
                <a:pPr lvl="1"/>
                <a:r>
                  <a:rPr lang="de-DE" dirty="0"/>
                  <a:t> A p</a:t>
                </a:r>
                <a:r>
                  <a:rPr lang="en-US" dirty="0" err="1"/>
                  <a:t>ropositional</a:t>
                </a:r>
                <a:r>
                  <a:rPr lang="en-US" dirty="0"/>
                  <a:t> formula over variables in </a:t>
                </a:r>
                <a:r>
                  <a:rPr lang="en-US" i="1" dirty="0"/>
                  <a:t>X </a:t>
                </a:r>
                <a:r>
                  <a:rPr lang="en-US" dirty="0"/>
                  <a:t>and </a:t>
                </a:r>
                <a:r>
                  <a:rPr lang="en-US" i="1" dirty="0"/>
                  <a:t>X’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′}</m:t>
                    </m:r>
                  </m:oMath>
                </a14:m>
                <a:r>
                  <a:rPr lang="en-US" dirty="0"/>
                  <a:t>, called </a:t>
                </a:r>
                <a:r>
                  <a:rPr lang="en-US" dirty="0">
                    <a:solidFill>
                      <a:schemeClr val="accent1"/>
                    </a:solidFill>
                  </a:rPr>
                  <a:t>Transition Relation</a:t>
                </a:r>
              </a:p>
              <a:p>
                <a:pPr marL="274320" lvl="1" indent="0">
                  <a:buNone/>
                </a:pPr>
                <a:endParaRPr lang="de-DE" dirty="0"/>
              </a:p>
              <a:p>
                <a:r>
                  <a:rPr lang="de-DE" sz="1800" dirty="0"/>
                  <a:t> 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States</a:t>
                </a:r>
                <a:r>
                  <a:rPr lang="en-US" sz="1800" dirty="0"/>
                  <a:t> in </a:t>
                </a:r>
                <a:r>
                  <a:rPr lang="en-US" sz="1800" i="1" dirty="0"/>
                  <a:t>S</a:t>
                </a:r>
                <a:r>
                  <a:rPr lang="en-US" sz="1800" dirty="0"/>
                  <a:t> are cubes containing each variable from </a:t>
                </a:r>
                <a:r>
                  <a:rPr lang="en-US" sz="1800" i="1" dirty="0"/>
                  <a:t>X </a:t>
                </a:r>
                <a:r>
                  <a:rPr lang="en-US" sz="1800" dirty="0"/>
                  <a:t>with a </a:t>
                </a:r>
                <a:r>
                  <a:rPr lang="en-US" sz="1800" dirty="0" err="1"/>
                  <a:t>boolean</a:t>
                </a:r>
                <a:r>
                  <a:rPr lang="en-US" sz="1800" dirty="0"/>
                  <a:t> valuation of it</a:t>
                </a:r>
              </a:p>
              <a:p>
                <a:pPr marL="274320" lvl="1" indent="0">
                  <a:buNone/>
                </a:pPr>
                <a:r>
                  <a:rPr lang="de-DE" dirty="0">
                    <a:sym typeface="Wingdings" panose="05000000000000000000" pitchFamily="2" charset="2"/>
                  </a:rPr>
                  <a:t> Finite </a:t>
                </a:r>
                <a:r>
                  <a:rPr lang="de-DE" dirty="0" err="1">
                    <a:sym typeface="Wingdings" panose="05000000000000000000" pitchFamily="2" charset="2"/>
                  </a:rPr>
                  <a:t>number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of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states</a:t>
                </a:r>
                <a:r>
                  <a:rPr lang="de-DE" dirty="0">
                    <a:sym typeface="Wingdings" panose="05000000000000000000" pitchFamily="2" charset="2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|</m:t>
                        </m:r>
                        <m:r>
                          <a:rPr lang="de-DE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𝑋</m:t>
                        </m:r>
                        <m:r>
                          <a:rPr lang="de-DE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|</m:t>
                        </m:r>
                      </m:sup>
                    </m:sSup>
                  </m:oMath>
                </a14:m>
                <a:endParaRPr lang="de-DE" sz="1800" dirty="0"/>
              </a:p>
              <a:p>
                <a:pPr marL="0" indent="0">
                  <a:buNone/>
                </a:pPr>
                <a:endParaRPr lang="de-DE" sz="1800" dirty="0"/>
              </a:p>
              <a:p>
                <a:pPr marL="274320" lvl="1" indent="0">
                  <a:buNone/>
                </a:pPr>
                <a:endParaRPr lang="de-DE" dirty="0"/>
              </a:p>
              <a:p>
                <a:pPr marL="27432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77FAA983-3BB3-4185-90E1-32873F7929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l="-387" t="-10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915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4AE45D-1C61-4219-826D-6E2FD54E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2.1 </a:t>
            </a:r>
            <a:r>
              <a:rPr lang="de-DE" dirty="0" err="1"/>
              <a:t>Preliminaries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CA5CD8F-6E7B-42F7-A326-EB0E2F0DD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9624009-ED24-4D5F-A445-6BFD6F795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FBF4744-CE76-49FD-8940-90D419128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8C966A02-8F75-4409-843E-9580BB9FD83C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sz="1800" dirty="0"/>
                  <a:t> Given a </a:t>
                </a:r>
                <a:r>
                  <a:rPr lang="de-DE" sz="1800" dirty="0" err="1"/>
                  <a:t>formula</a:t>
                </a:r>
                <a:r>
                  <a:rPr lang="de-DE" sz="1800" dirty="0"/>
                  <a:t> </a:t>
                </a:r>
                <a14:m>
                  <m:oMath xmlns:m="http://schemas.openxmlformats.org/officeDocument/2006/math">
                    <m:r>
                      <a:rPr lang="de-DE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1800" dirty="0"/>
                  <a:t> over X, we get a primed formula </a:t>
                </a:r>
                <a14:m>
                  <m:oMath xmlns:m="http://schemas.openxmlformats.org/officeDocument/2006/math">
                    <m:r>
                      <a:rPr lang="de-DE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1800" dirty="0"/>
                  <a:t>’ by replacing each variable with its corresponding variable in X’</a:t>
                </a:r>
                <a:endParaRPr lang="de-DE" sz="1800" dirty="0"/>
              </a:p>
              <a:p>
                <a:pPr marL="0" indent="0">
                  <a:buNone/>
                </a:pPr>
                <a:endParaRPr lang="de-DE" sz="1800" dirty="0"/>
              </a:p>
              <a:p>
                <a:r>
                  <a:rPr lang="de-DE" sz="1800" dirty="0"/>
                  <a:t> A literal </a:t>
                </a:r>
                <a:r>
                  <a:rPr lang="de-DE" sz="1800" dirty="0" err="1"/>
                  <a:t>is</a:t>
                </a:r>
                <a:r>
                  <a:rPr lang="de-DE" sz="1800" dirty="0"/>
                  <a:t> a variable </a:t>
                </a:r>
                <a:r>
                  <a:rPr lang="de-DE" sz="1800" dirty="0" err="1"/>
                  <a:t>or</a:t>
                </a:r>
                <a:r>
                  <a:rPr lang="de-DE" sz="1800" dirty="0"/>
                  <a:t> ist </a:t>
                </a:r>
                <a:r>
                  <a:rPr lang="de-DE" sz="1800" dirty="0" err="1"/>
                  <a:t>negation</a:t>
                </a:r>
                <a:endParaRPr lang="de-DE" sz="1800" dirty="0"/>
              </a:p>
              <a:p>
                <a:r>
                  <a:rPr lang="de-DE" sz="1800" dirty="0"/>
                  <a:t> A </a:t>
                </a:r>
                <a:r>
                  <a:rPr lang="de-DE" sz="1800" dirty="0" err="1"/>
                  <a:t>cube</a:t>
                </a:r>
                <a:r>
                  <a:rPr lang="de-DE" sz="1800" dirty="0"/>
                  <a:t> </a:t>
                </a:r>
                <a:r>
                  <a:rPr lang="de-DE" sz="1800" dirty="0" err="1"/>
                  <a:t>is</a:t>
                </a:r>
                <a:r>
                  <a:rPr lang="de-DE" sz="1800" dirty="0"/>
                  <a:t> a </a:t>
                </a:r>
                <a:r>
                  <a:rPr lang="de-DE" sz="1800" dirty="0" err="1"/>
                  <a:t>conjunction</a:t>
                </a:r>
                <a:r>
                  <a:rPr lang="de-DE" sz="1800" dirty="0"/>
                  <a:t> </a:t>
                </a:r>
                <a:r>
                  <a:rPr lang="de-DE" sz="1800" dirty="0" err="1"/>
                  <a:t>of</a:t>
                </a:r>
                <a:r>
                  <a:rPr lang="de-DE" sz="1800" dirty="0"/>
                  <a:t> </a:t>
                </a:r>
                <a:r>
                  <a:rPr lang="de-DE" sz="1800" dirty="0" err="1"/>
                  <a:t>literals</a:t>
                </a:r>
                <a:endParaRPr lang="de-DE" sz="1800" dirty="0"/>
              </a:p>
              <a:p>
                <a:r>
                  <a:rPr lang="de-DE" sz="1800" dirty="0"/>
                  <a:t> A </a:t>
                </a:r>
                <a:r>
                  <a:rPr lang="de-DE" sz="1800" dirty="0" err="1"/>
                  <a:t>clause</a:t>
                </a:r>
                <a:r>
                  <a:rPr lang="de-DE" sz="1800" dirty="0"/>
                  <a:t> </a:t>
                </a:r>
                <a:r>
                  <a:rPr lang="de-DE" sz="1800" dirty="0" err="1"/>
                  <a:t>is</a:t>
                </a:r>
                <a:r>
                  <a:rPr lang="de-DE" sz="1800" dirty="0"/>
                  <a:t> a </a:t>
                </a:r>
                <a:r>
                  <a:rPr lang="de-DE" sz="1800" dirty="0" err="1"/>
                  <a:t>disjunction</a:t>
                </a:r>
                <a:r>
                  <a:rPr lang="de-DE" sz="1800" dirty="0"/>
                  <a:t> </a:t>
                </a:r>
                <a:r>
                  <a:rPr lang="de-DE" sz="1800" dirty="0" err="1"/>
                  <a:t>of</a:t>
                </a:r>
                <a:r>
                  <a:rPr lang="de-DE" sz="1800" dirty="0"/>
                  <a:t> </a:t>
                </a:r>
                <a:r>
                  <a:rPr lang="de-DE" sz="1800" dirty="0" err="1"/>
                  <a:t>literals</a:t>
                </a:r>
                <a:endParaRPr lang="de-DE" sz="1800" dirty="0"/>
              </a:p>
              <a:p>
                <a:pPr marL="502920" lvl="2" indent="0">
                  <a:buNone/>
                </a:pPr>
                <a:r>
                  <a:rPr lang="de-DE" dirty="0">
                    <a:sym typeface="Wingdings" panose="05000000000000000000" pitchFamily="2" charset="2"/>
                  </a:rPr>
                  <a:t> Negation </a:t>
                </a:r>
                <a:r>
                  <a:rPr lang="de-DE" dirty="0" err="1">
                    <a:sym typeface="Wingdings" panose="05000000000000000000" pitchFamily="2" charset="2"/>
                  </a:rPr>
                  <a:t>of</a:t>
                </a:r>
                <a:r>
                  <a:rPr lang="de-DE" dirty="0">
                    <a:sym typeface="Wingdings" panose="05000000000000000000" pitchFamily="2" charset="2"/>
                  </a:rPr>
                  <a:t> a </a:t>
                </a:r>
                <a:r>
                  <a:rPr lang="de-DE" dirty="0" err="1">
                    <a:sym typeface="Wingdings" panose="05000000000000000000" pitchFamily="2" charset="2"/>
                  </a:rPr>
                  <a:t>cube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is</a:t>
                </a:r>
                <a:r>
                  <a:rPr lang="de-DE" dirty="0">
                    <a:sym typeface="Wingdings" panose="05000000000000000000" pitchFamily="2" charset="2"/>
                  </a:rPr>
                  <a:t> a </a:t>
                </a:r>
                <a:r>
                  <a:rPr lang="de-DE" dirty="0" err="1">
                    <a:sym typeface="Wingdings" panose="05000000000000000000" pitchFamily="2" charset="2"/>
                  </a:rPr>
                  <a:t>clause</a:t>
                </a:r>
                <a:r>
                  <a:rPr lang="de-DE" dirty="0">
                    <a:sym typeface="Wingdings" panose="05000000000000000000" pitchFamily="2" charset="2"/>
                  </a:rPr>
                  <a:t> and vice </a:t>
                </a:r>
                <a:r>
                  <a:rPr lang="de-DE" dirty="0" err="1">
                    <a:sym typeface="Wingdings" panose="05000000000000000000" pitchFamily="2" charset="2"/>
                  </a:rPr>
                  <a:t>versa</a:t>
                </a:r>
                <a:endParaRPr lang="de-DE" dirty="0"/>
              </a:p>
              <a:p>
                <a:pPr marL="0" indent="0">
                  <a:buNone/>
                </a:pPr>
                <a:endParaRPr lang="de-DE" sz="1800" dirty="0"/>
              </a:p>
              <a:p>
                <a:r>
                  <a:rPr lang="de-DE" sz="1800" dirty="0"/>
                  <a:t>A</a:t>
                </a:r>
                <a:r>
                  <a:rPr lang="en-US" sz="1800" dirty="0"/>
                  <a:t> Safety Property P is a formula over </a:t>
                </a:r>
                <a:r>
                  <a:rPr lang="en-US" sz="1800" i="1" dirty="0"/>
                  <a:t>X</a:t>
                </a:r>
                <a:r>
                  <a:rPr lang="en-US" sz="1800" dirty="0"/>
                  <a:t> that should be satisfiable by every state reachable from I</a:t>
                </a:r>
              </a:p>
              <a:p>
                <a:pPr marL="502920" lvl="2" indent="0">
                  <a:buNone/>
                </a:pPr>
                <a:r>
                  <a:rPr lang="de-DE" sz="1400" dirty="0">
                    <a:sym typeface="Wingdings" panose="05000000000000000000" pitchFamily="2" charset="2"/>
                  </a:rPr>
                  <a:t></a:t>
                </a:r>
                <a:r>
                  <a:rPr lang="en-US" sz="140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dirty="0"/>
                  <a:t> being a set of bad states</a:t>
                </a:r>
              </a:p>
            </p:txBody>
          </p:sp>
        </mc:Choice>
        <mc:Fallback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8C966A02-8F75-4409-843E-9580BB9FD8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387" t="-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0493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26BCB7-03B1-4B8E-8929-D4025A1E2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2.2 </a:t>
            </a:r>
            <a:r>
              <a:rPr lang="de-DE" dirty="0" err="1"/>
              <a:t>Algorithm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5E3EF9F-5D07-453A-AC33-742605C92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B38C952-CA7C-43BD-AD93-8615EACF5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6A44232-E265-425C-BDA5-137181061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2697FED5-CF87-4441-9AD9-97DF2A3038D8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de-DE" sz="1800" dirty="0"/>
                  <a:t> PDR on </a:t>
                </a:r>
                <a:r>
                  <a:rPr lang="de-DE" sz="1800" dirty="0" err="1"/>
                  <a:t>hardware</a:t>
                </a:r>
                <a:r>
                  <a:rPr lang="de-DE" sz="1800" dirty="0"/>
                  <a:t> </a:t>
                </a:r>
                <a:r>
                  <a:rPr lang="de-DE" sz="1800" dirty="0" err="1"/>
                  <a:t>checks</a:t>
                </a:r>
                <a:r>
                  <a:rPr lang="de-DE" sz="1800" dirty="0"/>
                  <a:t> </a:t>
                </a:r>
                <a:r>
                  <a:rPr lang="de-DE" sz="1800" dirty="0" err="1"/>
                  <a:t>if</a:t>
                </a:r>
                <a:r>
                  <a:rPr lang="de-DE" sz="1800" dirty="0"/>
                  <a:t> </a:t>
                </a:r>
                <a:r>
                  <a:rPr lang="de-DE" sz="1800" dirty="0" err="1"/>
                  <a:t>states</a:t>
                </a:r>
                <a:r>
                  <a:rPr lang="de-DE" sz="1800" dirty="0"/>
                  <a:t> in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e-DE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sz="1800" dirty="0"/>
                  <a:t> are reachable from I</a:t>
                </a:r>
              </a:p>
              <a:p>
                <a:endParaRPr lang="de-DE" sz="1800" dirty="0"/>
              </a:p>
              <a:p>
                <a:r>
                  <a:rPr lang="de-DE" sz="1800" dirty="0"/>
                  <a:t> </a:t>
                </a:r>
                <a:r>
                  <a:rPr lang="en-US" sz="1800" dirty="0"/>
                  <a:t>For that it uses cubes of clauses, called Frames</a:t>
                </a:r>
              </a:p>
              <a:p>
                <a:pPr lvl="1"/>
                <a:r>
                  <a:rPr lang="de-DE" dirty="0"/>
                  <a:t> Frame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</m:oMath>
                </a14:m>
                <a:r>
                  <a:rPr lang="de-DE" dirty="0" err="1"/>
                  <a:t>represents</a:t>
                </a:r>
                <a:r>
                  <a:rPr lang="de-DE" dirty="0"/>
                  <a:t> an </a:t>
                </a:r>
                <a:r>
                  <a:rPr lang="de-DE" dirty="0" err="1"/>
                  <a:t>over</a:t>
                </a:r>
                <a:r>
                  <a:rPr lang="de-DE" dirty="0"/>
                  <a:t>-approximation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reachable</a:t>
                </a:r>
                <a:r>
                  <a:rPr lang="de-DE" dirty="0"/>
                  <a:t> </a:t>
                </a:r>
                <a:r>
                  <a:rPr lang="de-DE" dirty="0" err="1"/>
                  <a:t>states</a:t>
                </a:r>
                <a:r>
                  <a:rPr lang="de-DE" dirty="0"/>
                  <a:t> in at </a:t>
                </a:r>
                <a:r>
                  <a:rPr lang="de-DE" dirty="0" err="1"/>
                  <a:t>most</a:t>
                </a:r>
                <a:r>
                  <a:rPr lang="de-DE" dirty="0"/>
                  <a:t> i </a:t>
                </a:r>
                <a:r>
                  <a:rPr lang="de-DE" dirty="0" err="1"/>
                  <a:t>transitions</a:t>
                </a:r>
                <a:r>
                  <a:rPr lang="de-DE" dirty="0"/>
                  <a:t> </a:t>
                </a:r>
                <a:r>
                  <a:rPr lang="de-DE" dirty="0" err="1"/>
                  <a:t>from</a:t>
                </a:r>
                <a:r>
                  <a:rPr lang="de-DE" dirty="0"/>
                  <a:t> I</a:t>
                </a:r>
              </a:p>
              <a:p>
                <a:pPr lvl="1"/>
                <a:endParaRPr lang="de-DE" dirty="0"/>
              </a:p>
              <a:p>
                <a:pPr marL="388620" indent="-342900"/>
                <a:r>
                  <a:rPr lang="de-DE" sz="1800" dirty="0"/>
                  <a:t> PDR </a:t>
                </a:r>
                <a:r>
                  <a:rPr lang="de-DE" sz="1800" dirty="0" err="1"/>
                  <a:t>maintains</a:t>
                </a:r>
                <a:r>
                  <a:rPr lang="de-DE" sz="1800" dirty="0"/>
                  <a:t> </a:t>
                </a:r>
                <a:r>
                  <a:rPr lang="de-DE" sz="1800" dirty="0" err="1"/>
                  <a:t>sequence</a:t>
                </a:r>
                <a:r>
                  <a:rPr lang="de-DE" sz="1800" dirty="0"/>
                  <a:t> </a:t>
                </a:r>
                <a:r>
                  <a:rPr lang="de-DE" sz="1800" dirty="0" err="1"/>
                  <a:t>of</a:t>
                </a:r>
                <a:r>
                  <a:rPr lang="de-DE" sz="1800" dirty="0"/>
                  <a:t> </a:t>
                </a:r>
                <a:r>
                  <a:rPr lang="de-DE" sz="1800" dirty="0" err="1"/>
                  <a:t>frames</a:t>
                </a:r>
                <a:r>
                  <a:rPr lang="de-DE" sz="1800" dirty="0"/>
                  <a:t> </a:t>
                </a:r>
                <a14:m>
                  <m:oMath xmlns:m="http://schemas.openxmlformats.org/officeDocument/2006/math"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800" dirty="0"/>
                  <a:t>, called trace</a:t>
                </a:r>
              </a:p>
              <a:p>
                <a:pPr marL="388620" indent="-342900"/>
                <a:endParaRPr lang="de-DE" sz="1800" dirty="0"/>
              </a:p>
              <a:p>
                <a:pPr marL="388620" indent="-342900"/>
                <a:r>
                  <a:rPr lang="de-DE" sz="1800" dirty="0"/>
                  <a:t> </a:t>
                </a:r>
                <a:r>
                  <a:rPr lang="en-US" sz="1800" dirty="0"/>
                  <a:t>Algorithm repeats three phases until termination</a:t>
                </a:r>
              </a:p>
              <a:p>
                <a:pPr marL="617220" lvl="1" indent="-342900"/>
                <a:r>
                  <a:rPr lang="de-DE" dirty="0"/>
                  <a:t>N</a:t>
                </a:r>
                <a:r>
                  <a:rPr lang="en-US" dirty="0" err="1"/>
                  <a:t>ext</a:t>
                </a:r>
                <a:r>
                  <a:rPr lang="en-US" dirty="0"/>
                  <a:t> Transition</a:t>
                </a:r>
              </a:p>
              <a:p>
                <a:pPr marL="617220" lvl="1" indent="-342900"/>
                <a:r>
                  <a:rPr lang="de-DE" dirty="0"/>
                  <a:t>Blocking-Phase</a:t>
                </a:r>
              </a:p>
              <a:p>
                <a:pPr marL="617220" lvl="1" indent="-342900"/>
                <a:r>
                  <a:rPr lang="de-DE" dirty="0"/>
                  <a:t>Propagation-Phase</a:t>
                </a:r>
                <a:endParaRPr lang="en-US" dirty="0"/>
              </a:p>
            </p:txBody>
          </p:sp>
        </mc:Choice>
        <mc:Fallback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2697FED5-CF87-4441-9AD9-97DF2A3038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387" t="-919" b="-36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163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autenraster 16x9">
  <a:themeElements>
    <a:clrScheme name="Warmes Blau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enutzerdefiniert 3">
      <a:majorFont>
        <a:latin typeface="CMU Sans Serif"/>
        <a:ea typeface=""/>
        <a:cs typeface=""/>
      </a:majorFont>
      <a:minorFont>
        <a:latin typeface="CMU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-Design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141aba3b8f8cb7f331be6546df69db5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f8e4ef66d87525153bd8907774ed28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928D1E-68BA-412E-B34A-7160A7263FC7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7BDA8A7-0CEB-4225-87B6-CC21A861188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4DF5C83-574F-4252-A4F8-E258C190AA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948</Words>
  <Application>Microsoft Office PowerPoint</Application>
  <PresentationFormat>Breitbild</PresentationFormat>
  <Paragraphs>211</Paragraphs>
  <Slides>29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4" baseType="lpstr">
      <vt:lpstr>Arial</vt:lpstr>
      <vt:lpstr>Cambria Math</vt:lpstr>
      <vt:lpstr>CMU Sans Serif</vt:lpstr>
      <vt:lpstr>Wingdings</vt:lpstr>
      <vt:lpstr>Rautenraster 16x9</vt:lpstr>
      <vt:lpstr>PowerPoint-Präsentation</vt:lpstr>
      <vt:lpstr>Motivation</vt:lpstr>
      <vt:lpstr>Contents</vt:lpstr>
      <vt:lpstr>Overview</vt:lpstr>
      <vt:lpstr>1. Introduction</vt:lpstr>
      <vt:lpstr>Overview</vt:lpstr>
      <vt:lpstr>2.1 Preliminaries</vt:lpstr>
      <vt:lpstr>2.1 Preliminaries</vt:lpstr>
      <vt:lpstr>2.2 Algorithm</vt:lpstr>
      <vt:lpstr>2.2 Algorithm</vt:lpstr>
      <vt:lpstr>2.3 Example</vt:lpstr>
      <vt:lpstr>2.4 Possible Improvements</vt:lpstr>
      <vt:lpstr>Overview</vt:lpstr>
      <vt:lpstr>3.1 Preliminaries</vt:lpstr>
      <vt:lpstr>3.2 Lifted Algorithm</vt:lpstr>
      <vt:lpstr>3.3 Example</vt:lpstr>
      <vt:lpstr>3.4 Possible Improvements</vt:lpstr>
      <vt:lpstr>Overview</vt:lpstr>
      <vt:lpstr>4.1 Implementation</vt:lpstr>
      <vt:lpstr>4.2 Implemented Improvements</vt:lpstr>
      <vt:lpstr>Overview</vt:lpstr>
      <vt:lpstr>5.1 Data Comparison</vt:lpstr>
      <vt:lpstr>5.2 Discussion</vt:lpstr>
      <vt:lpstr>Overview</vt:lpstr>
      <vt:lpstr>6. Related Work</vt:lpstr>
      <vt:lpstr>Overview</vt:lpstr>
      <vt:lpstr>7.1 Further Improvements</vt:lpstr>
      <vt:lpstr>Overview</vt:lpstr>
      <vt:lpstr>8.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2012-06-18T16:53:33Z</dcterms:created>
  <dcterms:modified xsi:type="dcterms:W3CDTF">2018-08-29T15:55:28Z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