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2" r:id="rId18"/>
    <p:sldId id="293" r:id="rId19"/>
    <p:sldId id="286" r:id="rId20"/>
    <p:sldId id="294" r:id="rId21"/>
    <p:sldId id="295" r:id="rId22"/>
    <p:sldId id="296" r:id="rId23"/>
    <p:sldId id="287" r:id="rId24"/>
    <p:sldId id="297" r:id="rId25"/>
    <p:sldId id="298" r:id="rId26"/>
    <p:sldId id="299" r:id="rId27"/>
    <p:sldId id="300" r:id="rId28"/>
    <p:sldId id="288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7" r:id="rId42"/>
    <p:sldId id="276" r:id="rId43"/>
    <p:sldId id="278" r:id="rId44"/>
    <p:sldId id="279" r:id="rId45"/>
    <p:sldId id="280" r:id="rId46"/>
    <p:sldId id="281" r:id="rId47"/>
    <p:sldId id="282" r:id="rId4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05" autoAdjust="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30.08.2018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30.08.2018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169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Checking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0-counter-example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satisfiable?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Algorithm terminates and returns that a bad state is reachable</a:t>
                </a:r>
              </a:p>
              <a:p>
                <a:pPr marL="277812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Algorithm initializes the first frame 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dirty="0"/>
                  <a:t> and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Next Transition Phase</a:t>
            </a:r>
            <a:r>
              <a:rPr lang="de-DE" dirty="0"/>
              <a:t>: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satisfiable</a:t>
                </a:r>
                <a:r>
                  <a:rPr lang="de-DE" dirty="0"/>
                  <a:t>?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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Continue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with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next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phase</a:t>
                </a:r>
                <a:r>
                  <a:rPr lang="de-DE" sz="200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Next Transition Phase</a:t>
            </a:r>
            <a:r>
              <a:rPr lang="de-DE" dirty="0"/>
              <a:t>: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satisfiable</a:t>
                </a:r>
                <a:r>
                  <a:rPr lang="de-DE" dirty="0"/>
                  <a:t>?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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Take </a:t>
                </a:r>
                <a:r>
                  <a:rPr lang="de-DE" sz="2000" dirty="0" err="1">
                    <a:sym typeface="Wingdings" panose="05000000000000000000" pitchFamily="2" charset="2"/>
                  </a:rPr>
                  <a:t>satisfying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assignment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>
                    <a:sym typeface="Wingdings" panose="05000000000000000000" pitchFamily="2" charset="2"/>
                  </a:rPr>
                  <a:t>algorithm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gets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bad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state</a:t>
                </a:r>
                <a:r>
                  <a:rPr lang="de-D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Construct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tuple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, </a:t>
                </a:r>
                <a:r>
                  <a:rPr lang="de-DE" sz="2000" dirty="0" err="1">
                    <a:sym typeface="Wingdings" panose="05000000000000000000" pitchFamily="2" charset="2"/>
                  </a:rPr>
                  <a:t>called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proof</a:t>
                </a:r>
                <a:r>
                  <a:rPr lang="de-DE" sz="2000" dirty="0">
                    <a:sym typeface="Wingdings" panose="05000000000000000000" pitchFamily="2" charset="2"/>
                  </a:rPr>
                  <a:t>-obligation</a:t>
                </a:r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(b, i)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b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satisfiability</a:t>
                </a:r>
                <a:endParaRPr lang="de-DE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not strong </a:t>
                </a:r>
                <a:r>
                  <a:rPr lang="de-DE" sz="2000" dirty="0" err="1"/>
                  <a:t>enough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block b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Take </a:t>
                </a:r>
                <a:r>
                  <a:rPr lang="de-DE" sz="2000" dirty="0" err="1">
                    <a:sym typeface="Wingdings" panose="05000000000000000000" pitchFamily="2" charset="2"/>
                  </a:rPr>
                  <a:t>satisfying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assignment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>
                    <a:sym typeface="Wingdings" panose="05000000000000000000" pitchFamily="2" charset="2"/>
                  </a:rPr>
                  <a:t>algorithm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gets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another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bad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state</a:t>
                </a:r>
                <a:r>
                  <a:rPr lang="de-D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Construct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proof</a:t>
                </a:r>
                <a:r>
                  <a:rPr lang="de-DE" sz="2000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de-DE" sz="200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If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(b, i)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b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satisfiability</a:t>
                </a:r>
                <a:endParaRPr lang="de-DE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Algorithm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strenghthens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with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de-DE" sz="2000" dirty="0"/>
              </a:p>
              <a:p>
                <a:pPr marL="1420812" lvl="6" indent="0">
                  <a:buNone/>
                </a:pPr>
                <a:r>
                  <a:rPr lang="de-DE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de-DE" sz="200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 Blocking </a:t>
                </a:r>
                <a:r>
                  <a:rPr lang="de-DE" sz="2000" dirty="0" err="1"/>
                  <a:t>bad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state</a:t>
                </a:r>
                <a:r>
                  <a:rPr lang="de-DE" sz="2000" dirty="0"/>
                  <a:t> 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recursively</a:t>
                </a:r>
                <a:r>
                  <a:rPr lang="de-DE" dirty="0"/>
                  <a:t> </a:t>
                </a:r>
                <a:r>
                  <a:rPr lang="de-DE" dirty="0" err="1"/>
                  <a:t>until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A</a:t>
                </a:r>
                <a:r>
                  <a:rPr lang="de-DE" dirty="0" err="1"/>
                  <a:t>lgorithm</a:t>
                </a:r>
                <a:r>
                  <a:rPr lang="de-DE" dirty="0"/>
                  <a:t>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phase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created</a:t>
                </a: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P</a:t>
                </a:r>
                <a:r>
                  <a:rPr lang="de-DE" dirty="0" err="1"/>
                  <a:t>roving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reached</a:t>
                </a:r>
                <a:r>
                  <a:rPr lang="de-DE" dirty="0"/>
                  <a:t>, </a:t>
                </a:r>
                <a:r>
                  <a:rPr lang="de-DE" dirty="0" err="1"/>
                  <a:t>terminating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endParaRPr lang="de-DE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0933716" cy="4099747"/>
              </a:xfrm>
              <a:blipFill>
                <a:blip r:embed="rId3"/>
                <a:stretch>
                  <a:fillRect l="-502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initzializes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passes</a:t>
                </a:r>
                <a:r>
                  <a:rPr lang="de-DE" dirty="0"/>
                  <a:t> on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informations</a:t>
                </a:r>
                <a:r>
                  <a:rPr lang="de-DE" dirty="0"/>
                  <a:t>, </a:t>
                </a:r>
                <a:r>
                  <a:rPr lang="de-DE" dirty="0" err="1"/>
                  <a:t>e.g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blocked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clause</a:t>
                </a:r>
                <a:r>
                  <a:rPr lang="de-DE" dirty="0"/>
                  <a:t>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satisfiability</a:t>
                </a:r>
              </a:p>
              <a:p>
                <a:pPr marL="506412" lvl="2" indent="0">
                  <a:buNone/>
                </a:pPr>
                <a:endParaRPr lang="de-DE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DE" dirty="0"/>
                  <a:t>Do </a:t>
                </a:r>
                <a:r>
                  <a:rPr lang="de-DE" dirty="0" err="1"/>
                  <a:t>nothing</a:t>
                </a:r>
                <a:r>
                  <a:rPr lang="de-DE" dirty="0"/>
                  <a:t>, </a:t>
                </a:r>
                <a:r>
                  <a:rPr lang="de-DE" dirty="0" err="1"/>
                  <a:t>continue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clause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Propagating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initzializes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de-DE" dirty="0"/>
              </a:p>
              <a:p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passes</a:t>
                </a:r>
                <a:r>
                  <a:rPr lang="de-DE" dirty="0"/>
                  <a:t> on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informations</a:t>
                </a:r>
                <a:r>
                  <a:rPr lang="de-DE" dirty="0"/>
                  <a:t>, </a:t>
                </a:r>
                <a:r>
                  <a:rPr lang="de-DE" dirty="0" err="1"/>
                  <a:t>e.g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blocked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clause</a:t>
                </a:r>
                <a:r>
                  <a:rPr lang="de-DE" dirty="0"/>
                  <a:t>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satisfiability</a:t>
                </a:r>
              </a:p>
              <a:p>
                <a:pPr marL="506412" lvl="2" indent="0">
                  <a:buNone/>
                </a:pPr>
                <a:endParaRPr lang="de-DE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strengthens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with c</a:t>
                </a:r>
              </a:p>
              <a:p>
                <a:pPr marL="963612" lvl="4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Propagating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all </a:t>
                </a:r>
                <a:r>
                  <a:rPr lang="de-DE" dirty="0" err="1"/>
                  <a:t>clauses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been</a:t>
                </a:r>
                <a:r>
                  <a:rPr lang="de-DE" dirty="0"/>
                  <a:t> </a:t>
                </a:r>
                <a:r>
                  <a:rPr lang="de-DE" dirty="0" err="1"/>
                  <a:t>tested</a:t>
                </a:r>
                <a:r>
                  <a:rPr lang="de-DE" dirty="0"/>
                  <a:t>,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so,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has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found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terminates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</a:t>
                </a:r>
              </a:p>
              <a:p>
                <a:pPr lvl="1"/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not,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continues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new</a:t>
                </a:r>
                <a:r>
                  <a:rPr lang="de-DE" dirty="0">
                    <a:sym typeface="Wingdings" panose="05000000000000000000" pitchFamily="2" charset="2"/>
                  </a:rPr>
                  <a:t>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After all </a:t>
                </a:r>
                <a:r>
                  <a:rPr lang="de-DE" dirty="0" err="1"/>
                  <a:t>clauses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been</a:t>
                </a:r>
                <a:r>
                  <a:rPr lang="de-DE" dirty="0"/>
                  <a:t> </a:t>
                </a:r>
                <a:r>
                  <a:rPr lang="de-DE" dirty="0" err="1"/>
                  <a:t>tested</a:t>
                </a:r>
                <a:r>
                  <a:rPr lang="de-DE" dirty="0"/>
                  <a:t>,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so,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has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found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terminates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</a:t>
                </a:r>
              </a:p>
              <a:p>
                <a:pPr lvl="1"/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not,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continues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new</a:t>
                </a:r>
                <a:r>
                  <a:rPr lang="de-DE" dirty="0">
                    <a:sym typeface="Wingdings" panose="05000000000000000000" pitchFamily="2" charset="2"/>
                  </a:rPr>
                  <a:t>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 err="1">
                    <a:sym typeface="Wingdings" panose="05000000000000000000" pitchFamily="2" charset="2"/>
                  </a:rPr>
                  <a:t>Algorithm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repeats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three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phases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until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fixpoint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found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created</a:t>
                </a:r>
                <a:endParaRPr lang="de-DE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Pseudo-Code TEMPLATE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Blocking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at a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ineffective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Generalize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blocked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endParaRPr lang="de-DE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insignificant</a:t>
            </a:r>
            <a:r>
              <a:rPr lang="de-DE" dirty="0"/>
              <a:t> </a:t>
            </a:r>
            <a:r>
              <a:rPr lang="de-DE" dirty="0" err="1"/>
              <a:t>cubes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UNSAT-cores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Ternary</a:t>
            </a:r>
            <a:r>
              <a:rPr lang="de-DE" dirty="0"/>
              <a:t> Simulation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proof-obligations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variables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</a:t>
            </a:r>
            <a:r>
              <a:rPr lang="de-DE" dirty="0" err="1"/>
              <a:t>unknown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Check </a:t>
            </a:r>
            <a:r>
              <a:rPr lang="de-DE" dirty="0" err="1"/>
              <a:t>state</a:t>
            </a:r>
            <a:r>
              <a:rPr lang="de-DE" dirty="0"/>
              <a:t> variables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proof-obligations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pPr marL="506412" lvl="2" indent="0">
              <a:buNone/>
            </a:pPr>
            <a:r>
              <a:rPr lang="de-DE" dirty="0">
                <a:sym typeface="Wingdings" panose="05000000000000000000" pitchFamily="2" charset="2"/>
              </a:rPr>
              <a:t>	 </a:t>
            </a:r>
            <a:r>
              <a:rPr lang="de-DE" dirty="0" err="1">
                <a:sym typeface="Wingdings" panose="05000000000000000000" pitchFamily="2" charset="2"/>
              </a:rPr>
              <a:t>Eliminate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</a:t>
            </a:r>
            <a:r>
              <a:rPr lang="de-DE" dirty="0">
                <a:sym typeface="Wingdings" panose="05000000000000000000" pitchFamily="2" charset="2"/>
              </a:rPr>
              <a:t> variables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5903B1C-8D96-4515-979D-923E3F519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6285DEB-7779-41FC-B7A5-0BD14A4B1F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99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4.1 Implementation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4.2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5.1 Data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5.2 </a:t>
            </a:r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</a:t>
            </a:r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7.1 Further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 </a:t>
            </a:r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dirty="0"/>
                  <a:t>S</a:t>
                </a:r>
                <a:r>
                  <a:rPr lang="en-US" dirty="0"/>
                  <a:t> = (X, I, T) consists of</a:t>
                </a:r>
              </a:p>
              <a:p>
                <a:pPr lvl="1"/>
                <a:r>
                  <a:rPr lang="en-US" dirty="0"/>
                  <a:t>Set of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dirty="0"/>
                  <a:t>A conjunction representing 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dirty="0"/>
                  <a:t>I</a:t>
                </a:r>
              </a:p>
              <a:p>
                <a:pPr lvl="1"/>
                <a:r>
                  <a:rPr lang="de-DE" dirty="0"/>
                  <a:t>A p</a:t>
                </a:r>
                <a:r>
                  <a:rPr lang="en-US" dirty="0" err="1"/>
                  <a:t>ropositional</a:t>
                </a:r>
                <a:r>
                  <a:rPr lang="en-US" dirty="0"/>
                  <a:t> formula </a:t>
                </a:r>
                <a:r>
                  <a:rPr lang="en-US" i="1" dirty="0"/>
                  <a:t>T</a:t>
                </a:r>
                <a:r>
                  <a:rPr lang="en-US" dirty="0"/>
                  <a:t> over variables in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X’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dirty="0"/>
                  <a:t>, called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States</a:t>
                </a:r>
                <a:r>
                  <a:rPr lang="en-US" dirty="0"/>
                  <a:t> in </a:t>
                </a:r>
                <a:r>
                  <a:rPr lang="en-US" i="1" dirty="0"/>
                  <a:t>S</a:t>
                </a:r>
                <a:r>
                  <a:rPr lang="en-US" dirty="0"/>
                  <a:t> are cubes containing each variable from </a:t>
                </a:r>
                <a:r>
                  <a:rPr lang="en-US" i="1" dirty="0"/>
                  <a:t>X </a:t>
                </a:r>
                <a:r>
                  <a:rPr lang="en-US" dirty="0"/>
                  <a:t>with a </a:t>
                </a:r>
                <a:r>
                  <a:rPr lang="en-US" dirty="0" err="1"/>
                  <a:t>boolean</a:t>
                </a:r>
                <a:r>
                  <a:rPr lang="en-US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Finite </a:t>
                </a:r>
                <a:r>
                  <a:rPr lang="de-DE" dirty="0" err="1">
                    <a:sym typeface="Wingdings" panose="05000000000000000000" pitchFamily="2" charset="2"/>
                  </a:rPr>
                  <a:t>number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Transitions</a:t>
                </a:r>
                <a:r>
                  <a:rPr lang="de-DE" dirty="0"/>
                  <a:t> @</a:t>
                </a:r>
                <a:r>
                  <a:rPr lang="de-DE" dirty="0" err="1"/>
                  <a:t>Todo</a:t>
                </a:r>
                <a:endParaRPr lang="de-DE" dirty="0"/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Given a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over X, we get a primed formula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’ by replacing each variable with its corresponding variable in X’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A literal </a:t>
                </a:r>
                <a:r>
                  <a:rPr lang="de-DE" dirty="0" err="1"/>
                  <a:t>is</a:t>
                </a:r>
                <a:r>
                  <a:rPr lang="de-DE" dirty="0"/>
                  <a:t> a variable </a:t>
                </a:r>
                <a:r>
                  <a:rPr lang="de-DE" dirty="0" err="1"/>
                  <a:t>or</a:t>
                </a:r>
                <a:r>
                  <a:rPr lang="de-DE" dirty="0"/>
                  <a:t> ist </a:t>
                </a:r>
                <a:r>
                  <a:rPr lang="de-DE" dirty="0" err="1"/>
                  <a:t>negation</a:t>
                </a:r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cube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conjunction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literals</a:t>
                </a:r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clause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disjunction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literals</a:t>
                </a:r>
                <a:endParaRPr lang="de-DE" dirty="0"/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Negation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cube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clause</a:t>
                </a:r>
                <a:r>
                  <a:rPr lang="de-DE" dirty="0">
                    <a:sym typeface="Wingdings" panose="05000000000000000000" pitchFamily="2" charset="2"/>
                  </a:rPr>
                  <a:t> and vice </a:t>
                </a:r>
                <a:r>
                  <a:rPr lang="de-DE" dirty="0" err="1">
                    <a:sym typeface="Wingdings" panose="05000000000000000000" pitchFamily="2" charset="2"/>
                  </a:rPr>
                  <a:t>versa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A</a:t>
                </a:r>
                <a:r>
                  <a:rPr lang="en-US" dirty="0"/>
                  <a:t> Safety Property P is a formula over </a:t>
                </a:r>
                <a:r>
                  <a:rPr lang="en-US" i="1" dirty="0"/>
                  <a:t>X</a:t>
                </a:r>
                <a:r>
                  <a:rPr lang="en-US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being a set of bad states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PDR on </a:t>
                </a:r>
                <a:r>
                  <a:rPr lang="de-DE" dirty="0" err="1"/>
                  <a:t>hardware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 from I</a:t>
                </a:r>
              </a:p>
              <a:p>
                <a:endParaRPr lang="de-DE" dirty="0"/>
              </a:p>
              <a:p>
                <a:r>
                  <a:rPr lang="en-US" dirty="0"/>
                  <a:t>For that it uses cubes of clauses, called Frames</a:t>
                </a:r>
              </a:p>
              <a:p>
                <a:pPr lvl="1"/>
                <a:r>
                  <a:rPr lang="de-DE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de-DE" dirty="0" err="1"/>
                  <a:t>represents</a:t>
                </a:r>
                <a:r>
                  <a:rPr lang="de-DE" dirty="0"/>
                  <a:t> an </a:t>
                </a:r>
                <a:r>
                  <a:rPr lang="de-DE" dirty="0" err="1"/>
                  <a:t>over</a:t>
                </a:r>
                <a:r>
                  <a:rPr lang="de-DE" dirty="0"/>
                  <a:t>-approximation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reachable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at </a:t>
                </a:r>
                <a:r>
                  <a:rPr lang="de-DE" dirty="0" err="1"/>
                  <a:t>most</a:t>
                </a:r>
                <a:r>
                  <a:rPr lang="de-DE" dirty="0"/>
                  <a:t> i </a:t>
                </a:r>
                <a:r>
                  <a:rPr lang="de-DE" dirty="0" err="1"/>
                  <a:t>transitions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I</a:t>
                </a:r>
              </a:p>
              <a:p>
                <a:pPr marL="45720" indent="0">
                  <a:buNone/>
                </a:pPr>
                <a:endParaRPr lang="de-DE" dirty="0"/>
              </a:p>
              <a:p>
                <a:pPr marL="388620" indent="-342900"/>
                <a:r>
                  <a:rPr lang="de-DE" dirty="0"/>
                  <a:t>PDR </a:t>
                </a:r>
                <a:r>
                  <a:rPr lang="de-DE" dirty="0" err="1"/>
                  <a:t>maintains</a:t>
                </a:r>
                <a:r>
                  <a:rPr lang="de-DE" dirty="0"/>
                  <a:t> </a:t>
                </a:r>
                <a:r>
                  <a:rPr lang="de-DE" dirty="0" err="1"/>
                  <a:t>sequence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called trace</a:t>
                </a:r>
              </a:p>
              <a:p>
                <a:pPr marL="4572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1430</Words>
  <Application>Microsoft Office PowerPoint</Application>
  <PresentationFormat>Breitbild</PresentationFormat>
  <Paragraphs>360</Paragraphs>
  <Slides>44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</vt:lpstr>
      <vt:lpstr>2.1 Preliminaries</vt:lpstr>
      <vt:lpstr>2.2 Algorithm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Phase: </vt:lpstr>
      <vt:lpstr>2.2 Algorithm: Next Transition Phase: 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3.2 Lifted Algorithm</vt:lpstr>
      <vt:lpstr>3.3 Example</vt:lpstr>
      <vt:lpstr>3.4 Possible Improvements</vt:lpstr>
      <vt:lpstr>Overview</vt:lpstr>
      <vt:lpstr>4.1 Implementation</vt:lpstr>
      <vt:lpstr>4.2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Further Improvements</vt:lpstr>
      <vt:lpstr>Overview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2018-08-31T15:44:50Z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