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0"/>
  </p:notesMasterIdLst>
  <p:handoutMasterIdLst>
    <p:handoutMasterId r:id="rId91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417" r:id="rId65"/>
    <p:sldId id="416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414" r:id="rId83"/>
    <p:sldId id="413" r:id="rId84"/>
    <p:sldId id="415" r:id="rId85"/>
    <p:sldId id="280" r:id="rId86"/>
    <p:sldId id="385" r:id="rId87"/>
    <p:sldId id="282" r:id="rId88"/>
    <p:sldId id="316" r:id="rId8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417"/>
            <p14:sldId id="416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  <p14:sldId id="414"/>
            <p14:sldId id="413"/>
            <p14:sldId id="415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86072" autoAdjust="0"/>
  </p:normalViewPr>
  <p:slideViewPr>
    <p:cSldViewPr snapToGrid="0">
      <p:cViewPr varScale="1">
        <p:scale>
          <a:sx n="123" d="100"/>
          <a:sy n="123" d="100"/>
        </p:scale>
        <p:origin x="114" y="4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24.09.2018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24.09.2018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380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7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3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4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3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8" Type="http://schemas.openxmlformats.org/officeDocument/2006/relationships/image" Target="../media/image103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11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9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5.png"/><Relationship Id="rId5" Type="http://schemas.openxmlformats.org/officeDocument/2006/relationships/image" Target="../media/image990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sv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2171700"/>
            <a:ext cx="9604310" cy="1828800"/>
          </a:xfrm>
        </p:spPr>
        <p:txBody>
          <a:bodyPr anchor="t">
            <a:normAutofit/>
          </a:bodyPr>
          <a:lstStyle/>
          <a:p>
            <a:r>
              <a:rPr lang="de-DE" sz="4000" noProof="0" dirty="0">
                <a:solidFill>
                  <a:schemeClr val="accent1"/>
                </a:solidFill>
              </a:rPr>
              <a:t>Property </a:t>
            </a:r>
            <a:r>
              <a:rPr lang="de-DE" sz="4000" noProof="0" dirty="0" err="1">
                <a:solidFill>
                  <a:schemeClr val="accent1"/>
                </a:solidFill>
              </a:rPr>
              <a:t>Directed</a:t>
            </a:r>
            <a:r>
              <a:rPr lang="de-DE" sz="4000" noProof="0" dirty="0">
                <a:solidFill>
                  <a:schemeClr val="accent1"/>
                </a:solidFill>
              </a:rPr>
              <a:t> </a:t>
            </a:r>
            <a:r>
              <a:rPr lang="de-DE" sz="4000" noProof="0" dirty="0" err="1">
                <a:solidFill>
                  <a:schemeClr val="accent1"/>
                </a:solidFill>
              </a:rPr>
              <a:t>Reachability</a:t>
            </a:r>
            <a:r>
              <a:rPr lang="de-DE" sz="4000" noProof="0" dirty="0">
                <a:solidFill>
                  <a:schemeClr val="accent1"/>
                </a:solidFill>
              </a:rPr>
              <a:t> in Ultimate</a:t>
            </a:r>
            <a:br>
              <a:rPr lang="de-DE" sz="2800" noProof="0" dirty="0"/>
            </a:br>
            <a:br>
              <a:rPr lang="de-DE" sz="2800" noProof="0" dirty="0"/>
            </a:br>
            <a:r>
              <a:rPr lang="de-DE" sz="2400" noProof="0" dirty="0"/>
              <a:t>Bachelor Thesis </a:t>
            </a:r>
            <a:r>
              <a:rPr lang="de-DE" sz="2400" noProof="0" dirty="0" err="1"/>
              <a:t>Presentation</a:t>
            </a:r>
            <a:endParaRPr lang="en-US" sz="24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77736"/>
          </a:xfrm>
        </p:spPr>
        <p:txBody>
          <a:bodyPr>
            <a:normAutofit/>
          </a:bodyPr>
          <a:lstStyle/>
          <a:p>
            <a:r>
              <a:rPr lang="de-DE" dirty="0"/>
              <a:t>By </a:t>
            </a:r>
            <a:r>
              <a:rPr lang="de-DE" b="1" dirty="0"/>
              <a:t>Jonas Werner</a:t>
            </a:r>
          </a:p>
          <a:p>
            <a:r>
              <a:rPr lang="de-DE" dirty="0" err="1"/>
              <a:t>Advised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Dr. Daniel Dietsch</a:t>
            </a:r>
          </a:p>
        </p:txBody>
      </p:sp>
      <p:sp>
        <p:nvSpPr>
          <p:cNvPr id="4" name="Datumsplatzhalter 2">
            <a:extLst>
              <a:ext uri="{FF2B5EF4-FFF2-40B4-BE49-F238E27FC236}">
                <a16:creationId xmlns:a16="http://schemas.microsoft.com/office/drawing/2014/main" id="{4FA54D44-087B-427B-921A-1000F068CA50}"/>
              </a:ext>
            </a:extLst>
          </p:cNvPr>
          <p:cNvSpPr txBox="1">
            <a:spLocks/>
          </p:cNvSpPr>
          <p:nvPr/>
        </p:nvSpPr>
        <p:spPr>
          <a:xfrm>
            <a:off x="8913042" y="5554732"/>
            <a:ext cx="1373958" cy="266700"/>
          </a:xfrm>
          <a:prstGeom prst="rect">
            <a:avLst/>
          </a:prstGeom>
        </p:spPr>
        <p:txBody>
          <a:bodyPr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39E8CB-AF19-4FED-BCD0-805BDC3B8A7B}" type="datetime1">
              <a:rPr lang="de-DE" smtClean="0"/>
              <a:pPr algn="r"/>
              <a:t>24.09.2018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Represents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609" t="-1181" b="-18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B6626-286F-4757-9726-AAB1E4EA88C6}"/>
              </a:ext>
            </a:extLst>
          </p:cNvPr>
          <p:cNvSpPr/>
          <p:nvPr/>
        </p:nvSpPr>
        <p:spPr>
          <a:xfrm>
            <a:off x="564863" y="1323974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8FC923-3927-45D1-B4B6-24BDEA8C0E26}"/>
              </a:ext>
            </a:extLst>
          </p:cNvPr>
          <p:cNvSpPr/>
          <p:nvPr/>
        </p:nvSpPr>
        <p:spPr>
          <a:xfrm>
            <a:off x="564863" y="3865563"/>
            <a:ext cx="5888188" cy="210502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𝑜𝑏𝑙𝑖𝑔𝑎𝑡𝑖𝑜𝑛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 ∧ 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−1∧ 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3)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24.09.2018</a:t>
            </a:fld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0C56B68-480E-497C-9B32-CEAE48646F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9ABCAB-828B-457E-A630-B13ECA51CE9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227A0C-D314-4846-801D-4575B04D895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 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a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by</a:t>
            </a:r>
            <a:br>
              <a:rPr lang="en-US" dirty="0"/>
            </a:br>
            <a:r>
              <a:rPr lang="en-US" dirty="0"/>
              <a:t>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pPr lvl="1"/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Is there </a:t>
            </a:r>
            <a:r>
              <a:rPr lang="de-DE" dirty="0"/>
              <a:t>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  <a:endParaRPr lang="en-US" dirty="0"/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Yes!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reachable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Termination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 Error </a:t>
                </a:r>
                <a:r>
                  <a:rPr lang="de-DE" dirty="0" err="1"/>
                  <a:t>location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reachable</a:t>
                </a:r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accent1"/>
                    </a:solidFill>
                  </a:rPr>
                  <a:t>proof</a:t>
                </a:r>
                <a:r>
                  <a:rPr lang="de-DE" dirty="0">
                    <a:solidFill>
                      <a:schemeClr val="accent1"/>
                    </a:solidFill>
                  </a:rPr>
                  <a:t>-obligation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ℓ, 0)</m:t>
                    </m:r>
                  </m:oMath>
                </a14:m>
                <a:r>
                  <a:rPr lang="en-US" dirty="0"/>
                  <a:t> is generated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9AAEC29-F085-4980-B577-1402306E6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Transform CFG into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Block proof-obligations like in our approach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36356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transitions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</a:p>
        </p:txBody>
      </p:sp>
    </p:spTree>
    <p:extLst>
      <p:ext uri="{BB962C8B-B14F-4D97-AF65-F5344CB8AC3E}">
        <p14:creationId xmlns:p14="http://schemas.microsoft.com/office/powerpoint/2010/main" val="6380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165020" cy="4646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transitions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	</a:t>
            </a:r>
            <a:r>
              <a:rPr lang="en-US" dirty="0">
                <a:sym typeface="Wingdings" panose="05000000000000000000" pitchFamily="2" charset="2"/>
              </a:rPr>
              <a:t>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485900" lvl="5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70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B22D1A5-B058-4E10-B07F-95DAEC21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572EAFD0-A909-4958-BE45-9091A258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6EFCF647-DF96-4EB4-BF0F-88FED84B0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20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9C0EFA8-1867-45D2-948E-DF63467E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0B1A12CF-D33B-4A95-B6E6-110BDE55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/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F038EA20-83D3-4B49-8988-6E280769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4820778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Cache unsatisfiable queries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EBEB368-9D1E-4E01-B3A7-2B8DDD7DD1DA}"/>
              </a:ext>
            </a:extLst>
          </p:cNvPr>
          <p:cNvSpPr/>
          <p:nvPr/>
        </p:nvSpPr>
        <p:spPr>
          <a:xfrm>
            <a:off x="564863" y="1323975"/>
            <a:ext cx="11062273" cy="1575979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</a:t>
            </a:r>
            <a:r>
              <a:rPr lang="en-US" dirty="0">
                <a:solidFill>
                  <a:schemeClr val="accent1"/>
                </a:solidFill>
              </a:rPr>
              <a:t>250</a:t>
            </a:r>
            <a:r>
              <a:rPr lang="en-US" dirty="0"/>
              <a:t>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31</a:t>
            </a:r>
            <a:r>
              <a:rPr lang="en-US" dirty="0"/>
              <a:t> real-life code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 programs without disjunctions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134</a:t>
            </a:r>
            <a:r>
              <a:rPr lang="en-US" dirty="0"/>
              <a:t> difficult programs that could not be solved in three iterations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dirty="0"/>
              <a:t> programs with difficult loop invariants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CPU Time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</a:t>
            </a:r>
            <a:r>
              <a:rPr lang="de-DE" b="1" dirty="0" err="1">
                <a:solidFill>
                  <a:schemeClr val="accent1"/>
                </a:solidFill>
              </a:rPr>
              <a:t>Seconds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Memory </a:t>
            </a:r>
            <a:r>
              <a:rPr lang="de-DE" b="1" dirty="0" err="1">
                <a:solidFill>
                  <a:schemeClr val="accent1"/>
                </a:solidFill>
              </a:rPr>
              <a:t>Consumption</a:t>
            </a:r>
            <a:r>
              <a:rPr lang="de-DE" b="1" dirty="0">
                <a:solidFill>
                  <a:schemeClr val="accent1"/>
                </a:solidFill>
              </a:rPr>
              <a:t> in Bit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24.09.2018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SMTInterpol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90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111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16 Syntax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95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r>
              <a:rPr lang="de-DE" dirty="0">
                <a:sym typeface="Wingdings" panose="05000000000000000000" pitchFamily="2" charset="2"/>
              </a:rPr>
              <a:t>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PDR </a:t>
            </a:r>
            <a:r>
              <a:rPr lang="de-DE" b="1" dirty="0" err="1">
                <a:solidFill>
                  <a:schemeClr val="accent1"/>
                </a:solidFill>
              </a:rPr>
              <a:t>with</a:t>
            </a:r>
            <a:r>
              <a:rPr lang="de-DE" b="1" dirty="0">
                <a:solidFill>
                  <a:schemeClr val="accent1"/>
                </a:solidFill>
              </a:rPr>
              <a:t> z3:</a:t>
            </a:r>
          </a:p>
          <a:p>
            <a:pPr lvl="1"/>
            <a:r>
              <a:rPr lang="de-DE" dirty="0"/>
              <a:t>131 Timeouts, </a:t>
            </a:r>
            <a:r>
              <a:rPr lang="de-DE" dirty="0" err="1"/>
              <a:t>mostly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loops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55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48 Solver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unknown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overapproximation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Exceptions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3 </a:t>
            </a:r>
            <a:r>
              <a:rPr lang="de-DE" dirty="0" err="1">
                <a:sym typeface="Wingdings" panose="05000000000000000000" pitchFamily="2" charset="2"/>
              </a:rPr>
              <a:t>Unsupported</a:t>
            </a:r>
            <a:r>
              <a:rPr lang="de-DE" dirty="0">
                <a:sym typeface="Wingdings" panose="05000000000000000000" pitchFamily="2" charset="2"/>
              </a:rPr>
              <a:t> Operation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1 z3-Internal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542485-A21E-47F4-9FC3-58EAAF41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80" t="27222" r="32975" b="65556"/>
          <a:stretch/>
        </p:blipFill>
        <p:spPr>
          <a:xfrm>
            <a:off x="3426469" y="1138646"/>
            <a:ext cx="5292604" cy="11467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958A6F3-D31D-4CEE-87C7-46E29BCD0ADB}"/>
              </a:ext>
            </a:extLst>
          </p:cNvPr>
          <p:cNvSpPr txBox="1"/>
          <p:nvPr/>
        </p:nvSpPr>
        <p:spPr>
          <a:xfrm>
            <a:off x="3673616" y="2780400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13 </a:t>
            </a:r>
            <a:r>
              <a:rPr lang="de-DE" sz="2000" b="1" dirty="0" err="1">
                <a:solidFill>
                  <a:schemeClr val="accent1"/>
                </a:solidFill>
              </a:rPr>
              <a:t>programs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were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exclusively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solved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</a:rPr>
              <a:t>by</a:t>
            </a:r>
            <a:r>
              <a:rPr lang="de-DE" sz="2000" b="1" dirty="0">
                <a:solidFill>
                  <a:schemeClr val="accent1"/>
                </a:solidFill>
              </a:rPr>
              <a:t> PDR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Timed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out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Nested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Interpolants</a:t>
            </a:r>
            <a:endParaRPr lang="de-DE" sz="2000" dirty="0">
              <a:sym typeface="Wingdings" panose="05000000000000000000" pitchFamily="2" charset="2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è"/>
            </a:pPr>
            <a:r>
              <a:rPr lang="de-DE" sz="2000" dirty="0">
                <a:sym typeface="Wingdings" panose="05000000000000000000" pitchFamily="2" charset="2"/>
              </a:rPr>
              <a:t> PDR </a:t>
            </a:r>
            <a:r>
              <a:rPr lang="de-DE" sz="2000" dirty="0" err="1">
                <a:sym typeface="Wingdings" panose="05000000000000000000" pitchFamily="2" charset="2"/>
              </a:rPr>
              <a:t>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them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2 </a:t>
            </a:r>
            <a:r>
              <a:rPr lang="de-DE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iterations</a:t>
            </a:r>
            <a:r>
              <a:rPr lang="de-DE" sz="2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endParaRPr lang="en-US" sz="2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C8BEC3-F7AB-435C-8C10-20BB888C93F6}"/>
              </a:ext>
            </a:extLst>
          </p:cNvPr>
          <p:cNvSpPr/>
          <p:nvPr/>
        </p:nvSpPr>
        <p:spPr>
          <a:xfrm>
            <a:off x="3426468" y="2777570"/>
            <a:ext cx="5488931" cy="11467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24.09.2018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588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2AEF8E-18C2-4E10-A594-D967BD1F2394}"/>
              </a:ext>
            </a:extLst>
          </p:cNvPr>
          <p:cNvSpPr/>
          <p:nvPr/>
        </p:nvSpPr>
        <p:spPr>
          <a:xfrm>
            <a:off x="564863" y="1323974"/>
            <a:ext cx="11015816" cy="3039020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7611</Words>
  <Application>Microsoft Office PowerPoint</Application>
  <PresentationFormat>Breitbild</PresentationFormat>
  <Paragraphs>2678</Paragraphs>
  <Slides>85</Slides>
  <Notes>68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85</vt:i4>
      </vt:variant>
    </vt:vector>
  </HeadingPairs>
  <TitlesOfParts>
    <vt:vector size="90" baseType="lpstr">
      <vt:lpstr>Arial</vt:lpstr>
      <vt:lpstr>Cambria Math</vt:lpstr>
      <vt:lpstr>CMU Sans Serif</vt:lpstr>
      <vt:lpstr>Wingdings</vt:lpstr>
      <vt:lpstr>Rautenraster 16x9</vt:lpstr>
      <vt:lpstr>Property Directed Reachability in Ultimate  Bachelor Thesis Presentation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PDR Algorithm: Termination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</vt:lpstr>
      <vt:lpstr>PowerPoint-Präsentation</vt:lpstr>
      <vt:lpstr>Evaluation: Discussion</vt:lpstr>
      <vt:lpstr>Evaluation: Discussion</vt:lpstr>
      <vt:lpstr>Evaluation: Discussion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2018-09-24T17:40:18Z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