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360" r:id="rId7"/>
    <p:sldId id="362" r:id="rId8"/>
    <p:sldId id="329" r:id="rId9"/>
    <p:sldId id="348" r:id="rId10"/>
    <p:sldId id="331" r:id="rId11"/>
    <p:sldId id="332" r:id="rId12"/>
    <p:sldId id="335" r:id="rId13"/>
    <p:sldId id="333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34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9" r:id="rId36"/>
    <p:sldId id="361" r:id="rId37"/>
    <p:sldId id="278" r:id="rId38"/>
    <p:sldId id="272" r:id="rId39"/>
    <p:sldId id="273" r:id="rId40"/>
    <p:sldId id="275" r:id="rId41"/>
    <p:sldId id="277" r:id="rId42"/>
    <p:sldId id="280" r:id="rId43"/>
    <p:sldId id="282" r:id="rId44"/>
    <p:sldId id="316" r:id="rId4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DR Presentation" id="{FABCDE02-6F71-4153-B95A-4C704F467334}">
          <p14:sldIdLst>
            <p14:sldId id="256"/>
            <p14:sldId id="257"/>
          </p14:sldIdLst>
        </p14:section>
        <p14:section name="PDR on Software" id="{4C951116-E678-4671-AEC2-50C146694049}">
          <p14:sldIdLst>
            <p14:sldId id="360"/>
            <p14:sldId id="362"/>
            <p14:sldId id="329"/>
            <p14:sldId id="348"/>
            <p14:sldId id="331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34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61"/>
            <p14:sldId id="278"/>
          </p14:sldIdLst>
        </p14:section>
        <p14:section name="PDR in Ultimate" id="{3FF4E16D-9AA7-482E-B16B-3F13FD6343BD}">
          <p14:sldIdLst>
            <p14:sldId id="272"/>
            <p14:sldId id="273"/>
          </p14:sldIdLst>
        </p14:section>
        <p14:section name="Evaluation" id="{E51B5C39-496E-4C26-A96E-8FEA2CC47D97}">
          <p14:sldIdLst>
            <p14:sldId id="275"/>
            <p14:sldId id="277"/>
          </p14:sldIdLst>
        </p14:section>
        <p14:section name="Future Work" id="{65ECF7E9-33BE-478E-90FC-C73BB90C283F}">
          <p14:sldIdLst>
            <p14:sldId id="280"/>
          </p14:sldIdLst>
        </p14:section>
        <p14:section name="Conclusion" id="{576CFC4E-F4A8-4D87-A60F-2F3125764DF1}">
          <p14:sldIdLst>
            <p14:sldId id="282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6094" autoAdjust="0"/>
  </p:normalViewPr>
  <p:slideViewPr>
    <p:cSldViewPr snapToGrid="0">
      <p:cViewPr>
        <p:scale>
          <a:sx n="75" d="100"/>
          <a:sy n="75" d="100"/>
        </p:scale>
        <p:origin x="408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8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14.09.2018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14.09.2018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70584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1380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2624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41433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23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8327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75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4031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29538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116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6936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8580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0903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4869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74533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1913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98943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4955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9006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22968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die anderen </a:t>
            </a:r>
            <a:r>
              <a:rPr lang="de-DE" dirty="0" err="1"/>
              <a:t>Approaches</a:t>
            </a:r>
            <a:r>
              <a:rPr lang="de-DE" dirty="0"/>
              <a:t> so Erwähnen wie in PDR_in_ICFG_Ex2, also einfach nur so oberflächlich anschneiden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409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13967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vielleicht beide Graphen und dann was dazu sagen.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66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Nichts Ausführliches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800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498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701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83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0245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3037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70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Gerader Verbinde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Gerader Verbinde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Gerader Verbinde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Gerader Verbinde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Gerader Verbinde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Gerader Verbinde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Gerader Verbinde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23975"/>
            <a:ext cx="11015950" cy="464661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8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E11BC-5004-44E6-A1FB-F0B88E36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3E7000-55A3-461A-8A3F-50B2555F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90FFA0-8788-4D04-86BD-0A27F15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62BBC-A042-489B-9D0C-78595D1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21FF47-508E-4E64-9C35-7CEAC4B37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870841"/>
            <a:ext cx="11015950" cy="409974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4E0C1B-037E-413D-A6C6-7D1C05CEF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64" y="1286086"/>
            <a:ext cx="11015950" cy="43794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5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324800"/>
            <a:ext cx="530253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324800"/>
            <a:ext cx="5256077" cy="4785229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64863" y="1996966"/>
            <a:ext cx="530253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1" y="1996966"/>
            <a:ext cx="5256077" cy="4113063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20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3EF3F3C-D431-4E34-A6DA-B15EF8F0C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864" y="1319213"/>
            <a:ext cx="11015950" cy="49847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 marL="506412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3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pe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Gerader Verbinde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Gerader Verbinde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Gerader Verbinde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Gerader Verbinde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Gerader Verbinde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r Verbinde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Gerader Verbinde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r Verbinde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Gerader Verbinde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Gerader Verbinde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Gerader Verbinde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Gerader Verbinde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Gerader Verbinde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0" y="0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r>
              <a:rPr lang="de-DE"/>
              <a:t>28.8.18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e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Gerader Verbinde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Gerader Verbinde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r Verbinde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Gerader Verbinde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Gerader Verbinde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Gerader Verbinde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Gerader Verbinde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r Verbinde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r Verbinde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Gerader Verbinde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Gerader Verbinde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Gerader Verbinde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r Verbinde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5200" y="1324799"/>
            <a:ext cx="11015817" cy="46913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5FB6D-459F-4DF5-8199-AE7570AC6232}"/>
              </a:ext>
            </a:extLst>
          </p:cNvPr>
          <p:cNvCxnSpPr/>
          <p:nvPr userDrawn="1"/>
        </p:nvCxnSpPr>
        <p:spPr>
          <a:xfrm>
            <a:off x="654337" y="1058668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2" r:id="rId3"/>
    <p:sldLayoutId id="2147483651" r:id="rId4"/>
    <p:sldLayoutId id="2147483652" r:id="rId5"/>
    <p:sldLayoutId id="2147483671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2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58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3.png"/><Relationship Id="rId18" Type="http://schemas.openxmlformats.org/officeDocument/2006/relationships/image" Target="../media/image13.png"/><Relationship Id="rId3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62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67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1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2.png"/><Relationship Id="rId7" Type="http://schemas.openxmlformats.org/officeDocument/2006/relationships/image" Target="../media/image31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3.png"/><Relationship Id="rId15" Type="http://schemas.openxmlformats.org/officeDocument/2006/relationships/image" Target="../media/image33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51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.png"/><Relationship Id="rId5" Type="http://schemas.openxmlformats.org/officeDocument/2006/relationships/image" Target="../media/image75.png"/><Relationship Id="rId15" Type="http://schemas.openxmlformats.org/officeDocument/2006/relationships/image" Target="../media/image10.png"/><Relationship Id="rId10" Type="http://schemas.openxmlformats.org/officeDocument/2006/relationships/image" Target="../media/image55.png"/><Relationship Id="rId19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7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58CE-3D96-486F-987D-9CD030E0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D20C9-C638-4118-B78D-CC307F5A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5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299190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54214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 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Initialize </a:t>
            </a:r>
            <a:r>
              <a:rPr lang="de-DE" dirty="0" err="1"/>
              <a:t>level</a:t>
            </a:r>
            <a:r>
              <a:rPr lang="de-DE" dirty="0"/>
              <a:t> 1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358472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Step</a:t>
            </a:r>
            <a:r>
              <a:rPr lang="de-DE" dirty="0"/>
              <a:t>: Level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1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initial </a:t>
            </a:r>
            <a:r>
              <a:rPr lang="de-DE" dirty="0" err="1"/>
              <a:t>proof</a:t>
            </a:r>
            <a:r>
              <a:rPr lang="de-DE" dirty="0"/>
              <a:t>-obligation</a:t>
            </a:r>
            <a:endParaRPr lang="en-US" dirty="0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558465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9"/>
                <a:stretch>
                  <a:fillRect l="-1187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436753"/>
                  </p:ext>
                </p:extLst>
              </p:nvPr>
            </p:nvGraphicFramePr>
            <p:xfrm>
              <a:off x="4689696" y="1061021"/>
              <a:ext cx="2835150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26201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10119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</a:t>
                </a:r>
                <a:r>
                  <a:rPr lang="de-DE" dirty="0" err="1"/>
                  <a:t>Predecessor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43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8825953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Step</a:t>
                </a:r>
                <a:r>
                  <a:rPr lang="de-DE" dirty="0"/>
                  <a:t>: Level 1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78115"/>
              </a:xfrm>
              <a:prstGeom prst="rect">
                <a:avLst/>
              </a:prstGeom>
              <a:blipFill>
                <a:blip r:embed="rId19"/>
                <a:stretch>
                  <a:fillRect l="-1187" t="-1712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7177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735697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4. </a:t>
                </a:r>
                <a:r>
                  <a:rPr lang="de-DE" dirty="0" err="1">
                    <a:solidFill>
                      <a:schemeClr val="tx1"/>
                    </a:solidFill>
                  </a:rPr>
                  <a:t>Step</a:t>
                </a:r>
                <a:r>
                  <a:rPr lang="de-DE" dirty="0">
                    <a:solidFill>
                      <a:schemeClr val="tx1"/>
                    </a:solidFill>
                  </a:rPr>
                  <a:t>: Level 1 Blocking-Phase: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Unsatisfiable</a:t>
                </a:r>
                <a:endParaRPr lang="de-DE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2332113"/>
              </a:xfrm>
              <a:prstGeom prst="rect">
                <a:avLst/>
              </a:prstGeom>
              <a:blipFill>
                <a:blip r:embed="rId19"/>
                <a:stretch>
                  <a:fillRect l="-1187" t="-1305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0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79215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/>
              <a:t>Step</a:t>
            </a:r>
            <a:r>
              <a:rPr lang="de-DE" dirty="0"/>
              <a:t>: Level 1 Propagation-Phase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en-US" dirty="0"/>
              <a:t>Is there a global fixpoint?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303262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501693"/>
              </a:xfrm>
              <a:prstGeom prst="rect">
                <a:avLst/>
              </a:prstGeom>
              <a:blipFill>
                <a:blip r:embed="rId19"/>
                <a:stretch>
                  <a:fillRect l="-1187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A6447-C345-49E7-A4B3-2D3268C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Introduction: </a:t>
            </a:r>
            <a:r>
              <a:rPr lang="en-US" b="0" noProof="0" dirty="0"/>
              <a:t>Motivation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9518EE-8D97-4AF0-8D1B-EA689DA3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 dirty="0"/>
              <a:t>28.8.18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35446-F274-4C41-A617-580BC5D9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F5BF-3AF2-4C1A-B6F6-F6BE338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 dirty="0"/>
              <a:t>‹Nr.›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D12576-DE5F-482F-A02D-6285F6B6F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531471"/>
                  </p:ext>
                </p:extLst>
              </p:nvPr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tx1"/>
                    </a:solidFill>
                  </a:rPr>
                  <a:t>5. </a:t>
                </a:r>
                <a:r>
                  <a:rPr lang="de-DE" dirty="0" err="1"/>
                  <a:t>Step</a:t>
                </a:r>
                <a:r>
                  <a:rPr lang="de-DE" dirty="0"/>
                  <a:t>: Level 1 Propagation-Phase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there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ℓ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r>
                  <a:rPr lang="de-DE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.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next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.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66509"/>
              </a:xfrm>
              <a:prstGeom prst="rect">
                <a:avLst/>
              </a:prstGeom>
              <a:blipFill>
                <a:blip r:embed="rId19"/>
                <a:stretch>
                  <a:fillRect l="-1187" t="-1724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0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0050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2835150" cy="210600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>
                              <a:solidFill>
                                <a:schemeClr val="bg1"/>
                              </a:solidFill>
                            </a:rPr>
                            <a:t>location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262016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101190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592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262016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101190" b="-2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592" b="-2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26201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101190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592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262016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101190" b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592" b="-1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36364" r="-262016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36364" r="-101190" b="-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36364" r="-592" b="-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</a:t>
                </a:r>
                <a:r>
                  <a:rPr lang="de-DE" dirty="0">
                    <a:solidFill>
                      <a:schemeClr val="tx1"/>
                    </a:solidFill>
                  </a:rPr>
                  <a:t>. </a:t>
                </a:r>
                <a:r>
                  <a:rPr lang="de-DE" dirty="0" err="1"/>
                  <a:t>Step</a:t>
                </a:r>
                <a:r>
                  <a:rPr lang="de-DE" dirty="0"/>
                  <a:t>: Level </a:t>
                </a:r>
                <a:r>
                  <a:rPr lang="de-DE" dirty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19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4B816F3A-71AB-4BE8-9A2A-699B4EE4279B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EDF322-511C-4508-9049-595A59F7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20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6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6987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19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6. </a:t>
                </a:r>
                <a:r>
                  <a:rPr lang="de-DE" dirty="0" err="1"/>
                  <a:t>Step</a:t>
                </a:r>
                <a:r>
                  <a:rPr lang="de-DE" dirty="0"/>
                  <a:t>: Level 2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Initzialize</a:t>
                </a:r>
                <a:r>
                  <a:rPr lang="de-DE" dirty="0"/>
                  <a:t> </a:t>
                </a:r>
                <a:r>
                  <a:rPr lang="de-DE" dirty="0" err="1"/>
                  <a:t>new</a:t>
                </a:r>
                <a:r>
                  <a:rPr lang="de-DE" dirty="0"/>
                  <a:t> </a:t>
                </a:r>
                <a:r>
                  <a:rPr lang="de-DE" dirty="0" err="1"/>
                  <a:t>frames</a:t>
                </a: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Add initial </a:t>
                </a:r>
                <a:r>
                  <a:rPr lang="de-DE" dirty="0" err="1"/>
                  <a:t>proof</a:t>
                </a:r>
                <a:r>
                  <a:rPr lang="de-DE" dirty="0"/>
                  <a:t>-obligation </a:t>
                </a:r>
              </a:p>
              <a:p>
                <a:r>
                  <a:rPr lang="de-DE" dirty="0"/>
                  <a:t>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20"/>
                <a:stretch>
                  <a:fillRect l="-1187" t="-17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74889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Try </a:t>
                </a:r>
                <a:r>
                  <a:rPr lang="de-DE" dirty="0" err="1"/>
                  <a:t>to</a:t>
                </a:r>
                <a:r>
                  <a:rPr lang="de-DE" dirty="0"/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754326"/>
              </a:xfrm>
              <a:prstGeom prst="rect">
                <a:avLst/>
              </a:prstGeom>
              <a:blipFill>
                <a:blip r:embed="rId5"/>
                <a:stretch>
                  <a:fillRect l="-1187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D51EA58-8277-47C4-A4DA-3D54B87B688F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Flussdiagramm: Verbinder 66">
                <a:extLst>
                  <a:ext uri="{FF2B5EF4-FFF2-40B4-BE49-F238E27FC236}">
                    <a16:creationId xmlns:a16="http://schemas.microsoft.com/office/drawing/2014/main" id="{46AD9D94-6C6F-426E-960B-469522EF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Flussdiagramm: Verbinder 67">
                <a:extLst>
                  <a:ext uri="{FF2B5EF4-FFF2-40B4-BE49-F238E27FC236}">
                    <a16:creationId xmlns:a16="http://schemas.microsoft.com/office/drawing/2014/main" id="{5F6779C4-4603-4954-AF2D-838BBFFA7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Flussdiagramm: Verbinder 68">
                <a:extLst>
                  <a:ext uri="{FF2B5EF4-FFF2-40B4-BE49-F238E27FC236}">
                    <a16:creationId xmlns:a16="http://schemas.microsoft.com/office/drawing/2014/main" id="{C4D87AEA-71D2-40A0-9D73-80DAC4E1D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Flussdiagramm: Verbinder 69">
                <a:extLst>
                  <a:ext uri="{FF2B5EF4-FFF2-40B4-BE49-F238E27FC236}">
                    <a16:creationId xmlns:a16="http://schemas.microsoft.com/office/drawing/2014/main" id="{0D397ECB-E50C-4290-B57A-1FFBE3047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Flussdiagramm: Verbinder 70">
                <a:extLst>
                  <a:ext uri="{FF2B5EF4-FFF2-40B4-BE49-F238E27FC236}">
                    <a16:creationId xmlns:a16="http://schemas.microsoft.com/office/drawing/2014/main" id="{A26F0E3A-9D72-4964-819C-AFC887678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Flussdiagramm: Verbinder 71">
                <a:extLst>
                  <a:ext uri="{FF2B5EF4-FFF2-40B4-BE49-F238E27FC236}">
                    <a16:creationId xmlns:a16="http://schemas.microsoft.com/office/drawing/2014/main" id="{39814338-1DF3-4A84-9C5F-E8FFAF693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3" name="Flussdiagramm: Verbinder 72">
                <a:extLst>
                  <a:ext uri="{FF2B5EF4-FFF2-40B4-BE49-F238E27FC236}">
                    <a16:creationId xmlns:a16="http://schemas.microsoft.com/office/drawing/2014/main" id="{08123FCB-4E47-4A3A-9EAC-B04446058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00B19D0-4E5F-4DC1-B8A8-1515336F58F4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ADF5244-D6D2-47AD-9203-4AC3386A673C}"/>
              </a:ext>
            </a:extLst>
          </p:cNvPr>
          <p:cNvCxnSpPr>
            <a:stCxn id="69" idx="6"/>
            <a:endCxn id="73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081122-4F92-45B7-B8DE-D103F3E5B30A}"/>
              </a:ext>
            </a:extLst>
          </p:cNvPr>
          <p:cNvCxnSpPr>
            <a:stCxn id="69" idx="5"/>
            <a:endCxn id="72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FDDB66C-E029-4AE5-A3DD-4E34160C41E4}"/>
              </a:ext>
            </a:extLst>
          </p:cNvPr>
          <p:cNvCxnSpPr>
            <a:stCxn id="69" idx="4"/>
            <a:endCxn id="70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D920F89-110F-4E1F-B5BF-9DA4181EFBA3}"/>
              </a:ext>
            </a:extLst>
          </p:cNvPr>
          <p:cNvCxnSpPr>
            <a:cxnSpLocks/>
            <a:stCxn id="72" idx="2"/>
            <a:endCxn id="70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3ACE887-5992-4B5A-BA86-6E1DBD2C4BA7}"/>
              </a:ext>
            </a:extLst>
          </p:cNvPr>
          <p:cNvCxnSpPr>
            <a:stCxn id="68" idx="6"/>
            <a:endCxn id="71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Verbinder: gekrümmt 79">
            <a:extLst>
              <a:ext uri="{FF2B5EF4-FFF2-40B4-BE49-F238E27FC236}">
                <a16:creationId xmlns:a16="http://schemas.microsoft.com/office/drawing/2014/main" id="{899EF5C7-9780-41C6-835F-0EB4CA8A7D04}"/>
              </a:ext>
            </a:extLst>
          </p:cNvPr>
          <p:cNvCxnSpPr>
            <a:cxnSpLocks/>
            <a:stCxn id="70" idx="2"/>
            <a:endCxn id="68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6D9F6AF9-5AB9-482B-817B-69DB1BB66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hteck: abgerundete Ecken 81">
                <a:extLst>
                  <a:ext uri="{FF2B5EF4-FFF2-40B4-BE49-F238E27FC236}">
                    <a16:creationId xmlns:a16="http://schemas.microsoft.com/office/drawing/2014/main" id="{E06548F0-2A95-4C54-8B90-5E5DAC67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E803C71-4020-44BB-AB4F-540D7486D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hteck: abgerundete Ecken 83">
                <a:extLst>
                  <a:ext uri="{FF2B5EF4-FFF2-40B4-BE49-F238E27FC236}">
                    <a16:creationId xmlns:a16="http://schemas.microsoft.com/office/drawing/2014/main" id="{E77C44D8-B276-43F0-8AEE-B1EEA7CC1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hteck: abgerundete Ecken 84">
                <a:extLst>
                  <a:ext uri="{FF2B5EF4-FFF2-40B4-BE49-F238E27FC236}">
                    <a16:creationId xmlns:a16="http://schemas.microsoft.com/office/drawing/2014/main" id="{5CBB7A94-6EA4-4CE4-8817-31A4637E7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chteck: abgerundete Ecken 85">
                <a:extLst>
                  <a:ext uri="{FF2B5EF4-FFF2-40B4-BE49-F238E27FC236}">
                    <a16:creationId xmlns:a16="http://schemas.microsoft.com/office/drawing/2014/main" id="{6F0DDEBB-88C9-478A-9D48-3E41E020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Rechteck: abgerundete Ecken 86">
                <a:extLst>
                  <a:ext uri="{FF2B5EF4-FFF2-40B4-BE49-F238E27FC236}">
                    <a16:creationId xmlns:a16="http://schemas.microsoft.com/office/drawing/2014/main" id="{2A29E8E6-A7BB-4754-8653-BFC8F53A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hteck: abgerundete Ecken 87">
                <a:extLst>
                  <a:ext uri="{FF2B5EF4-FFF2-40B4-BE49-F238E27FC236}">
                    <a16:creationId xmlns:a16="http://schemas.microsoft.com/office/drawing/2014/main" id="{E381FABF-54F5-4323-950B-D948F1009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1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118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Predecessor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	 </a:t>
                </a:r>
                <a:r>
                  <a:rPr lang="de-DE" dirty="0" err="1">
                    <a:sym typeface="Wingdings" panose="05000000000000000000" pitchFamily="2" charset="2"/>
                  </a:rPr>
                  <a:t>Satisfiable</a:t>
                </a:r>
                <a:r>
                  <a:rPr lang="de-DE" dirty="0">
                    <a:sym typeface="Wingdings" panose="05000000000000000000" pitchFamily="2" charset="2"/>
                  </a:rPr>
                  <a:t>!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𝑤𝑝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≥0, 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>
                    <a:sym typeface="Wingdings" panose="05000000000000000000" pitchFamily="2" charset="2"/>
                  </a:rPr>
                  <a:t>New </a:t>
                </a:r>
                <a:r>
                  <a:rPr lang="de-DE" dirty="0" err="1">
                    <a:sym typeface="Wingdings" panose="05000000000000000000" pitchFamily="2" charset="2"/>
                  </a:rPr>
                  <a:t>proof</a:t>
                </a:r>
                <a:r>
                  <a:rPr lang="de-DE" dirty="0">
                    <a:sym typeface="Wingdings" panose="05000000000000000000" pitchFamily="2" charset="2"/>
                  </a:rPr>
                  <a:t>-obligation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585323"/>
              </a:xfrm>
              <a:prstGeom prst="rect">
                <a:avLst/>
              </a:prstGeom>
              <a:blipFill>
                <a:blip r:embed="rId5"/>
                <a:stretch>
                  <a:fillRect l="-111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787168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2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350100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≠0 ∧ </m:t>
                    </m:r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979659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3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707245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923330"/>
              </a:xfrm>
              <a:prstGeom prst="rect">
                <a:avLst/>
              </a:prstGeom>
              <a:blipFill>
                <a:blip r:embed="rId4"/>
                <a:stretch>
                  <a:fillRect l="-2839" t="-3974" r="-2839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 err="1"/>
              <a:t>Preliminaries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461451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−1∧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308324"/>
              </a:xfrm>
              <a:prstGeom prst="rect">
                <a:avLst/>
              </a:prstGeom>
              <a:blipFill>
                <a:blip r:embed="rId5"/>
                <a:stretch>
                  <a:fillRect l="-1113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0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93136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031325"/>
              </a:xfrm>
              <a:prstGeom prst="rect">
                <a:avLst/>
              </a:prstGeom>
              <a:blipFill>
                <a:blip r:embed="rId5"/>
                <a:stretch>
                  <a:fillRect l="-111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∧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623962"/>
                  </p:ext>
                </p:extLst>
              </p:nvPr>
            </p:nvGraphicFramePr>
            <p:xfrm>
              <a:off x="4689696" y="1061021"/>
              <a:ext cx="3860723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106897" r="-39302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106897" r="-201786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106897" r="-100592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106897" r="-1190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203390" r="-39302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203390" r="-201786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203390" r="-100592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203390" r="-1190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308621" r="-39302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308621" r="-2017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308621" r="-100592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308621" r="-119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408621" r="-39302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408621" r="-2017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408621" r="-10059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408621" r="-119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5" t="-508621" r="-39302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81" t="-508621" r="-2017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76331" t="-508621" r="-10059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77976" t="-508621" r="-119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/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Proof-</a:t>
                </a:r>
                <a:r>
                  <a:rPr lang="de-DE" dirty="0" err="1"/>
                  <a:t>Obligations</a:t>
                </a:r>
                <a:r>
                  <a:rPr lang="de-DE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F391EBA3-4EB9-46D4-AD84-C251BE0BB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64" y="3437101"/>
                <a:ext cx="1936749" cy="646331"/>
              </a:xfrm>
              <a:prstGeom prst="rect">
                <a:avLst/>
              </a:prstGeom>
              <a:blipFill>
                <a:blip r:embed="rId4"/>
                <a:stretch>
                  <a:fillRect l="-2839" t="-5660" r="-2839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7. </a:t>
                </a:r>
                <a:r>
                  <a:rPr lang="de-DE" dirty="0" err="1"/>
                  <a:t>Step</a:t>
                </a:r>
                <a:r>
                  <a:rPr lang="de-DE" dirty="0"/>
                  <a:t>: Level 2 Blocking-Phase:</a:t>
                </a:r>
                <a:endParaRPr lang="de-DE" dirty="0">
                  <a:solidFill>
                    <a:schemeClr val="accent1"/>
                  </a:solidFill>
                </a:endParaRPr>
              </a:p>
              <a:p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Try </a:t>
                </a:r>
                <a:r>
                  <a:rPr lang="de-DE" dirty="0" err="1">
                    <a:solidFill>
                      <a:schemeClr val="tx1"/>
                    </a:solidFill>
                  </a:rPr>
                  <a:t>to</a:t>
                </a:r>
                <a:r>
                  <a:rPr lang="de-DE" dirty="0">
                    <a:solidFill>
                      <a:schemeClr val="tx1"/>
                    </a:solidFill>
                  </a:rPr>
                  <a:t> block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again</a:t>
                </a:r>
              </a:p>
              <a:p>
                <a:pPr lvl="1"/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Predecessor</a:t>
                </a:r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Unsatisfiable</a:t>
                </a:r>
                <a:r>
                  <a:rPr lang="de-DE" dirty="0">
                    <a:sym typeface="Wingdings" panose="05000000000000000000" pitchFamily="2" charset="2"/>
                  </a:rPr>
                  <a:t>!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r>
                  <a:rPr lang="de-DE" dirty="0" err="1">
                    <a:sym typeface="Wingdings" panose="05000000000000000000" pitchFamily="2" charset="2"/>
                  </a:rPr>
                  <a:t>Strengthen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frames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382280" cy="2609112"/>
              </a:xfrm>
              <a:prstGeom prst="rect">
                <a:avLst/>
              </a:prstGeom>
              <a:blipFill>
                <a:blip r:embed="rId5"/>
                <a:stretch>
                  <a:fillRect l="-1113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5B58A0A-6BEA-4589-8B7A-E59BF36E423C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9001A2D6-780A-4AA1-9670-F37629C5C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Flussdiagramm: Verbinder 44">
                <a:extLst>
                  <a:ext uri="{FF2B5EF4-FFF2-40B4-BE49-F238E27FC236}">
                    <a16:creationId xmlns:a16="http://schemas.microsoft.com/office/drawing/2014/main" id="{D8135F76-F492-4B56-BE4B-1194C346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Flussdiagramm: Verbinder 45">
                <a:extLst>
                  <a:ext uri="{FF2B5EF4-FFF2-40B4-BE49-F238E27FC236}">
                    <a16:creationId xmlns:a16="http://schemas.microsoft.com/office/drawing/2014/main" id="{6C75E0A2-FF1B-49EF-BC69-CA0C3DA4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10A7D78E-BD78-4A29-9EF7-D57BE92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Flussdiagramm: Verbinder 47">
                <a:extLst>
                  <a:ext uri="{FF2B5EF4-FFF2-40B4-BE49-F238E27FC236}">
                    <a16:creationId xmlns:a16="http://schemas.microsoft.com/office/drawing/2014/main" id="{4C8D5DD4-D81F-4ACA-A639-2DAEFA95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lussdiagramm: Verbinder 48">
                <a:extLst>
                  <a:ext uri="{FF2B5EF4-FFF2-40B4-BE49-F238E27FC236}">
                    <a16:creationId xmlns:a16="http://schemas.microsoft.com/office/drawing/2014/main" id="{57260423-E515-4129-80A5-EB3998C7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Flussdiagramm: Verbinder 49">
                <a:extLst>
                  <a:ext uri="{FF2B5EF4-FFF2-40B4-BE49-F238E27FC236}">
                    <a16:creationId xmlns:a16="http://schemas.microsoft.com/office/drawing/2014/main" id="{F9413603-E076-44CF-A76A-C98D7D2BA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12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0CAEA7E-C4FF-4FC5-AAF9-827B70887F1A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91231FF-A535-4A7F-A7B6-450C0573AB4D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8B5F35B-F77D-4319-816A-522C89331EA6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EC31FA3-BFAC-44DF-87CA-A036482F10F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0E5DBA-3FEC-4281-A7C3-B92BFE6BC8A0}"/>
              </a:ext>
            </a:extLst>
          </p:cNvPr>
          <p:cNvCxnSpPr>
            <a:cxnSpLocks/>
            <a:stCxn id="49" idx="2"/>
            <a:endCxn id="47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58600D4-42BF-45F2-944E-EEF01BC80864}"/>
              </a:ext>
            </a:extLst>
          </p:cNvPr>
          <p:cNvCxnSpPr>
            <a:stCxn id="45" idx="6"/>
            <a:endCxn id="48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Verbinder: gekrümmt 56">
            <a:extLst>
              <a:ext uri="{FF2B5EF4-FFF2-40B4-BE49-F238E27FC236}">
                <a16:creationId xmlns:a16="http://schemas.microsoft.com/office/drawing/2014/main" id="{FC5187C4-1C41-4221-9A8E-F514C574D628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1AA63631-9C5E-4C5B-B033-66CAAA1D4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hteck: abgerundete Ecken 58">
                <a:extLst>
                  <a:ext uri="{FF2B5EF4-FFF2-40B4-BE49-F238E27FC236}">
                    <a16:creationId xmlns:a16="http://schemas.microsoft.com/office/drawing/2014/main" id="{A1DBE2EB-2FE3-4147-874F-96BDF9F9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hteck: abgerundete Ecken 59">
                <a:extLst>
                  <a:ext uri="{FF2B5EF4-FFF2-40B4-BE49-F238E27FC236}">
                    <a16:creationId xmlns:a16="http://schemas.microsoft.com/office/drawing/2014/main" id="{2F6E1419-0CC3-4F6D-97C9-0F417BB5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B88A7E36-3FB9-41CF-96C3-61FD95C9F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2025C4D4-DCD8-4AC7-A69F-B55781490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7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7C475A45-0A8C-4F7F-A853-24A9EDF92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8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hteck: abgerundete Ecken 63">
                <a:extLst>
                  <a:ext uri="{FF2B5EF4-FFF2-40B4-BE49-F238E27FC236}">
                    <a16:creationId xmlns:a16="http://schemas.microsoft.com/office/drawing/2014/main" id="{F58D0AA7-F5CE-4EC8-B53F-1DE0D48F5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9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hteck: abgerundete Ecken 64">
                <a:extLst>
                  <a:ext uri="{FF2B5EF4-FFF2-40B4-BE49-F238E27FC236}">
                    <a16:creationId xmlns:a16="http://schemas.microsoft.com/office/drawing/2014/main" id="{40800EAD-3D13-4826-8F05-DBCD7FE4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20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9696" y="1061021"/>
              <a:ext cx="6937442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656564194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122691310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958994642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3557360469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2223436919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783721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783721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783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783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78372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1097AED1-76DF-414F-9DA5-F535EFC36281}"/>
              </a:ext>
            </a:extLst>
          </p:cNvPr>
          <p:cNvSpPr/>
          <p:nvPr/>
        </p:nvSpPr>
        <p:spPr>
          <a:xfrm>
            <a:off x="9294042" y="3429000"/>
            <a:ext cx="2333096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391EBA3-4EB9-46D4-AD84-C251BE0BB708}"/>
              </a:ext>
            </a:extLst>
          </p:cNvPr>
          <p:cNvSpPr txBox="1"/>
          <p:nvPr/>
        </p:nvSpPr>
        <p:spPr>
          <a:xfrm>
            <a:off x="9318864" y="343710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Proof-</a:t>
            </a:r>
            <a:r>
              <a:rPr lang="de-DE" dirty="0" err="1"/>
              <a:t>Obligations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2EAE96-14D1-4921-BE42-F147E8A8318A}"/>
              </a:ext>
            </a:extLst>
          </p:cNvPr>
          <p:cNvSpPr txBox="1"/>
          <p:nvPr/>
        </p:nvSpPr>
        <p:spPr>
          <a:xfrm>
            <a:off x="4683022" y="3459196"/>
            <a:ext cx="41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4DBC-B712-48E9-93A7-926F1774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6. Related 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DC9AE1-56AD-42B8-830D-FDA82C1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DD6017-78C2-4FC8-BD43-1619E5A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D445DA-54CD-4D61-AC48-0C699153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9137662-A8C9-4B37-9538-3F1333A13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B7CE-4CD2-438D-92E0-6751B0EF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Implementation in Ultimate: </a:t>
            </a:r>
            <a:r>
              <a:rPr lang="en-US" b="0" noProof="0" dirty="0" err="1"/>
              <a:t>Traceabstraction</a:t>
            </a:r>
            <a:r>
              <a:rPr lang="en-US" b="0" noProof="0" dirty="0"/>
              <a:t> with PDR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B36917-798D-4D50-A04A-E43D318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B90A7-41C4-4A2E-B048-A81DD7A3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BD31E2-4E52-439B-991A-ECEFE516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191D12C-8926-4881-8427-6E7CF165A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FF54C-48C4-4F8D-8151-E27884E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Implemented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939D5-7A33-4DBF-BBED-F7F97BCC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C5EB1-1C2E-451A-8652-3E5421D9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1816D8-C2EB-4746-85BA-D939F2F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A06C42-B988-4ABE-9CBB-E9F3C605D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Evaluation: </a:t>
            </a:r>
            <a:r>
              <a:rPr lang="en-US" b="0" noProof="0" dirty="0"/>
              <a:t>Data Comparison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A182A-104F-4CC0-9E89-7EFB1328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Evaluation: </a:t>
            </a:r>
            <a:r>
              <a:rPr lang="en-US" b="0" noProof="0" dirty="0"/>
              <a:t>Discussion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DA099B-00E8-449D-B871-86766CFA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6E8142-9589-473D-B581-D5BC63D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371862-6B97-4798-B16D-2C82B0C1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3A6B2E-4C90-4ACC-81E7-EE9E7F1B3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42046-CEB7-407C-83C9-233A4068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0" noProof="0" dirty="0"/>
              <a:t>Implementing Further Improvements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5FC0F-5452-4C1B-95E6-6FB8A156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F29A85-0E28-4F1C-887E-D7DD7255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68C3A7-3B62-4CFC-95C9-5D8C234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3C053-DB4E-4D12-87C0-6463BD5AB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Basic </a:t>
            </a:r>
            <a:r>
              <a:rPr lang="de-DE" b="0" dirty="0" err="1"/>
              <a:t>Notions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A55E8-942A-4B6D-AA27-41A8673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94DD83-A8FB-422D-B27B-92151986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B36-BDD7-4A07-B10F-98D40DA3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7477E-49AC-42D2-B75C-18E15FD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CC4491B-8ED2-4B7A-9DFD-E23376F5BC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EE1C-224B-40A0-B674-A5B2A80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E4F3D9-F00B-48F9-B122-3CE9A19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AF9544-C774-4EE7-9E2D-016152D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0E628-C0EC-4FB7-89ED-BB59353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8B1428-60B6-43BB-B705-5B716255E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4651E-3C02-41F5-8ACB-5E6DBF28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PDR </a:t>
            </a:r>
            <a:r>
              <a:rPr lang="de-DE" dirty="0" err="1"/>
              <a:t>Algorithm</a:t>
            </a:r>
            <a:r>
              <a:rPr lang="de-DE" dirty="0"/>
              <a:t>: </a:t>
            </a:r>
            <a:r>
              <a:rPr lang="de-DE" b="0" dirty="0"/>
              <a:t>Description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99D8EC-F111-4D8E-9903-F483030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B8B378-C715-4BFE-8B62-2D574C40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EF534-FC43-4E3F-9F02-7207BEBF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A8602B-509F-47B3-8304-AC3304BB4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Starts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0-Counter-Example</a:t>
            </a:r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Repeats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: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1. </a:t>
            </a:r>
            <a:r>
              <a:rPr lang="de-DE" dirty="0"/>
              <a:t>Next Level </a:t>
            </a:r>
            <a:r>
              <a:rPr lang="de-DE" dirty="0" err="1"/>
              <a:t>Initialization</a:t>
            </a:r>
            <a:r>
              <a:rPr lang="de-DE" dirty="0"/>
              <a:t> Phase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2. </a:t>
            </a:r>
            <a:r>
              <a:rPr lang="de-DE" dirty="0"/>
              <a:t>Blocking-Phase</a:t>
            </a:r>
          </a:p>
          <a:p>
            <a:pPr marL="274320" lvl="1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3. </a:t>
            </a:r>
            <a:r>
              <a:rPr lang="de-DE" dirty="0"/>
              <a:t>Propagation-Phase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b="0" dirty="0"/>
              <a:t>CFA</a:t>
            </a:r>
            <a:endParaRPr lang="en-US" b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de-DE" dirty="0"/>
                  <a:t>Step: Check </a:t>
                </a:r>
                <a:r>
                  <a:rPr lang="de-DE" dirty="0" err="1"/>
                  <a:t>for</a:t>
                </a:r>
                <a:r>
                  <a:rPr lang="de-DE" dirty="0"/>
                  <a:t> 0-Counter-Example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 </a:t>
                </a:r>
                <a:r>
                  <a:rPr lang="de-DE" dirty="0" err="1">
                    <a:sym typeface="Wingdings" panose="05000000000000000000" pitchFamily="2" charset="2"/>
                  </a:rPr>
                  <a:t>No</a:t>
                </a:r>
                <a:r>
                  <a:rPr lang="de-DE" dirty="0">
                    <a:sym typeface="Wingdings" panose="05000000000000000000" pitchFamily="2" charset="2"/>
                  </a:rPr>
                  <a:t>, </a:t>
                </a:r>
                <a:r>
                  <a:rPr lang="de-DE" dirty="0" err="1">
                    <a:sym typeface="Wingdings" panose="05000000000000000000" pitchFamily="2" charset="2"/>
                  </a:rPr>
                  <a:t>continue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initialization</a:t>
                </a:r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200329"/>
              </a:xfrm>
              <a:prstGeom prst="rect">
                <a:avLst/>
              </a:prstGeom>
              <a:blipFill>
                <a:blip r:embed="rId18"/>
                <a:stretch>
                  <a:fillRect l="-1484" t="-406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8285353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BA6F16A-2D5E-4A0D-A4C2-D8ADEF03036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2090057" y="174015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BC792DA-6F59-4DCD-A7CE-6CF8124C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" y="611124"/>
            <a:ext cx="11015816" cy="52814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AFFB65-6243-4C82-AA3F-6F77C3B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 noProof="0"/>
              <a:t>28.8.18</a:t>
            </a:r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A9B059-D225-4293-9D30-F5669947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6C309-ED2A-4FCC-87B6-6D7880A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/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Flussdiagramm: Verbinder 7">
                <a:extLst>
                  <a:ext uri="{FF2B5EF4-FFF2-40B4-BE49-F238E27FC236}">
                    <a16:creationId xmlns:a16="http://schemas.microsoft.com/office/drawing/2014/main" id="{BA311AC6-A7C6-42DA-9C71-9DE28297D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1296023"/>
                <a:ext cx="444136" cy="444136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/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Flussdiagramm: Verbinder 9">
                <a:extLst>
                  <a:ext uri="{FF2B5EF4-FFF2-40B4-BE49-F238E27FC236}">
                    <a16:creationId xmlns:a16="http://schemas.microsoft.com/office/drawing/2014/main" id="{65D0036F-78B0-47CA-ACC7-5159AA5F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2721428"/>
                <a:ext cx="444136" cy="444136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/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091884FE-2CC5-4287-9F40-9365FC4EC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4146833"/>
                <a:ext cx="444136" cy="444136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/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Flussdiagramm: Verbinder 11">
                <a:extLst>
                  <a:ext uri="{FF2B5EF4-FFF2-40B4-BE49-F238E27FC236}">
                    <a16:creationId xmlns:a16="http://schemas.microsoft.com/office/drawing/2014/main" id="{EB7C7D66-8F3C-4FDE-B373-2205FD4D7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89" y="5572238"/>
                <a:ext cx="444136" cy="4441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/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lussdiagramm: Verbinder 12">
                <a:extLst>
                  <a:ext uri="{FF2B5EF4-FFF2-40B4-BE49-F238E27FC236}">
                    <a16:creationId xmlns:a16="http://schemas.microsoft.com/office/drawing/2014/main" id="{E67E672B-1EBE-45D6-BF63-F841E3226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2721428"/>
                <a:ext cx="444136" cy="444136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/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Flussdiagramm: Verbinder 14">
                <a:extLst>
                  <a:ext uri="{FF2B5EF4-FFF2-40B4-BE49-F238E27FC236}">
                    <a16:creationId xmlns:a16="http://schemas.microsoft.com/office/drawing/2014/main" id="{955DE011-BE3A-4C16-A123-BB88A80E6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5160456"/>
                <a:ext cx="444136" cy="444136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/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noFill/>
              <a:ln w="2222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Flussdiagramm: Verbinder 16">
                <a:extLst>
                  <a:ext uri="{FF2B5EF4-FFF2-40B4-BE49-F238E27FC236}">
                    <a16:creationId xmlns:a16="http://schemas.microsoft.com/office/drawing/2014/main" id="{9404F920-6F85-4B8E-AB2F-B85211E57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6" y="4146833"/>
                <a:ext cx="444136" cy="444136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  <a:ln w="2222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6B5665C-EDDA-4B9B-9012-5E820D2A26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90057" y="3165564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C5E837-75D9-4EFD-BA69-BA725F45A56B}"/>
              </a:ext>
            </a:extLst>
          </p:cNvPr>
          <p:cNvCxnSpPr>
            <a:stCxn id="11" idx="6"/>
            <a:endCxn id="17" idx="2"/>
          </p:cNvCxnSpPr>
          <p:nvPr/>
        </p:nvCxnSpPr>
        <p:spPr>
          <a:xfrm>
            <a:off x="2312125" y="4368901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A73FF6-D271-4094-8B81-F8F39C6FEC86}"/>
              </a:ext>
            </a:extLst>
          </p:cNvPr>
          <p:cNvCxnSpPr>
            <a:stCxn id="11" idx="5"/>
            <a:endCxn id="15" idx="1"/>
          </p:cNvCxnSpPr>
          <p:nvPr/>
        </p:nvCxnSpPr>
        <p:spPr>
          <a:xfrm>
            <a:off x="2247083" y="4525927"/>
            <a:ext cx="1491575" cy="69957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FE786D-5EFC-4763-A5D9-A02FBE1671A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2090057" y="4590969"/>
            <a:ext cx="0" cy="98126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B476AA8-FFEB-4663-82ED-28DC7F02A9C7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>
            <a:off x="2312125" y="5382524"/>
            <a:ext cx="1361491" cy="4117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88D6A6B-0C4C-4FB7-BB77-8B27199CAD4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2312125" y="2943496"/>
            <a:ext cx="13614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FEB6EA07-10C3-4006-98CA-7AD058781781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1867989" y="2943496"/>
            <a:ext cx="12700" cy="2850810"/>
          </a:xfrm>
          <a:prstGeom prst="curvedConnector3">
            <a:avLst>
              <a:gd name="adj1" fmla="val 8600000"/>
            </a:avLst>
          </a:prstGeom>
          <a:ln w="12700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/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1E2F7A17-73CF-48F7-84C2-F5D2208EF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44" y="2052156"/>
                <a:ext cx="880858" cy="238941"/>
              </a:xfrm>
              <a:prstGeom prst="roundRect">
                <a:avLst/>
              </a:prstGeom>
              <a:blipFill>
                <a:blip r:embed="rId10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/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76FE3A2E-226A-43E5-869E-48253F54B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41" y="2816783"/>
                <a:ext cx="880858" cy="238941"/>
              </a:xfrm>
              <a:prstGeom prst="roundRect">
                <a:avLst/>
              </a:prstGeom>
              <a:blipFill>
                <a:blip r:embed="rId11"/>
                <a:stretch>
                  <a:fillRect t="-7692" b="-12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/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hteck: abgerundete Ecken 23">
                <a:extLst>
                  <a:ext uri="{FF2B5EF4-FFF2-40B4-BE49-F238E27FC236}">
                    <a16:creationId xmlns:a16="http://schemas.microsoft.com/office/drawing/2014/main" id="{E2E10B65-A99A-418C-A1CA-899E285D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66" y="3477560"/>
                <a:ext cx="880858" cy="238941"/>
              </a:xfrm>
              <a:prstGeom prst="roundRect">
                <a:avLst/>
              </a:prstGeom>
              <a:blipFill>
                <a:blip r:embed="rId12"/>
                <a:stretch>
                  <a:fillRect t="-500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/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hteck: abgerundete Ecken 25">
                <a:extLst>
                  <a:ext uri="{FF2B5EF4-FFF2-40B4-BE49-F238E27FC236}">
                    <a16:creationId xmlns:a16="http://schemas.microsoft.com/office/drawing/2014/main" id="{48074EA8-E48E-4865-89E7-64F9AE06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4" y="4237302"/>
                <a:ext cx="880858" cy="238941"/>
              </a:xfrm>
              <a:prstGeom prst="roundRect">
                <a:avLst/>
              </a:prstGeom>
              <a:blipFill>
                <a:blip r:embed="rId13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/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AAA76C74-624E-4EC3-B45A-C0BC80AC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22" y="4869832"/>
                <a:ext cx="880858" cy="238941"/>
              </a:xfrm>
              <a:prstGeom prst="roundRect">
                <a:avLst/>
              </a:prstGeom>
              <a:blipFill>
                <a:blip r:embed="rId14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/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D52ABFFF-9596-4273-9125-E70CDDE9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1" y="5516675"/>
                <a:ext cx="880858" cy="238941"/>
              </a:xfrm>
              <a:prstGeom prst="roundRect">
                <a:avLst/>
              </a:prstGeom>
              <a:blipFill>
                <a:blip r:embed="rId15"/>
                <a:stretch>
                  <a:fillRect t="-769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/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hteck: abgerundete Ecken 33">
                <a:extLst>
                  <a:ext uri="{FF2B5EF4-FFF2-40B4-BE49-F238E27FC236}">
                    <a16:creationId xmlns:a16="http://schemas.microsoft.com/office/drawing/2014/main" id="{C1350DBC-31A2-4C99-BB50-9C1B79672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42" y="4869832"/>
                <a:ext cx="880858" cy="238941"/>
              </a:xfrm>
              <a:prstGeom prst="roundRect">
                <a:avLst/>
              </a:prstGeom>
              <a:blipFill>
                <a:blip r:embed="rId16"/>
                <a:stretch>
                  <a:fillRect t="-7692" b="-102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/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D92F15BA-5900-42C2-976C-9712F007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24397"/>
                <a:ext cx="1389671" cy="222436"/>
              </a:xfrm>
              <a:prstGeom prst="roundRect">
                <a:avLst/>
              </a:prstGeom>
              <a:blipFill>
                <a:blip r:embed="rId17"/>
                <a:stretch>
                  <a:fillRect t="-11111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de-DE" sz="1600" b="0" i="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elle 37">
                <a:extLst>
                  <a:ext uri="{FF2B5EF4-FFF2-40B4-BE49-F238E27FC236}">
                    <a16:creationId xmlns:a16="http://schemas.microsoft.com/office/drawing/2014/main" id="{F7DDB5C9-D5A0-4F71-BC0F-A96C1EF0AB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475666"/>
                  </p:ext>
                </p:extLst>
              </p:nvPr>
            </p:nvGraphicFramePr>
            <p:xfrm>
              <a:off x="4689696" y="1061021"/>
              <a:ext cx="1809577" cy="212487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784004">
                      <a:extLst>
                        <a:ext uri="{9D8B030D-6E8A-4147-A177-3AD203B41FA5}">
                          <a16:colId xmlns:a16="http://schemas.microsoft.com/office/drawing/2014/main" val="1530703243"/>
                        </a:ext>
                      </a:extLst>
                    </a:gridCol>
                    <a:gridCol w="1025573">
                      <a:extLst>
                        <a:ext uri="{9D8B030D-6E8A-4147-A177-3AD203B41FA5}">
                          <a16:colId xmlns:a16="http://schemas.microsoft.com/office/drawing/2014/main" val="861088717"/>
                        </a:ext>
                      </a:extLst>
                    </a:gridCol>
                  </a:tblGrid>
                  <a:tr h="3541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400" dirty="0" err="1"/>
                            <a:t>location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602526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106897" r="-131783" b="-4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106897" r="-592" b="-4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838442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203390" r="-131783" b="-2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203390" r="-592" b="-298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686983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308621" r="-131783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308621" r="-59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840739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408621" r="-13178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408621" r="-59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45141"/>
                      </a:ext>
                    </a:extLst>
                  </a:tr>
                  <a:tr h="3541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75" t="-508621" r="-13178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76923" t="-508621" r="-59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9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9677663-5A34-44C2-A889-81145B44B904}"/>
              </a:ext>
            </a:extLst>
          </p:cNvPr>
          <p:cNvSpPr/>
          <p:nvPr/>
        </p:nvSpPr>
        <p:spPr>
          <a:xfrm>
            <a:off x="4689694" y="3429000"/>
            <a:ext cx="4382281" cy="2692400"/>
          </a:xfrm>
          <a:prstGeom prst="roundRect">
            <a:avLst>
              <a:gd name="adj" fmla="val 534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/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2. </a:t>
                </a:r>
                <a:r>
                  <a:rPr lang="de-DE" dirty="0" err="1"/>
                  <a:t>Step</a:t>
                </a:r>
                <a:r>
                  <a:rPr lang="de-DE" dirty="0"/>
                  <a:t>: </a:t>
                </a:r>
                <a:r>
                  <a:rPr lang="de-DE" dirty="0" err="1"/>
                  <a:t>Initialization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level</a:t>
                </a:r>
                <a:r>
                  <a:rPr lang="de-DE" dirty="0"/>
                  <a:t> 0</a:t>
                </a:r>
              </a:p>
              <a:p>
                <a:endParaRPr lang="de-DE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ℓ=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2EAE96-14D1-4921-BE42-F147E8A8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22" y="3459196"/>
                <a:ext cx="4109217" cy="1818190"/>
              </a:xfrm>
              <a:prstGeom prst="rect">
                <a:avLst/>
              </a:prstGeom>
              <a:blipFill>
                <a:blip r:embed="rId19"/>
                <a:stretch>
                  <a:fillRect l="-1187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3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3184</Words>
  <Application>Microsoft Office PowerPoint</Application>
  <PresentationFormat>Breitbild</PresentationFormat>
  <Paragraphs>1280</Paragraphs>
  <Slides>41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CMU Sans Serif</vt:lpstr>
      <vt:lpstr>Wingdings</vt:lpstr>
      <vt:lpstr>Rautenraster 16x9</vt:lpstr>
      <vt:lpstr>PowerPoint-Präsentation</vt:lpstr>
      <vt:lpstr>Introduction: Motivation</vt:lpstr>
      <vt:lpstr>PDR Algorithm: Preliminaries</vt:lpstr>
      <vt:lpstr>PDR Algorithm: Basic Notions</vt:lpstr>
      <vt:lpstr>PDR Algorithm: Description</vt:lpstr>
      <vt:lpstr>Example: CFA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6. Related Work</vt:lpstr>
      <vt:lpstr>Implementation in Ultimate: Traceabstraction with PDR</vt:lpstr>
      <vt:lpstr>Implemented Improvements</vt:lpstr>
      <vt:lpstr>Evaluation: Data Comparison</vt:lpstr>
      <vt:lpstr>Evaluation: Discussion</vt:lpstr>
      <vt:lpstr>Future Work: Implementing Further Improvements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2012-06-18T16:53:33Z</dcterms:created>
  <dcterms:modified xsi:type="dcterms:W3CDTF">2018-09-14T16:13:44Z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