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5"/>
  </p:sldMasterIdLst>
  <p:notesMasterIdLst>
    <p:notesMasterId r:id="rId31"/>
  </p:notesMasterIdLst>
  <p:sldIdLst>
    <p:sldId id="257" r:id="rId16"/>
    <p:sldId id="256" r:id="rId17"/>
    <p:sldId id="380" r:id="rId18"/>
    <p:sldId id="356" r:id="rId19"/>
    <p:sldId id="357" r:id="rId20"/>
    <p:sldId id="298" r:id="rId21"/>
    <p:sldId id="364" r:id="rId22"/>
    <p:sldId id="358" r:id="rId23"/>
    <p:sldId id="359" r:id="rId24"/>
    <p:sldId id="363" r:id="rId25"/>
    <p:sldId id="379" r:id="rId26"/>
    <p:sldId id="355" r:id="rId27"/>
    <p:sldId id="382" r:id="rId28"/>
    <p:sldId id="378" r:id="rId29"/>
    <p:sldId id="377" r:id="rId3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DDCBA4"/>
    <a:srgbClr val="E5F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68332-1943-4C66-B1B0-E7C87C3BA496}" v="6" dt="2022-09-04T14:30:37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10" autoAdjust="0"/>
    <p:restoredTop sz="94662" autoAdjust="0"/>
  </p:normalViewPr>
  <p:slideViewPr>
    <p:cSldViewPr snapToGrid="0" showGuides="1">
      <p:cViewPr varScale="1">
        <p:scale>
          <a:sx n="106" d="100"/>
          <a:sy n="106" d="100"/>
        </p:scale>
        <p:origin x="186" y="228"/>
      </p:cViewPr>
      <p:guideLst>
        <p:guide orient="horz" pos="6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microsoft.com/office/2015/10/relationships/revisionInfo" Target="revisionInfo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7" y="2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/>
              <a:pPr/>
              <a:t>05/09/2022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2" tIns="47376" rIns="94752" bIns="4737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4"/>
            <a:ext cx="5679440" cy="4605576"/>
          </a:xfrm>
          <a:prstGeom prst="rect">
            <a:avLst/>
          </a:prstGeom>
        </p:spPr>
        <p:txBody>
          <a:bodyPr vert="horz" lIns="94752" tIns="47376" rIns="94752" bIns="4737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7" y="9721108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0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43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81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079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26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BBCAF46D-9983-4AEE-9B8A-24654CDEDDB0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b7e5f2a0-79b4-4df1-9927-b970af9eddb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SDU Biorobotics</a:t>
            </a:r>
          </a:p>
        </p:txBody>
      </p:sp>
      <p:pic>
        <p:nvPicPr>
          <p:cNvPr id="7" name="Logo black">
            <a:extLst>
              <a:ext uri="{FF2B5EF4-FFF2-40B4-BE49-F238E27FC236}">
                <a16:creationId xmlns:a16="http://schemas.microsoft.com/office/drawing/2014/main" id="{E6E48129-FB3C-4F39-A5A1-63313B41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6296400"/>
            <a:ext cx="786874" cy="212400"/>
          </a:xfrm>
          <a:prstGeom prst="rect">
            <a:avLst/>
          </a:prstGeom>
        </p:spPr>
      </p:pic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39632-1CD3-47C1-98D9-4B1B2253C7C9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" descr="{&quot;templafy&quot;:{&quot;id&quot;:&quot;03113827-e04d-43e1-84ca-7889c6030572&quot;}}" title="Form.Date">
            <a:extLst>
              <a:ext uri="{FF2B5EF4-FFF2-40B4-BE49-F238E27FC236}">
                <a16:creationId xmlns:a16="http://schemas.microsoft.com/office/drawing/2014/main" id="{10301B40-E355-4D99-B296-A15FB5BC3A4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bg1"/>
                </a:solidFill>
              </a:rPr>
              <a:t>June 2021</a:t>
            </a:r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D4E1389B-CA3B-4709-956D-F396D96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18870EA-1C98-4DD0-9660-6D0E7FDD9A64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8A94F1C1-AE36-4BBA-B958-8FC614A9472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2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9300" cy="68580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692401" y="1076109"/>
            <a:ext cx="4680000" cy="182273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overskrift, maksimalt 3 linjer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92400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4" name="text" descr="{&quot;templafy&quot;:{&quot;id&quot;:&quot;cec31f44-2b9b-4ebf-bef4-bf4db7bb7df1&quot;}}" title="UserProfile.Institut.InstituteDCU_{{DocumentLanguage}}">
            <a:extLst>
              <a:ext uri="{FF2B5EF4-FFF2-40B4-BE49-F238E27FC236}">
                <a16:creationId xmlns:a16="http://schemas.microsoft.com/office/drawing/2014/main" id="{060969B2-E177-4704-95D4-119A98BB90C5}"/>
              </a:ext>
            </a:extLst>
          </p:cNvPr>
          <p:cNvSpPr txBox="1">
            <a:spLocks/>
          </p:cNvSpPr>
          <p:nvPr userDrawn="1"/>
        </p:nvSpPr>
        <p:spPr>
          <a:xfrm>
            <a:off x="6692400" y="249585"/>
            <a:ext cx="4680000" cy="478677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D6574-D545-4AC1-804C-76EBF3BEC544}"/>
              </a:ext>
            </a:extLst>
          </p:cNvPr>
          <p:cNvCxnSpPr>
            <a:cxnSpLocks/>
          </p:cNvCxnSpPr>
          <p:nvPr userDrawn="1"/>
        </p:nvCxnSpPr>
        <p:spPr>
          <a:xfrm>
            <a:off x="6691637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" descr="{&quot;templafy&quot;:{&quot;id&quot;:&quot;3953907f-4fb2-4af6-8b51-26ec4cce2240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20" name="Logo black">
            <a:extLst>
              <a:ext uri="{FF2B5EF4-FFF2-40B4-BE49-F238E27FC236}">
                <a16:creationId xmlns:a16="http://schemas.microsoft.com/office/drawing/2014/main" id="{1421C492-A651-4EE4-BB8B-C6886E7B5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0" y="6294893"/>
            <a:ext cx="784800" cy="211840"/>
          </a:xfrm>
          <a:prstGeom prst="rect">
            <a:avLst/>
          </a:prstGeom>
        </p:spPr>
      </p:pic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2C4B35A0-F8F7-420F-9E06-CC0AAAA0B84F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4981C-CC58-4018-9B19-5053EFA6B6A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tekst (C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710399" y="1700213"/>
            <a:ext cx="4677070" cy="1436392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Overskrift i </a:t>
            </a:r>
            <a:r>
              <a:rPr lang="en-GB" dirty="0" err="1"/>
              <a:t>maks</a:t>
            </a:r>
            <a:r>
              <a:rPr lang="en-GB" dirty="0"/>
              <a:t> 2 linjer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AAEFF0-FCE4-48D6-A0D1-A458F3CD3E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1E6D3-406B-4DA0-9B5A-6A2F208BA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10399" y="452437"/>
            <a:ext cx="4659277" cy="790493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GB" dirty="0"/>
              <a:t>Klik for at indsætte tekst (f.eks. job titel)</a:t>
            </a:r>
            <a:endParaRPr lang="en-GB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411163" y="1016000"/>
            <a:ext cx="4043879" cy="4804038"/>
          </a:xfrm>
          <a:noFill/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4AC2696B-BD55-4932-A36E-BCC4318F22B0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D0A-163E-46D9-B4AE-DA27914573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F5B7637-A22A-4D3C-B58B-9E4FB77688C9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645F-3EEE-4ACC-9DE8-38B996FFA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685AE-678B-466E-B97B-590BC795CF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8762-F27B-4C02-A3F6-05048278412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16CDF92D-C78F-4CBE-853B-4E3CD39D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4" name="text" descr="{&quot;templafy&quot;:{&quot;id&quot;:&quot;10cdd606-091a-4f48-a446-41b2aa1aab67&quot;}}" title="UserProfile.Institut.InstituteDCU_{{DocumentLanguage}}">
            <a:extLst>
              <a:ext uri="{FF2B5EF4-FFF2-40B4-BE49-F238E27FC236}">
                <a16:creationId xmlns:a16="http://schemas.microsoft.com/office/drawing/2014/main" id="{DF6D8BC8-E65A-425F-8A88-41B507F8A632}"/>
              </a:ext>
            </a:extLst>
          </p:cNvPr>
          <p:cNvSpPr txBox="1">
            <a:spLocks/>
          </p:cNvSpPr>
          <p:nvPr userDrawn="1"/>
        </p:nvSpPr>
        <p:spPr>
          <a:xfrm>
            <a:off x="411160" y="442422"/>
            <a:ext cx="602734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SDU Biorobotics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7BB8A-9FF7-4F5F-964E-11BE0AD89A9E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D29C7-1B08-47AE-80F0-21F12DFA77C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87218-65BF-484A-9BC3-CFE3F6FD4ECC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360EC57D-D72D-43A3-90BC-3ACC9F8B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2373C88E-FC89-49F7-9B85-3A1CF371F5CC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36B2A848-B2AD-472A-AC10-0002D162D52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0C039-324F-433E-90A2-B9FAD2872E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F82-73FC-4F13-BFEC-9200E77E1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71C01-3350-42F9-9392-0F3379095A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32902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A09C85-3CCC-44AB-A808-AA96845B1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2902" y="2733129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1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/>
              <a:t>Klik for at 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5B7FD-E0E2-4581-BAC7-8858E530AF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34000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C92166-E723-47D5-9A87-3354EB28C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2112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252000" indent="0">
              <a:buNone/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23DA26-37CC-4CA7-8253-FD9AB459D2E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74740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  <a:lvl2pPr marL="252000" indent="0">
              <a:buNone/>
              <a:defRPr sz="1000"/>
            </a:lvl2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2682726-03AB-4490-8664-993881FA0B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9663" y="273240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2625AB-198B-4F37-9382-C78FD9118D5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459663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8AE7F93-F2C6-4199-8D16-CFB4D977F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3948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D261F-AFF9-422D-9FB3-5AE92F195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E6A-A4F4-491B-846E-1DACC83D9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051481D-D2F2-4A27-8C65-B8635D906D78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E8B2-EC82-4BE1-85C6-8F27259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F8A6A9-890A-4EA2-8FA4-EA834B1A12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05F52FC-7E26-46C0-8E8B-4445D500B9C7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D99-4B52-4731-AEC4-C722464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E21-A7FD-4E51-A9F3-C8BEC9A43323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FCEDFC-AE26-4F9F-9153-18371906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452C39-88DE-4155-8ED8-643714B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3" name="Date Placeholder 14">
            <a:extLst>
              <a:ext uri="{FF2B5EF4-FFF2-40B4-BE49-F238E27FC236}">
                <a16:creationId xmlns:a16="http://schemas.microsoft.com/office/drawing/2014/main" id="{5161ABAB-6DB4-433A-ACC8-A0EC0AAC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01AC1CE-CD25-45EF-8352-9548F118AA3F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35bf690c-838b-4fd7-85cd-cb0fbdb4c8c2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D90C-157B-45E5-8A90-9560C86CAB4C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" descr="{&quot;templafy&quot;:{&quot;id&quot;:&quot;909b52da-edda-4361-a03a-5e8d32a9e95b&quot;}}" title="Form.Date">
            <a:extLst>
              <a:ext uri="{FF2B5EF4-FFF2-40B4-BE49-F238E27FC236}">
                <a16:creationId xmlns:a16="http://schemas.microsoft.com/office/drawing/2014/main" id="{508E925B-663E-4A1A-8916-BC4FCFEA746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8790A71A-B09B-4B5F-9D31-846A17201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D63CFED0-47FC-4852-81C1-6B705FD6417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565F4-7FB3-4F2B-AED8-4859D42935AE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15360E-F247-49FB-821B-5399F13264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B068F22-0263-44BB-8333-C5643293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3AC5BE7B-EEE7-49B7-9B54-4206C31799DB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2D08A2CA-4B19-4B39-B540-F97244C446A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9F81D-3EAD-42E8-88EC-432C25D7A8F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73356" y="1700212"/>
            <a:ext cx="4693920" cy="4141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1AC97F69-19BA-4E64-9841-813F2473546B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5366267" cy="188428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56000" y="1028246"/>
            <a:ext cx="5216400" cy="48253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9" name="date" descr="{&quot;templafy&quot;:{&quot;id&quot;:&quot;f084c6c0-5e85-4951-acfe-94e4f2b8e005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sp>
        <p:nvSpPr>
          <p:cNvPr id="15" name="text" descr="{&quot;templafy&quot;:{&quot;id&quot;:&quot;92ae4fbc-84fa-413a-80b0-e47c00552c60&quot;}}" title="UserProfile.Institut.InstituteDCU_{{DocumentLanguage}}">
            <a:extLst>
              <a:ext uri="{FF2B5EF4-FFF2-40B4-BE49-F238E27FC236}">
                <a16:creationId xmlns:a16="http://schemas.microsoft.com/office/drawing/2014/main" id="{964E632B-B9F2-4547-AC03-2C579124053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6B1FAA-D7ED-4C71-8DC4-E5439F01BCEB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E0A8748-1412-43ED-820C-159C974758CD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ECF2D-BB4C-4004-9F8E-08239A464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6" y="999173"/>
            <a:ext cx="10952579" cy="70104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4696" y="1989138"/>
            <a:ext cx="10952580" cy="3852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1C058B5-FFA9-4CC6-A88F-FA80C982C1D5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3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hold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2202" y="1006605"/>
            <a:ext cx="4680000" cy="193833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9C08-64C3-4ADA-9CD2-FBE2ED8551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9" name="text" descr="{&quot;templafy&quot;:{&quot;id&quot;:&quot;92df3218-2473-47f4-9860-43a98e4e250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A2A3A-0B73-49AA-824B-85FAE9B16B10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" descr="{&quot;templafy&quot;:{&quot;id&quot;:&quot;b346f40c-f13c-4a58-820b-5140e4ebe935&quot;}}" title="Form.Date">
            <a:extLst>
              <a:ext uri="{FF2B5EF4-FFF2-40B4-BE49-F238E27FC236}">
                <a16:creationId xmlns:a16="http://schemas.microsoft.com/office/drawing/2014/main" id="{6189AE65-D68D-4102-AA1D-2A3BCB6F21BF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16" name="Logo black">
            <a:extLst>
              <a:ext uri="{FF2B5EF4-FFF2-40B4-BE49-F238E27FC236}">
                <a16:creationId xmlns:a16="http://schemas.microsoft.com/office/drawing/2014/main" id="{B52757AD-346A-4AA0-A5D6-36F8B1FE48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A09FC7B4-885C-4F9D-BD71-AE2FBDB3869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EE58-0FE9-4218-904C-188D46CD21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2432" y="1000443"/>
            <a:ext cx="5077365" cy="48531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302217-B569-449A-8422-B6650C9B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EED5D86-9978-4282-A252-17E5DF8C7722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F36464C-AEF7-4BFD-9A97-813102BCA48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D7263E-B2E5-4CB9-9AAF-C0006E4A04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A208-28D6-470D-B539-73F9AC20E86C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A67-E62D-400C-BC42-A3A96AAED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028247"/>
            <a:ext cx="2502000" cy="432000"/>
          </a:xfrm>
        </p:spPr>
        <p:txBody>
          <a:bodyPr/>
          <a:lstStyle>
            <a:lvl1pPr>
              <a:lnSpc>
                <a:spcPct val="110000"/>
              </a:lnSpc>
              <a:defRPr sz="1200"/>
            </a:lvl1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0E8CAC-51BD-4862-8B6E-BD3E315677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1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135A09-8F8A-4D87-8C43-B3A0A80BE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73164" y="1028246"/>
            <a:ext cx="2502000" cy="432000"/>
          </a:xfrm>
        </p:spPr>
        <p:txBody>
          <a:bodyPr/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2D92C6-668E-491E-B394-72897FAB308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73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F1B1F1-CA40-4EA4-AB68-69DBBD61E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5163" y="1028246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BEE0FF-2C0E-499E-ACAF-B6F421AF13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35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91117C-5AED-4416-88BA-F1C88ACD7A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7162" y="1028247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6F31E1-769E-4E9A-9DCC-2C64321A89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997161" y="1475354"/>
            <a:ext cx="2501999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8" name="Date Placeholder 14">
            <a:extLst>
              <a:ext uri="{FF2B5EF4-FFF2-40B4-BE49-F238E27FC236}">
                <a16:creationId xmlns:a16="http://schemas.microsoft.com/office/drawing/2014/main" id="{1DCD95D8-07B6-42C0-8767-A640B7CA853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C40-671D-463C-8463-D77B96C28D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E8E6F52-68EF-477B-9871-3CA3706A4F16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E2E0-2E23-491A-B165-353CDF3F79E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3800-6F51-413B-BA21-0A9967FF33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400" y="1028247"/>
            <a:ext cx="11379347" cy="1602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3369040"/>
            <a:ext cx="11371905" cy="247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Første niveau, bullet 16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Andet niveau, bullet 14 </a:t>
            </a:r>
            <a:r>
              <a:rPr lang="en-GB" dirty="0" err="1"/>
              <a:t>pkt</a:t>
            </a:r>
            <a:endParaRPr lang="en-GB" dirty="0"/>
          </a:p>
          <a:p>
            <a:pPr lvl="2"/>
            <a:r>
              <a:rPr lang="en-GB" dirty="0"/>
              <a:t>Tredje niveau, bullet 12 </a:t>
            </a:r>
            <a:r>
              <a:rPr lang="en-GB" dirty="0" err="1"/>
              <a:t>pkt</a:t>
            </a:r>
            <a:endParaRPr lang="en-GB" dirty="0"/>
          </a:p>
          <a:p>
            <a:pPr lvl="3"/>
            <a:r>
              <a:rPr lang="en-GB" dirty="0"/>
              <a:t>Fjerde niveau, Header bold 16 </a:t>
            </a:r>
            <a:r>
              <a:rPr lang="en-GB" dirty="0" err="1"/>
              <a:t>pkt</a:t>
            </a:r>
            <a:endParaRPr lang="en-GB" dirty="0"/>
          </a:p>
          <a:p>
            <a:pPr lvl="4"/>
            <a:r>
              <a:rPr lang="en-GB" dirty="0"/>
              <a:t>Femte niveau, Body </a:t>
            </a:r>
            <a:r>
              <a:rPr lang="en-GB" dirty="0" err="1"/>
              <a:t>regular</a:t>
            </a:r>
            <a:r>
              <a:rPr lang="en-GB" dirty="0"/>
              <a:t> 16 </a:t>
            </a:r>
            <a:r>
              <a:rPr lang="en-GB" dirty="0" err="1"/>
              <a:t>pkt</a:t>
            </a:r>
            <a:endParaRPr lang="en-GB" dirty="0"/>
          </a:p>
          <a:p>
            <a:pPr lvl="5"/>
            <a:r>
              <a:rPr lang="en-GB" dirty="0"/>
              <a:t>Sjette niveau, bullet 12 </a:t>
            </a:r>
            <a:r>
              <a:rPr lang="en-GB" dirty="0" err="1"/>
              <a:t>pkt</a:t>
            </a:r>
            <a:endParaRPr lang="en-GB" dirty="0"/>
          </a:p>
          <a:p>
            <a:pPr lvl="6"/>
            <a:r>
              <a:rPr lang="en-GB" dirty="0"/>
              <a:t>Syvende niveau, bullet 12 </a:t>
            </a:r>
            <a:r>
              <a:rPr lang="en-GB" dirty="0" err="1"/>
              <a:t>pkt</a:t>
            </a:r>
            <a:r>
              <a:rPr lang="en-GB" dirty="0"/>
              <a:t> (indryk 1 gang)</a:t>
            </a:r>
            <a:endParaRPr lang="en-GB"/>
          </a:p>
          <a:p>
            <a:pPr lvl="7"/>
            <a:r>
              <a:rPr lang="en-GB" dirty="0"/>
              <a:t>Ottende niveau, Header bold, 12 </a:t>
            </a:r>
            <a:r>
              <a:rPr lang="en-GB" dirty="0" err="1"/>
              <a:t>pkt</a:t>
            </a:r>
            <a:endParaRPr lang="en-GB" dirty="0"/>
          </a:p>
          <a:p>
            <a:pPr lvl="8"/>
            <a:r>
              <a:rPr lang="en-GB" dirty="0"/>
              <a:t>Niende niveau, Body </a:t>
            </a:r>
            <a:r>
              <a:rPr lang="en-GB" dirty="0" err="1"/>
              <a:t>regular</a:t>
            </a:r>
            <a:r>
              <a:rPr lang="en-GB" dirty="0"/>
              <a:t>, 12 </a:t>
            </a:r>
            <a:r>
              <a:rPr lang="en-GB" dirty="0" err="1"/>
              <a:t>pkt</a:t>
            </a:r>
            <a:endParaRPr lang="en-GB" dirty="0"/>
          </a:p>
        </p:txBody>
      </p:sp>
      <p:sp>
        <p:nvSpPr>
          <p:cNvPr id="5" name="OFF_institute"/>
          <p:cNvSpPr>
            <a:spLocks noGrp="1"/>
          </p:cNvSpPr>
          <p:nvPr>
            <p:ph type="ftr" sz="quarter" idx="3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 b="0" cap="none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3F3D4-B958-489D-8401-2859D15536D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D2A31-35D3-4D5D-AA2D-C72C49CA7FB0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6ADEC3-98E1-4CEA-9AF5-46F4CDD2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3E684270-B314-44CE-8A8A-F2F564B65F6B}" type="datetime1">
              <a:rPr lang="en-GB" smtClean="0"/>
              <a:t>05/09/2022</a:t>
            </a:fld>
            <a:endParaRPr lang="en-GB" dirty="0"/>
          </a:p>
        </p:txBody>
      </p:sp>
      <p:pic>
        <p:nvPicPr>
          <p:cNvPr id="25" name="Logo black">
            <a:extLst>
              <a:ext uri="{FF2B5EF4-FFF2-40B4-BE49-F238E27FC236}">
                <a16:creationId xmlns:a16="http://schemas.microsoft.com/office/drawing/2014/main" id="{860AC4C2-E6D6-4DCE-950A-C298C0AE9B8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C4C210-3CAD-4E96-8F10-9CD4863FC9B7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" descr="{&quot;templafy&quot;:{&quot;id&quot;:&quot;cd9741c8-8789-4c25-acf2-07e462de9c42&quot;}}" title="Form.Date">
            <a:extLst>
              <a:ext uri="{FF2B5EF4-FFF2-40B4-BE49-F238E27FC236}">
                <a16:creationId xmlns:a16="http://schemas.microsoft.com/office/drawing/2014/main" id="{8A346F21-C2D9-45A4-B26D-7DDC2CEB9FB7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6 September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">
                <a:noFill/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7DF98717-AAEA-4E2B-96B8-AAAFF896C0E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13" name="text" descr="{&quot;templafy&quot;:{&quot;id&quot;:&quot;8c7c9c3c-6f56-411a-89c2-4779e9849385&quot;}}" title="UserProfile.Institut.InstituteDCU_{{DocumentLanguage}}">
            <a:extLst>
              <a:ext uri="{FF2B5EF4-FFF2-40B4-BE49-F238E27FC236}">
                <a16:creationId xmlns:a16="http://schemas.microsoft.com/office/drawing/2014/main" id="{125E96D5-3BB9-422E-861E-C7C7A150AD68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8" r:id="rId4"/>
    <p:sldLayoutId id="2147483690" r:id="rId5"/>
    <p:sldLayoutId id="2147483686" r:id="rId6"/>
    <p:sldLayoutId id="2147483692" r:id="rId7"/>
    <p:sldLayoutId id="2147483682" r:id="rId8"/>
    <p:sldLayoutId id="2147483689" r:id="rId9"/>
    <p:sldLayoutId id="2147483676" r:id="rId10"/>
    <p:sldLayoutId id="2147483654" r:id="rId11"/>
    <p:sldLayoutId id="2147483685" r:id="rId12"/>
    <p:sldLayoutId id="2147483691" r:id="rId13"/>
    <p:sldLayoutId id="2147483662" r:id="rId14"/>
  </p:sldLayoutIdLst>
  <p:hf sldNum="0" hdr="0" ft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jpeg"/><Relationship Id="rId7" Type="http://schemas.openxmlformats.org/officeDocument/2006/relationships/image" Target="../media/image1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40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github.com/Jonasjcmh/ISR_2022_Arduino101" TargetMode="External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sjcmh/ISR_2022_Arduino101" TargetMode="External"/><Relationship Id="rId2" Type="http://schemas.openxmlformats.org/officeDocument/2006/relationships/hyperlink" Target="https://github.com/bendlabs/one_axis_ad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>
            <a:extLst>
              <a:ext uri="{FF2B5EF4-FFF2-40B4-BE49-F238E27FC236}">
                <a16:creationId xmlns:a16="http://schemas.microsoft.com/office/drawing/2014/main" id="{A51DA613-011A-5841-A3FA-68B2D005A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6" y="900294"/>
            <a:ext cx="10876913" cy="4070408"/>
          </a:xfrm>
        </p:spPr>
        <p:txBody>
          <a:bodyPr/>
          <a:lstStyle/>
          <a:p>
            <a:r>
              <a:rPr lang="en-GB" sz="6600" dirty="0"/>
              <a:t>Introduction to Soft Robotics</a:t>
            </a:r>
            <a:br>
              <a:rPr lang="en-GB" sz="3600" dirty="0"/>
            </a:br>
            <a:br>
              <a:rPr lang="en-GB" sz="3600" dirty="0"/>
            </a:br>
            <a:br>
              <a:rPr lang="en-GB" sz="3600" dirty="0"/>
            </a:br>
            <a:r>
              <a:rPr lang="en-US" sz="3600" dirty="0"/>
              <a:t>Autumn 2022</a:t>
            </a:r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Instructors: Ahmad Rafsanjani, Jonas </a:t>
            </a:r>
            <a:r>
              <a:rPr lang="en-US" sz="3200" dirty="0" err="1"/>
              <a:t>Jørgensen</a:t>
            </a:r>
            <a:endParaRPr lang="en-GB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08C6-7869-42F2-829E-6683126F4D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7B577A-096A-4771-A39B-4E2666BB2668}" type="datetime1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D5146-20BD-26BE-FF54-37FB011B4597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612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53DDF9-E4BF-4D22-AC7A-5B8B716F3A35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541" y="1502569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Calibration and plotting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9EC62-F358-4340-927F-132589FF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53" y="2298316"/>
            <a:ext cx="5772150" cy="100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F2091A-444B-4EF0-B945-7CB8F3E6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53" y="3559560"/>
            <a:ext cx="8239125" cy="400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7F645-9D70-4FAE-8A2C-DDA3215EF2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94"/>
          <a:stretch/>
        </p:blipFill>
        <p:spPr>
          <a:xfrm>
            <a:off x="901853" y="4471101"/>
            <a:ext cx="5495925" cy="1205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61A35-B528-D6A0-B80D-11E13600B8AC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37893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4:</a:t>
            </a:r>
            <a:br>
              <a:rPr lang="en-GB" sz="5800" dirty="0"/>
            </a:br>
            <a:r>
              <a:rPr lang="en-GB" sz="5800" dirty="0"/>
              <a:t>Bendlabs sensor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4485-89DD-156F-BBAC-A6A31528CB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CDF3EA-B508-4B01-9654-635C6C12523D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0F29-3C5B-CBEE-4361-8BAF3CFC4B4E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2036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4EA99FD-0EA9-4349-B77D-2528E5425BA3}"/>
              </a:ext>
            </a:extLst>
          </p:cNvPr>
          <p:cNvSpPr/>
          <p:nvPr/>
        </p:nvSpPr>
        <p:spPr>
          <a:xfrm>
            <a:off x="7660987" y="2282916"/>
            <a:ext cx="3937820" cy="34216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576F76-D1EC-402E-A413-AC438190A8EB}" type="datetime1">
              <a:rPr lang="en-GB" smtClean="0"/>
              <a:t>05/09/2022</a:t>
            </a:fld>
            <a:endParaRPr lang="en-GB" dirty="0"/>
          </a:p>
        </p:txBody>
      </p:sp>
      <p:pic>
        <p:nvPicPr>
          <p:cNvPr id="1026" name="Picture 2" descr="Home - Bend Labs">
            <a:extLst>
              <a:ext uri="{FF2B5EF4-FFF2-40B4-BE49-F238E27FC236}">
                <a16:creationId xmlns:a16="http://schemas.microsoft.com/office/drawing/2014/main" id="{05AF6646-DC3E-4297-92D8-9228B8C9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88" y="426324"/>
            <a:ext cx="3010824" cy="200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EE79DAE-6D13-49BD-970D-F7CDB2B5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" y="1380172"/>
            <a:ext cx="7623696" cy="4347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32C13-6B23-467D-AA81-619115B40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7" b="48794"/>
          <a:stretch/>
        </p:blipFill>
        <p:spPr>
          <a:xfrm>
            <a:off x="7660987" y="1361487"/>
            <a:ext cx="2392602" cy="916498"/>
          </a:xfrm>
          <a:prstGeom prst="rect">
            <a:avLst/>
          </a:prstGeom>
        </p:spPr>
      </p:pic>
      <p:pic>
        <p:nvPicPr>
          <p:cNvPr id="30" name="Picture 29" descr="A pair of scissors&#10;&#10;Description automatically generated with low confidence">
            <a:extLst>
              <a:ext uri="{FF2B5EF4-FFF2-40B4-BE49-F238E27FC236}">
                <a16:creationId xmlns:a16="http://schemas.microsoft.com/office/drawing/2014/main" id="{29F9FA64-EBA4-49D1-A63E-ED2A97CE87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344" y1="35610" x2="59667" y2="30562"/>
                        <a14:foregroundMark x1="48583" y1="36563" x2="49333" y2="36157"/>
                        <a14:backgroundMark x1="42750" y1="32063" x2="52083" y2="30688"/>
                        <a14:backgroundMark x1="52083" y1="30688" x2="60083" y2="26875"/>
                        <a14:backgroundMark x1="60083" y1="26875" x2="54333" y2="19438"/>
                        <a14:backgroundMark x1="54333" y1="19438" x2="25167" y2="10688"/>
                        <a14:backgroundMark x1="25167" y1="10688" x2="34167" y2="5813"/>
                        <a14:backgroundMark x1="34167" y1="5813" x2="44250" y2="12375"/>
                        <a14:backgroundMark x1="44250" y1="12375" x2="40583" y2="20938"/>
                        <a14:backgroundMark x1="40583" y1="20938" x2="33333" y2="15438"/>
                        <a14:backgroundMark x1="33333" y1="15438" x2="35083" y2="8563"/>
                        <a14:backgroundMark x1="35083" y1="8563" x2="57917" y2="22500"/>
                        <a14:backgroundMark x1="57917" y1="22500" x2="57311" y2="31188"/>
                        <a14:backgroundMark x1="55550" y1="32141" x2="46417" y2="32563"/>
                        <a14:backgroundMark x1="46417" y1="32563" x2="42833" y2="25125"/>
                        <a14:backgroundMark x1="42833" y1="25125" x2="45917" y2="22250"/>
                        <a14:backgroundMark x1="46583" y1="34063" x2="50583" y2="34000"/>
                        <a14:backgroundMark x1="50833" y1="33938" x2="48333" y2="35500"/>
                      </a14:backgroundRemoval>
                    </a14:imgEffect>
                    <a14:imgEffect>
                      <a14:artisticPlasticWrap trans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894"/>
          <a:stretch/>
        </p:blipFill>
        <p:spPr>
          <a:xfrm rot="15306521">
            <a:off x="8045169" y="1626666"/>
            <a:ext cx="5143500" cy="34362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4F42135-16C2-44CF-BE91-85C07E17C399}"/>
              </a:ext>
            </a:extLst>
          </p:cNvPr>
          <p:cNvGrpSpPr/>
          <p:nvPr/>
        </p:nvGrpSpPr>
        <p:grpSpPr>
          <a:xfrm>
            <a:off x="6998951" y="1714500"/>
            <a:ext cx="4785037" cy="5143500"/>
            <a:chOff x="6976202" y="1655615"/>
            <a:chExt cx="4785037" cy="5143500"/>
          </a:xfrm>
        </p:grpSpPr>
        <p:pic>
          <p:nvPicPr>
            <p:cNvPr id="13" name="Picture 12" descr="A pair of scissors&#10;&#10;Description automatically generated with low confidence">
              <a:extLst>
                <a:ext uri="{FF2B5EF4-FFF2-40B4-BE49-F238E27FC236}">
                  <a16:creationId xmlns:a16="http://schemas.microsoft.com/office/drawing/2014/main" id="{F7991550-24F5-470F-8337-D6AC413C6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0344" y1="35610" x2="59667" y2="30562"/>
                          <a14:foregroundMark x1="48583" y1="36563" x2="49333" y2="36157"/>
                          <a14:backgroundMark x1="42750" y1="32063" x2="52083" y2="30688"/>
                          <a14:backgroundMark x1="52083" y1="30688" x2="60083" y2="26875"/>
                          <a14:backgroundMark x1="60083" y1="26875" x2="54333" y2="19438"/>
                          <a14:backgroundMark x1="54333" y1="19438" x2="25167" y2="10688"/>
                          <a14:backgroundMark x1="25167" y1="10688" x2="34167" y2="5813"/>
                          <a14:backgroundMark x1="34167" y1="5813" x2="44250" y2="12375"/>
                          <a14:backgroundMark x1="44250" y1="12375" x2="40583" y2="20938"/>
                          <a14:backgroundMark x1="40583" y1="20938" x2="33333" y2="15438"/>
                          <a14:backgroundMark x1="33333" y1="15438" x2="35083" y2="8563"/>
                          <a14:backgroundMark x1="35083" y1="8563" x2="57917" y2="22500"/>
                          <a14:backgroundMark x1="57917" y1="22500" x2="57311" y2="31188"/>
                          <a14:backgroundMark x1="55550" y1="32141" x2="46417" y2="32563"/>
                          <a14:backgroundMark x1="46417" y1="32563" x2="42833" y2="25125"/>
                          <a14:backgroundMark x1="42833" y1="25125" x2="45917" y2="22250"/>
                          <a14:backgroundMark x1="46583" y1="34063" x2="50583" y2="34000"/>
                          <a14:backgroundMark x1="50833" y1="33938" x2="48333" y2="35500"/>
                        </a14:backgroundRemoval>
                      </a14:imgEffect>
                      <a14:imgEffect>
                        <a14:artisticPlasticWrap trans="100000" smoothnes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95"/>
            <a:stretch/>
          </p:blipFill>
          <p:spPr>
            <a:xfrm rot="18227900">
              <a:off x="6784363" y="1847454"/>
              <a:ext cx="5143500" cy="4759822"/>
            </a:xfrm>
            <a:prstGeom prst="rect">
              <a:avLst/>
            </a:prstGeom>
          </p:spPr>
        </p:pic>
        <p:sp>
          <p:nvSpPr>
            <p:cNvPr id="28" name="Partial Circle 27">
              <a:extLst>
                <a:ext uri="{FF2B5EF4-FFF2-40B4-BE49-F238E27FC236}">
                  <a16:creationId xmlns:a16="http://schemas.microsoft.com/office/drawing/2014/main" id="{1EEE3E86-BC61-446F-B858-B7E899E09AB5}"/>
                </a:ext>
              </a:extLst>
            </p:cNvPr>
            <p:cNvSpPr/>
            <p:nvPr/>
          </p:nvSpPr>
          <p:spPr>
            <a:xfrm rot="6052691">
              <a:off x="10659413" y="2495338"/>
              <a:ext cx="1147151" cy="1056501"/>
            </a:xfrm>
            <a:prstGeom prst="pie">
              <a:avLst>
                <a:gd name="adj1" fmla="val 1831632"/>
                <a:gd name="adj2" fmla="val 5149437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E1F34F8-6795-4C70-90FD-E4177EC963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0988" y="2808133"/>
              <a:ext cx="3598779" cy="22122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827C11-B285-4526-832D-CE5CB5085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1754" y="3029359"/>
              <a:ext cx="2146517" cy="2302291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67ED54-73CF-4CA2-AF4E-82F4C4EF3C6B}"/>
                </a:ext>
              </a:extLst>
            </p:cNvPr>
            <p:cNvSpPr txBox="1"/>
            <p:nvPr/>
          </p:nvSpPr>
          <p:spPr>
            <a:xfrm>
              <a:off x="10687153" y="2964534"/>
              <a:ext cx="749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dirty="0">
                  <a:solidFill>
                    <a:schemeClr val="bg1"/>
                  </a:solidFill>
                </a:rPr>
                <a:t>∆ꝋ</a:t>
              </a:r>
              <a:endParaRPr lang="da-DK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C07E65-2E1E-4BD1-9298-A7CB1F20D450}"/>
              </a:ext>
            </a:extLst>
          </p:cNvPr>
          <p:cNvCxnSpPr>
            <a:cxnSpLocks/>
          </p:cNvCxnSpPr>
          <p:nvPr/>
        </p:nvCxnSpPr>
        <p:spPr>
          <a:xfrm flipH="1">
            <a:off x="10628733" y="3088244"/>
            <a:ext cx="632287" cy="1380517"/>
          </a:xfrm>
          <a:prstGeom prst="straightConnector1">
            <a:avLst/>
          </a:prstGeom>
          <a:ln w="38100">
            <a:solidFill>
              <a:srgbClr val="00B05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Partial Circle 1027">
            <a:extLst>
              <a:ext uri="{FF2B5EF4-FFF2-40B4-BE49-F238E27FC236}">
                <a16:creationId xmlns:a16="http://schemas.microsoft.com/office/drawing/2014/main" id="{FF6A851A-ECB6-4436-B5E3-4E0CA514E6DC}"/>
              </a:ext>
            </a:extLst>
          </p:cNvPr>
          <p:cNvSpPr/>
          <p:nvPr/>
        </p:nvSpPr>
        <p:spPr>
          <a:xfrm rot="15399871">
            <a:off x="10744998" y="2589124"/>
            <a:ext cx="997071" cy="1055240"/>
          </a:xfrm>
          <a:prstGeom prst="pie">
            <a:avLst>
              <a:gd name="adj1" fmla="val 12810813"/>
              <a:gd name="adj2" fmla="val 1408327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4FA26B37-B2FF-41FF-8360-01BB800152F7}"/>
              </a:ext>
            </a:extLst>
          </p:cNvPr>
          <p:cNvSpPr/>
          <p:nvPr/>
        </p:nvSpPr>
        <p:spPr>
          <a:xfrm>
            <a:off x="11182513" y="3051374"/>
            <a:ext cx="135707" cy="1095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1031" name="Arc 1030">
            <a:extLst>
              <a:ext uri="{FF2B5EF4-FFF2-40B4-BE49-F238E27FC236}">
                <a16:creationId xmlns:a16="http://schemas.microsoft.com/office/drawing/2014/main" id="{BA3250D0-2BED-49A0-AA7C-9B586F4CEEAF}"/>
              </a:ext>
            </a:extLst>
          </p:cNvPr>
          <p:cNvSpPr/>
          <p:nvPr/>
        </p:nvSpPr>
        <p:spPr>
          <a:xfrm rot="4810253">
            <a:off x="6987322" y="1575915"/>
            <a:ext cx="4374097" cy="3410488"/>
          </a:xfrm>
          <a:custGeom>
            <a:avLst/>
            <a:gdLst>
              <a:gd name="connsiteX0" fmla="*/ 3604993 w 4374097"/>
              <a:gd name="connsiteY0" fmla="*/ 406950 h 3410488"/>
              <a:gd name="connsiteX1" fmla="*/ 4304718 w 4374097"/>
              <a:gd name="connsiteY1" fmla="*/ 2131348 h 3410488"/>
              <a:gd name="connsiteX2" fmla="*/ 3775301 w 4374097"/>
              <a:gd name="connsiteY2" fmla="*/ 2024822 h 3410488"/>
              <a:gd name="connsiteX3" fmla="*/ 3203530 w 4374097"/>
              <a:gd name="connsiteY3" fmla="*/ 1909774 h 3410488"/>
              <a:gd name="connsiteX4" fmla="*/ 2737643 w 4374097"/>
              <a:gd name="connsiteY4" fmla="*/ 1816031 h 3410488"/>
              <a:gd name="connsiteX5" fmla="*/ 2187049 w 4374097"/>
              <a:gd name="connsiteY5" fmla="*/ 1705244 h 3410488"/>
              <a:gd name="connsiteX6" fmla="*/ 2555714 w 4374097"/>
              <a:gd name="connsiteY6" fmla="*/ 1367688 h 3410488"/>
              <a:gd name="connsiteX7" fmla="*/ 2938559 w 4374097"/>
              <a:gd name="connsiteY7" fmla="*/ 1017148 h 3410488"/>
              <a:gd name="connsiteX8" fmla="*/ 3604993 w 4374097"/>
              <a:gd name="connsiteY8" fmla="*/ 406950 h 3410488"/>
              <a:gd name="connsiteX0" fmla="*/ 3604993 w 4374097"/>
              <a:gd name="connsiteY0" fmla="*/ 406950 h 3410488"/>
              <a:gd name="connsiteX1" fmla="*/ 4304718 w 4374097"/>
              <a:gd name="connsiteY1" fmla="*/ 2131348 h 34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4097" h="3410488" stroke="0" extrusionOk="0">
                <a:moveTo>
                  <a:pt x="3604993" y="406950"/>
                </a:moveTo>
                <a:cubicBezTo>
                  <a:pt x="4368084" y="924369"/>
                  <a:pt x="4453941" y="1505975"/>
                  <a:pt x="4304718" y="2131348"/>
                </a:cubicBezTo>
                <a:cubicBezTo>
                  <a:pt x="4148303" y="2127577"/>
                  <a:pt x="3892612" y="2029091"/>
                  <a:pt x="3775301" y="2024822"/>
                </a:cubicBezTo>
                <a:cubicBezTo>
                  <a:pt x="3657990" y="2020553"/>
                  <a:pt x="3363519" y="1930936"/>
                  <a:pt x="3203530" y="1909774"/>
                </a:cubicBezTo>
                <a:cubicBezTo>
                  <a:pt x="3043541" y="1888612"/>
                  <a:pt x="2961879" y="1833480"/>
                  <a:pt x="2737643" y="1816031"/>
                </a:cubicBezTo>
                <a:cubicBezTo>
                  <a:pt x="2513407" y="1798582"/>
                  <a:pt x="2318249" y="1723845"/>
                  <a:pt x="2187049" y="1705244"/>
                </a:cubicBezTo>
                <a:cubicBezTo>
                  <a:pt x="2338682" y="1560860"/>
                  <a:pt x="2469547" y="1482833"/>
                  <a:pt x="2555714" y="1367688"/>
                </a:cubicBezTo>
                <a:cubicBezTo>
                  <a:pt x="2641881" y="1252543"/>
                  <a:pt x="2814550" y="1137884"/>
                  <a:pt x="2938559" y="1017148"/>
                </a:cubicBezTo>
                <a:cubicBezTo>
                  <a:pt x="3062568" y="896412"/>
                  <a:pt x="3490647" y="599794"/>
                  <a:pt x="3604993" y="406950"/>
                </a:cubicBezTo>
                <a:close/>
              </a:path>
              <a:path w="4374097" h="3410488" fill="none" extrusionOk="0">
                <a:moveTo>
                  <a:pt x="3604993" y="406950"/>
                </a:moveTo>
                <a:cubicBezTo>
                  <a:pt x="4267246" y="939923"/>
                  <a:pt x="4652940" y="1628643"/>
                  <a:pt x="4304718" y="2131348"/>
                </a:cubicBezTo>
              </a:path>
            </a:pathLst>
          </a:custGeom>
          <a:noFill/>
          <a:ln w="57150">
            <a:solidFill>
              <a:srgbClr val="0070C0">
                <a:alpha val="67000"/>
              </a:srgbClr>
            </a:solidFill>
            <a:extLst>
              <a:ext uri="{C807C97D-BFC1-408E-A445-0C87EB9F89A2}">
                <ask:lineSketchStyleProps xmlns:ask="http://schemas.microsoft.com/office/drawing/2018/sketchyshapes" sd="3135246577">
                  <a:prstGeom prst="arc">
                    <a:avLst>
                      <a:gd name="adj1" fmla="val 19051335"/>
                      <a:gd name="adj2" fmla="val 6826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9172A86-B4E6-486E-BD55-3EE884B1E7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006" r="28976"/>
          <a:stretch/>
        </p:blipFill>
        <p:spPr>
          <a:xfrm>
            <a:off x="9834067" y="1373864"/>
            <a:ext cx="1764740" cy="68002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646C83CF-F7B0-448A-BB5B-5C98BECF8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6157" y="331975"/>
            <a:ext cx="2856274" cy="863357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C8C1A731-C77E-4599-91D5-04136943B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9998" y="1001856"/>
            <a:ext cx="1699797" cy="4839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A2F7EF4-4AA4-4DE4-8CCF-D76169A7FDC1}"/>
              </a:ext>
            </a:extLst>
          </p:cNvPr>
          <p:cNvSpPr txBox="1"/>
          <p:nvPr/>
        </p:nvSpPr>
        <p:spPr>
          <a:xfrm>
            <a:off x="786828" y="5866714"/>
            <a:ext cx="408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Figure 1. Bendlabs sensor – Logic Level Converter – Arduino connection diagram</a:t>
            </a:r>
            <a:endParaRPr lang="da-DK" sz="9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F1AF99-5511-4535-A1D9-D2B730FF9E17}"/>
              </a:ext>
            </a:extLst>
          </p:cNvPr>
          <p:cNvSpPr txBox="1"/>
          <p:nvPr/>
        </p:nvSpPr>
        <p:spPr>
          <a:xfrm>
            <a:off x="5281579" y="5369627"/>
            <a:ext cx="19575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4-channel Logic Level Converter</a:t>
            </a:r>
            <a:endParaRPr lang="da-DK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EDF152-FD62-5C29-C3CC-BE4B409838AB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202107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862" y="528991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3A6D30-47B9-485E-92A2-364BFE6A7756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498" y="1026406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Calibration and plotting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064AE-81D2-26B1-10EE-B1311DFD915F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6F829-4707-52DD-CBB2-6EE95BB4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8" y="1641873"/>
            <a:ext cx="9561590" cy="1391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19058-39B4-1FEF-D061-16635E86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8" y="3196803"/>
            <a:ext cx="4574496" cy="2987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BFD9F3-4BA4-3AFF-6F88-62BEB1769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175" y="4115682"/>
            <a:ext cx="4324449" cy="126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5:</a:t>
            </a:r>
            <a:br>
              <a:rPr lang="en-GB" sz="5800" dirty="0"/>
            </a:br>
            <a:r>
              <a:rPr lang="en-GB" sz="5800" dirty="0"/>
              <a:t>System integration</a:t>
            </a:r>
            <a:br>
              <a:rPr lang="en-GB" sz="5800" dirty="0"/>
            </a:br>
            <a:endParaRPr lang="en-GB" sz="5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14420-4FFC-B1FD-D4F4-F8DD69E450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EE6C2E-B854-4BF1-8451-CE678CBACCDC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C8BB1-C27E-13E4-DFB7-F7E5C1411F1A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41606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AF7F-2FC5-4EAB-BE51-DD3FC2E829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881549-CC20-46A6-A3FE-55049530AA6B}" type="datetime1">
              <a:rPr lang="en-GB" smtClean="0"/>
              <a:t>05/09/2022</a:t>
            </a:fld>
            <a:endParaRPr lang="en-GB" dirty="0"/>
          </a:p>
        </p:txBody>
      </p:sp>
      <p:pic>
        <p:nvPicPr>
          <p:cNvPr id="19" name="Picture 18" descr="A close-up of a computer&#10;&#10;Description automatically generated with low confidence">
            <a:extLst>
              <a:ext uri="{FF2B5EF4-FFF2-40B4-BE49-F238E27FC236}">
                <a16:creationId xmlns:a16="http://schemas.microsoft.com/office/drawing/2014/main" id="{CB88ACC8-ABA7-442C-9C06-7E6A1CA94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68" y="1640975"/>
            <a:ext cx="4144910" cy="2440565"/>
          </a:xfrm>
          <a:prstGeom prst="rect">
            <a:avLst/>
          </a:prstGeom>
        </p:spPr>
      </p:pic>
      <p:pic>
        <p:nvPicPr>
          <p:cNvPr id="20" name="Picture 19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8BE109CC-6547-436C-A707-135A7DBA8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82" y="4193936"/>
            <a:ext cx="2116096" cy="1423494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081B1A4-3187-4969-BC58-FB2CB32611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55254" y="3970124"/>
            <a:ext cx="1705700" cy="931601"/>
          </a:xfrm>
          <a:prstGeom prst="bentConnector3">
            <a:avLst>
              <a:gd name="adj1" fmla="val 10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E98C162-9ED2-493D-9C31-9AF0270FAF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22067" y="3604634"/>
            <a:ext cx="773399" cy="730276"/>
          </a:xfrm>
          <a:prstGeom prst="bentConnector3">
            <a:avLst>
              <a:gd name="adj1" fmla="val 10082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B754FE-FAB5-42FB-BD40-820287CDD5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39763" y="4118460"/>
            <a:ext cx="1630776" cy="637508"/>
          </a:xfrm>
          <a:prstGeom prst="bentConnector3">
            <a:avLst>
              <a:gd name="adj1" fmla="val 99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A93B9A1-A7C9-4AAB-93BA-E5488AC4D5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1771" y="3586376"/>
            <a:ext cx="845434" cy="838833"/>
          </a:xfrm>
          <a:prstGeom prst="bentConnector3">
            <a:avLst>
              <a:gd name="adj1" fmla="val 9824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D445E1-5B0F-4140-ACFF-8C0E7ACDDEBD}"/>
              </a:ext>
            </a:extLst>
          </p:cNvPr>
          <p:cNvCxnSpPr>
            <a:cxnSpLocks/>
          </p:cNvCxnSpPr>
          <p:nvPr/>
        </p:nvCxnSpPr>
        <p:spPr>
          <a:xfrm>
            <a:off x="5068378" y="4955309"/>
            <a:ext cx="0" cy="297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F92273-4859-4ACC-8DB8-21F4C2A4C04A}"/>
              </a:ext>
            </a:extLst>
          </p:cNvPr>
          <p:cNvCxnSpPr>
            <a:cxnSpLocks/>
          </p:cNvCxnSpPr>
          <p:nvPr/>
        </p:nvCxnSpPr>
        <p:spPr>
          <a:xfrm>
            <a:off x="5019769" y="4954595"/>
            <a:ext cx="0" cy="3527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727DAB-7C37-4351-8CFE-A9DA332DAD0F}"/>
              </a:ext>
            </a:extLst>
          </p:cNvPr>
          <p:cNvCxnSpPr>
            <a:cxnSpLocks/>
          </p:cNvCxnSpPr>
          <p:nvPr/>
        </p:nvCxnSpPr>
        <p:spPr>
          <a:xfrm>
            <a:off x="5017782" y="4420090"/>
            <a:ext cx="0" cy="3527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7D68C4-A9EE-4487-906F-BD75840274C8}"/>
              </a:ext>
            </a:extLst>
          </p:cNvPr>
          <p:cNvCxnSpPr>
            <a:cxnSpLocks/>
          </p:cNvCxnSpPr>
          <p:nvPr/>
        </p:nvCxnSpPr>
        <p:spPr>
          <a:xfrm flipH="1">
            <a:off x="5065410" y="4381799"/>
            <a:ext cx="2967" cy="39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1E3F682B-7966-4010-92A5-7FB2449A8F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56" y="2497657"/>
            <a:ext cx="2595801" cy="71973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FBFBB4-9D99-4A8B-A4A8-7AB7C1B04471}"/>
              </a:ext>
            </a:extLst>
          </p:cNvPr>
          <p:cNvCxnSpPr>
            <a:cxnSpLocks/>
          </p:cNvCxnSpPr>
          <p:nvPr/>
        </p:nvCxnSpPr>
        <p:spPr>
          <a:xfrm flipV="1">
            <a:off x="5651817" y="2698987"/>
            <a:ext cx="1" cy="2608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5F17E5-A3B0-4A68-9745-BEDC618FC60F}"/>
              </a:ext>
            </a:extLst>
          </p:cNvPr>
          <p:cNvCxnSpPr>
            <a:cxnSpLocks/>
          </p:cNvCxnSpPr>
          <p:nvPr/>
        </p:nvCxnSpPr>
        <p:spPr>
          <a:xfrm flipH="1">
            <a:off x="5634055" y="2698987"/>
            <a:ext cx="758540" cy="561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5C7587-4A8E-43FB-A434-AE64CF8D092C}"/>
              </a:ext>
            </a:extLst>
          </p:cNvPr>
          <p:cNvCxnSpPr>
            <a:cxnSpLocks/>
          </p:cNvCxnSpPr>
          <p:nvPr/>
        </p:nvCxnSpPr>
        <p:spPr>
          <a:xfrm flipH="1">
            <a:off x="5244101" y="5295634"/>
            <a:ext cx="41661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A9CF3B-208D-43F3-97D6-4FBC31127FDE}"/>
              </a:ext>
            </a:extLst>
          </p:cNvPr>
          <p:cNvCxnSpPr>
            <a:cxnSpLocks/>
          </p:cNvCxnSpPr>
          <p:nvPr/>
        </p:nvCxnSpPr>
        <p:spPr>
          <a:xfrm flipH="1">
            <a:off x="5548011" y="2640045"/>
            <a:ext cx="8445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54C1F0-169F-4148-BA84-D9E4D5FCEFB7}"/>
              </a:ext>
            </a:extLst>
          </p:cNvPr>
          <p:cNvCxnSpPr>
            <a:cxnSpLocks/>
          </p:cNvCxnSpPr>
          <p:nvPr/>
        </p:nvCxnSpPr>
        <p:spPr>
          <a:xfrm flipV="1">
            <a:off x="5564382" y="2640045"/>
            <a:ext cx="0" cy="2620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6EA863-D6BF-41CF-A1FD-949FE47F53CB}"/>
              </a:ext>
            </a:extLst>
          </p:cNvPr>
          <p:cNvCxnSpPr>
            <a:cxnSpLocks/>
          </p:cNvCxnSpPr>
          <p:nvPr/>
        </p:nvCxnSpPr>
        <p:spPr>
          <a:xfrm flipH="1">
            <a:off x="5865486" y="2816872"/>
            <a:ext cx="52414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3D2D0E-4A02-46BB-BF5F-E1717FB36FE3}"/>
              </a:ext>
            </a:extLst>
          </p:cNvPr>
          <p:cNvCxnSpPr>
            <a:cxnSpLocks/>
          </p:cNvCxnSpPr>
          <p:nvPr/>
        </p:nvCxnSpPr>
        <p:spPr>
          <a:xfrm flipH="1">
            <a:off x="5981201" y="2873007"/>
            <a:ext cx="402493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6B3270-9752-4ABD-BF14-684CC36B0EFD}"/>
              </a:ext>
            </a:extLst>
          </p:cNvPr>
          <p:cNvCxnSpPr>
            <a:cxnSpLocks/>
          </p:cNvCxnSpPr>
          <p:nvPr/>
        </p:nvCxnSpPr>
        <p:spPr>
          <a:xfrm flipV="1">
            <a:off x="5874366" y="2805646"/>
            <a:ext cx="7473" cy="267247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DF0768-70D7-455C-9CFE-746B9D0451EA}"/>
              </a:ext>
            </a:extLst>
          </p:cNvPr>
          <p:cNvCxnSpPr>
            <a:cxnSpLocks/>
          </p:cNvCxnSpPr>
          <p:nvPr/>
        </p:nvCxnSpPr>
        <p:spPr>
          <a:xfrm flipH="1">
            <a:off x="5114778" y="5464041"/>
            <a:ext cx="77440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1E1A5F-FBAE-41F8-9D11-30712FF4C585}"/>
              </a:ext>
            </a:extLst>
          </p:cNvPr>
          <p:cNvCxnSpPr>
            <a:cxnSpLocks/>
          </p:cNvCxnSpPr>
          <p:nvPr/>
        </p:nvCxnSpPr>
        <p:spPr>
          <a:xfrm>
            <a:off x="5114778" y="4951788"/>
            <a:ext cx="0" cy="5235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623297-ACA2-44BD-B2C7-AE5C639AAAB0}"/>
              </a:ext>
            </a:extLst>
          </p:cNvPr>
          <p:cNvCxnSpPr>
            <a:cxnSpLocks/>
          </p:cNvCxnSpPr>
          <p:nvPr/>
        </p:nvCxnSpPr>
        <p:spPr>
          <a:xfrm flipV="1">
            <a:off x="5988543" y="2867373"/>
            <a:ext cx="13103" cy="2720002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5D080A5-A7BB-427D-9014-439ABD4986E3}"/>
              </a:ext>
            </a:extLst>
          </p:cNvPr>
          <p:cNvCxnSpPr>
            <a:cxnSpLocks/>
          </p:cNvCxnSpPr>
          <p:nvPr/>
        </p:nvCxnSpPr>
        <p:spPr>
          <a:xfrm flipH="1">
            <a:off x="5163375" y="5576105"/>
            <a:ext cx="838271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66AE20-3194-4320-B365-88FD02616347}"/>
              </a:ext>
            </a:extLst>
          </p:cNvPr>
          <p:cNvCxnSpPr>
            <a:cxnSpLocks/>
          </p:cNvCxnSpPr>
          <p:nvPr/>
        </p:nvCxnSpPr>
        <p:spPr>
          <a:xfrm>
            <a:off x="5163375" y="4951788"/>
            <a:ext cx="0" cy="635586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49FDE6-F4CB-4664-AACA-802031ECC18F}"/>
              </a:ext>
            </a:extLst>
          </p:cNvPr>
          <p:cNvCxnSpPr>
            <a:cxnSpLocks/>
          </p:cNvCxnSpPr>
          <p:nvPr/>
        </p:nvCxnSpPr>
        <p:spPr>
          <a:xfrm flipH="1">
            <a:off x="5244103" y="5252602"/>
            <a:ext cx="3262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158316-28A4-45F8-BC52-C6E88916DDA8}"/>
              </a:ext>
            </a:extLst>
          </p:cNvPr>
          <p:cNvCxnSpPr>
            <a:cxnSpLocks/>
          </p:cNvCxnSpPr>
          <p:nvPr/>
        </p:nvCxnSpPr>
        <p:spPr>
          <a:xfrm flipH="1" flipV="1">
            <a:off x="5114778" y="1471863"/>
            <a:ext cx="6103" cy="325012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DDA1A0-1479-4E89-B3ED-7DE6C3314C66}"/>
              </a:ext>
            </a:extLst>
          </p:cNvPr>
          <p:cNvCxnSpPr>
            <a:cxnSpLocks/>
          </p:cNvCxnSpPr>
          <p:nvPr/>
        </p:nvCxnSpPr>
        <p:spPr>
          <a:xfrm flipV="1">
            <a:off x="5171347" y="1342751"/>
            <a:ext cx="0" cy="3375480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B57AB9-6C97-47A5-9D8B-0D40FDE37EA7}"/>
              </a:ext>
            </a:extLst>
          </p:cNvPr>
          <p:cNvCxnSpPr>
            <a:cxnSpLocks/>
          </p:cNvCxnSpPr>
          <p:nvPr/>
        </p:nvCxnSpPr>
        <p:spPr>
          <a:xfrm flipH="1">
            <a:off x="2156666" y="1342751"/>
            <a:ext cx="3032484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9E3EFA-67F0-4194-8981-BF910AF10C3C}"/>
              </a:ext>
            </a:extLst>
          </p:cNvPr>
          <p:cNvCxnSpPr>
            <a:cxnSpLocks/>
          </p:cNvCxnSpPr>
          <p:nvPr/>
        </p:nvCxnSpPr>
        <p:spPr>
          <a:xfrm flipH="1">
            <a:off x="2279397" y="1471863"/>
            <a:ext cx="284148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0E7FD4-4C4B-4A75-B5EE-6BD8D0CE1248}"/>
              </a:ext>
            </a:extLst>
          </p:cNvPr>
          <p:cNvCxnSpPr>
            <a:cxnSpLocks/>
          </p:cNvCxnSpPr>
          <p:nvPr/>
        </p:nvCxnSpPr>
        <p:spPr>
          <a:xfrm>
            <a:off x="2285331" y="1471863"/>
            <a:ext cx="1886" cy="3368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4036E1-720F-4791-B685-C53A13DFFC52}"/>
              </a:ext>
            </a:extLst>
          </p:cNvPr>
          <p:cNvCxnSpPr>
            <a:cxnSpLocks/>
          </p:cNvCxnSpPr>
          <p:nvPr/>
        </p:nvCxnSpPr>
        <p:spPr>
          <a:xfrm>
            <a:off x="2174655" y="1342751"/>
            <a:ext cx="0" cy="465925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10D9433-9A21-493D-A10C-5CF258584C51}"/>
              </a:ext>
            </a:extLst>
          </p:cNvPr>
          <p:cNvSpPr/>
          <p:nvPr/>
        </p:nvSpPr>
        <p:spPr>
          <a:xfrm rot="9223008">
            <a:off x="5410045" y="4365266"/>
            <a:ext cx="1833180" cy="1270085"/>
          </a:xfrm>
          <a:prstGeom prst="triangle">
            <a:avLst>
              <a:gd name="adj" fmla="val 4033"/>
            </a:avLst>
          </a:prstGeom>
          <a:solidFill>
            <a:srgbClr val="92D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A3DE4C7-7725-4D0C-B31E-17EE6CEFFBD2}"/>
              </a:ext>
            </a:extLst>
          </p:cNvPr>
          <p:cNvSpPr/>
          <p:nvPr/>
        </p:nvSpPr>
        <p:spPr>
          <a:xfrm>
            <a:off x="6597016" y="3855548"/>
            <a:ext cx="1496747" cy="134980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2" name="Picture 10" descr="BOB-12009 | SparkFun Electronics Bi-Directional Logic Voltage Level  Converter | Distrelec Export Shop">
            <a:extLst>
              <a:ext uri="{FF2B5EF4-FFF2-40B4-BE49-F238E27FC236}">
                <a16:creationId xmlns:a16="http://schemas.microsoft.com/office/drawing/2014/main" id="{B1FB8C1C-594D-4CB3-9101-C9A7DCDF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56" y="3991831"/>
            <a:ext cx="2078273" cy="10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57B1028-E067-4DA2-B170-735ED42EFF17}"/>
              </a:ext>
            </a:extLst>
          </p:cNvPr>
          <p:cNvCxnSpPr>
            <a:cxnSpLocks/>
          </p:cNvCxnSpPr>
          <p:nvPr/>
        </p:nvCxnSpPr>
        <p:spPr>
          <a:xfrm>
            <a:off x="7790999" y="4839725"/>
            <a:ext cx="0" cy="189102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A09F61B-B80D-429A-87B6-820E44331F31}"/>
              </a:ext>
            </a:extLst>
          </p:cNvPr>
          <p:cNvCxnSpPr>
            <a:cxnSpLocks/>
          </p:cNvCxnSpPr>
          <p:nvPr/>
        </p:nvCxnSpPr>
        <p:spPr>
          <a:xfrm>
            <a:off x="7790999" y="4003160"/>
            <a:ext cx="0" cy="25425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555AF1-6826-443E-BC1C-7C94CE867475}"/>
              </a:ext>
            </a:extLst>
          </p:cNvPr>
          <p:cNvCxnSpPr>
            <a:cxnSpLocks/>
          </p:cNvCxnSpPr>
          <p:nvPr/>
        </p:nvCxnSpPr>
        <p:spPr>
          <a:xfrm>
            <a:off x="7621657" y="3950376"/>
            <a:ext cx="0" cy="29601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24C2FD-74F7-43EF-B49A-55575B5D31E6}"/>
              </a:ext>
            </a:extLst>
          </p:cNvPr>
          <p:cNvCxnSpPr>
            <a:cxnSpLocks/>
          </p:cNvCxnSpPr>
          <p:nvPr/>
        </p:nvCxnSpPr>
        <p:spPr>
          <a:xfrm>
            <a:off x="7632012" y="4834948"/>
            <a:ext cx="0" cy="29601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8706D6-0FA3-4AFE-8B93-C0CB9D0EB809}"/>
              </a:ext>
            </a:extLst>
          </p:cNvPr>
          <p:cNvCxnSpPr>
            <a:cxnSpLocks/>
          </p:cNvCxnSpPr>
          <p:nvPr/>
        </p:nvCxnSpPr>
        <p:spPr>
          <a:xfrm>
            <a:off x="7445725" y="4852299"/>
            <a:ext cx="0" cy="353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ED37A0-B798-431B-AA9F-345F17ACE6CC}"/>
              </a:ext>
            </a:extLst>
          </p:cNvPr>
          <p:cNvCxnSpPr>
            <a:cxnSpLocks/>
          </p:cNvCxnSpPr>
          <p:nvPr/>
        </p:nvCxnSpPr>
        <p:spPr>
          <a:xfrm>
            <a:off x="7436809" y="3874915"/>
            <a:ext cx="0" cy="353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6ACAC73-4A13-45E6-B3E8-86470BE339CE}"/>
              </a:ext>
            </a:extLst>
          </p:cNvPr>
          <p:cNvCxnSpPr>
            <a:cxnSpLocks/>
          </p:cNvCxnSpPr>
          <p:nvPr/>
        </p:nvCxnSpPr>
        <p:spPr>
          <a:xfrm>
            <a:off x="7281943" y="4852298"/>
            <a:ext cx="0" cy="3530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29382D-E36A-488E-B6B5-E401FD172952}"/>
              </a:ext>
            </a:extLst>
          </p:cNvPr>
          <p:cNvCxnSpPr>
            <a:cxnSpLocks/>
          </p:cNvCxnSpPr>
          <p:nvPr/>
        </p:nvCxnSpPr>
        <p:spPr>
          <a:xfrm>
            <a:off x="7281943" y="3874915"/>
            <a:ext cx="0" cy="3530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DC62BAE7-DACC-4341-8F34-25BBF97E27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2" t="-1002" r="15340" b="45030"/>
          <a:stretch/>
        </p:blipFill>
        <p:spPr>
          <a:xfrm>
            <a:off x="0" y="2704601"/>
            <a:ext cx="1250035" cy="133461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7FE2D9-FA41-4409-AE42-5AC899FABD4D}"/>
              </a:ext>
            </a:extLst>
          </p:cNvPr>
          <p:cNvCxnSpPr>
            <a:cxnSpLocks/>
          </p:cNvCxnSpPr>
          <p:nvPr/>
        </p:nvCxnSpPr>
        <p:spPr>
          <a:xfrm>
            <a:off x="419158" y="3915956"/>
            <a:ext cx="0" cy="34145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DD0D38-E0A9-47F6-A7A5-7D2EDC45C3E4}"/>
              </a:ext>
            </a:extLst>
          </p:cNvPr>
          <p:cNvCxnSpPr>
            <a:cxnSpLocks/>
          </p:cNvCxnSpPr>
          <p:nvPr/>
        </p:nvCxnSpPr>
        <p:spPr>
          <a:xfrm>
            <a:off x="419158" y="4246393"/>
            <a:ext cx="312609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DA4F5C-CAB7-48ED-A9FF-5A2CC49BBF15}"/>
              </a:ext>
            </a:extLst>
          </p:cNvPr>
          <p:cNvCxnSpPr>
            <a:cxnSpLocks/>
          </p:cNvCxnSpPr>
          <p:nvPr/>
        </p:nvCxnSpPr>
        <p:spPr>
          <a:xfrm flipH="1">
            <a:off x="3545248" y="3608922"/>
            <a:ext cx="7121" cy="6484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11CD0A-5F6A-4D4F-9BA6-353E7A3E9D87}"/>
              </a:ext>
            </a:extLst>
          </p:cNvPr>
          <p:cNvCxnSpPr>
            <a:cxnSpLocks/>
          </p:cNvCxnSpPr>
          <p:nvPr/>
        </p:nvCxnSpPr>
        <p:spPr>
          <a:xfrm>
            <a:off x="497488" y="3904939"/>
            <a:ext cx="0" cy="1698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38541C-FD2B-43AA-9B7A-0E8805B97C12}"/>
              </a:ext>
            </a:extLst>
          </p:cNvPr>
          <p:cNvCxnSpPr>
            <a:cxnSpLocks/>
          </p:cNvCxnSpPr>
          <p:nvPr/>
        </p:nvCxnSpPr>
        <p:spPr>
          <a:xfrm>
            <a:off x="497488" y="5587374"/>
            <a:ext cx="3503944" cy="14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820C3D-5DC6-4104-94A6-D784D0D3D152}"/>
              </a:ext>
            </a:extLst>
          </p:cNvPr>
          <p:cNvCxnSpPr>
            <a:cxnSpLocks/>
          </p:cNvCxnSpPr>
          <p:nvPr/>
        </p:nvCxnSpPr>
        <p:spPr>
          <a:xfrm>
            <a:off x="3991837" y="5233194"/>
            <a:ext cx="0" cy="384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A649F4-F10D-4E09-95B5-4B657E3244AC}"/>
              </a:ext>
            </a:extLst>
          </p:cNvPr>
          <p:cNvCxnSpPr>
            <a:cxnSpLocks/>
          </p:cNvCxnSpPr>
          <p:nvPr/>
        </p:nvCxnSpPr>
        <p:spPr>
          <a:xfrm>
            <a:off x="575642" y="3950376"/>
            <a:ext cx="6076" cy="14298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0775BD-1DC4-4B9A-8EFC-2BAD3E9188CF}"/>
              </a:ext>
            </a:extLst>
          </p:cNvPr>
          <p:cNvCxnSpPr>
            <a:cxnSpLocks/>
          </p:cNvCxnSpPr>
          <p:nvPr/>
        </p:nvCxnSpPr>
        <p:spPr>
          <a:xfrm>
            <a:off x="581719" y="5370703"/>
            <a:ext cx="33551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60834A-A806-45F7-A255-9042AC2E16AD}"/>
              </a:ext>
            </a:extLst>
          </p:cNvPr>
          <p:cNvCxnSpPr>
            <a:cxnSpLocks/>
          </p:cNvCxnSpPr>
          <p:nvPr/>
        </p:nvCxnSpPr>
        <p:spPr>
          <a:xfrm>
            <a:off x="3934674" y="5276405"/>
            <a:ext cx="0" cy="1037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3D7B498-2EFC-49B5-BC92-F200069FECE0}"/>
              </a:ext>
            </a:extLst>
          </p:cNvPr>
          <p:cNvSpPr txBox="1"/>
          <p:nvPr/>
        </p:nvSpPr>
        <p:spPr>
          <a:xfrm>
            <a:off x="2424085" y="5988285"/>
            <a:ext cx="4857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b="1" dirty="0"/>
              <a:t>Figure 1. Connection Scheme for a Bendlabs and MPX5100 pressure sensor for Arduino Uno</a:t>
            </a:r>
            <a:endParaRPr lang="da-DK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6B988F-DDB4-5EE3-DBEA-299B720BDD45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63" name="Picture 62" descr="A pair of scissors&#10;&#10;Description automatically generated with low confidence">
            <a:extLst>
              <a:ext uri="{FF2B5EF4-FFF2-40B4-BE49-F238E27FC236}">
                <a16:creationId xmlns:a16="http://schemas.microsoft.com/office/drawing/2014/main" id="{CF96AFA1-D81D-0308-5B15-04953565CB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26653" y1="60217" x2="46901" y2="49845"/>
                        <a14:backgroundMark x1="46901" y1="49845" x2="44421" y2="42260"/>
                        <a14:backgroundMark x1="49793" y1="43808" x2="51653" y2="52322"/>
                        <a14:backgroundMark x1="48347" y1="40402" x2="52066" y2="51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892"/>
          <a:stretch/>
        </p:blipFill>
        <p:spPr>
          <a:xfrm rot="17882516">
            <a:off x="8824842" y="1166916"/>
            <a:ext cx="2420981" cy="226304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4251C5B-B8B7-AE20-BBCA-0333AB57E7B2}"/>
              </a:ext>
            </a:extLst>
          </p:cNvPr>
          <p:cNvSpPr/>
          <p:nvPr/>
        </p:nvSpPr>
        <p:spPr>
          <a:xfrm>
            <a:off x="6182126" y="2170173"/>
            <a:ext cx="3011385" cy="1296023"/>
          </a:xfrm>
          <a:prstGeom prst="ellipse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>
              <a:solidFill>
                <a:srgbClr val="0070C0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30E71A-8662-B586-8BF1-208BCE4B556B}"/>
              </a:ext>
            </a:extLst>
          </p:cNvPr>
          <p:cNvSpPr/>
          <p:nvPr/>
        </p:nvSpPr>
        <p:spPr>
          <a:xfrm rot="2291201">
            <a:off x="8894537" y="1875015"/>
            <a:ext cx="566392" cy="726643"/>
          </a:xfrm>
          <a:prstGeom prst="triangle">
            <a:avLst>
              <a:gd name="adj" fmla="val 9043"/>
            </a:avLst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30212-6BDC-5CFC-AEF2-650FF4E70C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6804654" y="343448"/>
            <a:ext cx="939168" cy="2817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52A0B4-BA16-A99E-B01E-FE2AF46DB4D3}"/>
              </a:ext>
            </a:extLst>
          </p:cNvPr>
          <p:cNvCxnSpPr>
            <a:cxnSpLocks/>
          </p:cNvCxnSpPr>
          <p:nvPr/>
        </p:nvCxnSpPr>
        <p:spPr>
          <a:xfrm>
            <a:off x="8656162" y="1720388"/>
            <a:ext cx="521571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0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1:</a:t>
            </a:r>
            <a:br>
              <a:rPr lang="en-GB" sz="5800" dirty="0"/>
            </a:br>
            <a:r>
              <a:rPr lang="en-GB" sz="5800" dirty="0"/>
              <a:t>Arduino 101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4485-89DD-156F-BBAC-A6A31528CB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CDF3EA-B508-4B01-9654-635C6C12523D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0F29-3C5B-CBEE-4361-8BAF3CFC4B4E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65267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576F76-D1EC-402E-A413-AC438190A8EB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EDF152-FD62-5C29-C3CC-BE4B409838AB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2" name="Picture 2" descr="Se kildebilledet">
            <a:extLst>
              <a:ext uri="{FF2B5EF4-FFF2-40B4-BE49-F238E27FC236}">
                <a16:creationId xmlns:a16="http://schemas.microsoft.com/office/drawing/2014/main" id="{6D4FB7FB-E5F3-2C4B-2ADC-2F146B66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24186" y="3301024"/>
            <a:ext cx="2613515" cy="36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3FBE77-6A9B-EB84-2C6F-0C7ABB671A42}"/>
              </a:ext>
            </a:extLst>
          </p:cNvPr>
          <p:cNvSpPr txBox="1"/>
          <p:nvPr/>
        </p:nvSpPr>
        <p:spPr>
          <a:xfrm>
            <a:off x="428296" y="816633"/>
            <a:ext cx="10090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Arduino Uno and Serial communication</a:t>
            </a:r>
            <a:endParaRPr lang="da-DK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38D943-42A7-DF25-B7A8-2500C2A7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74" y="1278298"/>
            <a:ext cx="5811304" cy="2613516"/>
          </a:xfrm>
          <a:prstGeom prst="rect">
            <a:avLst/>
          </a:prstGeom>
        </p:spPr>
      </p:pic>
      <p:pic>
        <p:nvPicPr>
          <p:cNvPr id="10" name="Picture 4" descr="Se kildebilledet">
            <a:extLst>
              <a:ext uri="{FF2B5EF4-FFF2-40B4-BE49-F238E27FC236}">
                <a16:creationId xmlns:a16="http://schemas.microsoft.com/office/drawing/2014/main" id="{5BCC7EDC-4488-31CD-6E1D-215FE9D14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2" y="3846786"/>
            <a:ext cx="2098193" cy="20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D13160-D734-96AD-E6EC-D7350DA55E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857362" y="4464596"/>
            <a:ext cx="400528" cy="462043"/>
          </a:xfrm>
          <a:prstGeom prst="rect">
            <a:avLst/>
          </a:prstGeom>
        </p:spPr>
      </p:pic>
      <p:pic>
        <p:nvPicPr>
          <p:cNvPr id="1030" name="Picture 6" descr="Se kildebilledet">
            <a:extLst>
              <a:ext uri="{FF2B5EF4-FFF2-40B4-BE49-F238E27FC236}">
                <a16:creationId xmlns:a16="http://schemas.microsoft.com/office/drawing/2014/main" id="{9323BB42-3D48-6625-7143-41E710315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4" t="19954" r="9234" b="22207"/>
          <a:stretch/>
        </p:blipFill>
        <p:spPr bwMode="auto">
          <a:xfrm>
            <a:off x="546993" y="4326372"/>
            <a:ext cx="1165670" cy="82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191D30-C44D-D2F0-D875-F78FE913445E}"/>
              </a:ext>
            </a:extLst>
          </p:cNvPr>
          <p:cNvCxnSpPr/>
          <p:nvPr/>
        </p:nvCxnSpPr>
        <p:spPr>
          <a:xfrm flipH="1">
            <a:off x="2043211" y="4738978"/>
            <a:ext cx="6432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B43BBDE-88D2-8A6F-1DD7-ABFEF5EBFB9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287" y="4127618"/>
            <a:ext cx="1222720" cy="12227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1EC270F-886B-3235-D21A-AB2C4E5D9EA8}"/>
              </a:ext>
            </a:extLst>
          </p:cNvPr>
          <p:cNvSpPr txBox="1"/>
          <p:nvPr/>
        </p:nvSpPr>
        <p:spPr>
          <a:xfrm>
            <a:off x="10336530" y="5350338"/>
            <a:ext cx="4088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00" b="1" dirty="0"/>
              <a:t>SoRo_101  QR </a:t>
            </a:r>
            <a:r>
              <a:rPr lang="da-DK" sz="900" b="1" dirty="0" err="1"/>
              <a:t>code</a:t>
            </a:r>
            <a:endParaRPr lang="da-DK" sz="9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2D7F7-C187-2DAA-2E8E-1F554D83FA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4520" y="1278880"/>
            <a:ext cx="4230768" cy="50352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C8BFE3-CBC5-B06C-2B1C-9C1AB2F72117}"/>
              </a:ext>
            </a:extLst>
          </p:cNvPr>
          <p:cNvSpPr txBox="1"/>
          <p:nvPr/>
        </p:nvSpPr>
        <p:spPr>
          <a:xfrm>
            <a:off x="10336530" y="5581170"/>
            <a:ext cx="156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11"/>
              </a:rPr>
              <a:t>GitHub Link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836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2:</a:t>
            </a:r>
            <a:br>
              <a:rPr lang="en-GB" sz="5800" dirty="0"/>
            </a:br>
            <a:r>
              <a:rPr lang="en-GB" sz="5800" dirty="0"/>
              <a:t>MPX5100 Integrated Silicon Pressure Sensor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1FC1C-9ED7-142D-B5AE-ECA4C8613D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1F17E0-FBBA-4EC6-BCEC-511242A30F57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AC04-C09D-1BE4-4EA2-C46C5985A534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50161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CAB30E-E183-48C0-B262-A970D970A635}" type="datetime1">
              <a:rPr lang="en-GB" smtClean="0"/>
              <a:t>05/09/2022</a:t>
            </a:fld>
            <a:endParaRPr lang="en-GB" dirty="0"/>
          </a:p>
        </p:txBody>
      </p:sp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6A9AE994-41D0-49A1-83AD-4131EB13C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51" y="1763273"/>
            <a:ext cx="5017988" cy="31505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9ED20E3-0DF2-4334-8CA3-9FB95AFE6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2" y="4554000"/>
            <a:ext cx="3772523" cy="105242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7D5BDCD-7AC3-454C-946A-A93FC2DA09C5}"/>
              </a:ext>
            </a:extLst>
          </p:cNvPr>
          <p:cNvSpPr/>
          <p:nvPr/>
        </p:nvSpPr>
        <p:spPr>
          <a:xfrm>
            <a:off x="2221435" y="4624609"/>
            <a:ext cx="1658532" cy="289171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43908C-699D-4497-99CD-43B7745E7C07}"/>
              </a:ext>
            </a:extLst>
          </p:cNvPr>
          <p:cNvSpPr txBox="1"/>
          <p:nvPr/>
        </p:nvSpPr>
        <p:spPr>
          <a:xfrm>
            <a:off x="993235" y="804021"/>
            <a:ext cx="1009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MPX5100, 0 to 100 kPa, Differential, Gauge, and Absolute, Integrated, Pressure Sensor</a:t>
            </a:r>
            <a:endParaRPr lang="da-DK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811932-0B1F-4111-8174-25BA6D71F2A8}"/>
              </a:ext>
            </a:extLst>
          </p:cNvPr>
          <p:cNvGrpSpPr/>
          <p:nvPr/>
        </p:nvGrpSpPr>
        <p:grpSpPr>
          <a:xfrm>
            <a:off x="909405" y="1644773"/>
            <a:ext cx="3837858" cy="2192960"/>
            <a:chOff x="612758" y="1434670"/>
            <a:chExt cx="3837858" cy="2192960"/>
          </a:xfrm>
        </p:grpSpPr>
        <p:pic>
          <p:nvPicPr>
            <p:cNvPr id="1042" name="Picture 10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4819B2A2-D48C-4990-8993-D6B544EB8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35"/>
            <a:stretch/>
          </p:blipFill>
          <p:spPr>
            <a:xfrm>
              <a:off x="2597341" y="1798559"/>
              <a:ext cx="1853275" cy="840899"/>
            </a:xfrm>
            <a:prstGeom prst="rect">
              <a:avLst/>
            </a:prstGeom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935B056E-D533-4E01-ABFD-C7562AC05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588" y="1474059"/>
              <a:ext cx="814466" cy="1312398"/>
            </a:xfrm>
            <a:prstGeom prst="rect">
              <a:avLst/>
            </a:prstGeom>
          </p:spPr>
        </p:pic>
        <p:pic>
          <p:nvPicPr>
            <p:cNvPr id="60" name="Picture 59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B66ED0F1-DAEC-41DE-AC89-B7FF47ADB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62" t="-1002" r="15340" b="34878"/>
            <a:stretch/>
          </p:blipFill>
          <p:spPr>
            <a:xfrm>
              <a:off x="1568617" y="1434670"/>
              <a:ext cx="1039431" cy="1385922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1A9DBD-C8E9-44AF-AB91-B685E920487A}"/>
                </a:ext>
              </a:extLst>
            </p:cNvPr>
            <p:cNvGrpSpPr/>
            <p:nvPr/>
          </p:nvGrpSpPr>
          <p:grpSpPr>
            <a:xfrm>
              <a:off x="612758" y="2882884"/>
              <a:ext cx="3772523" cy="744746"/>
              <a:chOff x="1789422" y="2191564"/>
              <a:chExt cx="3969166" cy="744746"/>
            </a:xfrm>
          </p:grpSpPr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7945B8C-84EF-47CB-84E5-0497B99949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6862"/>
              <a:stretch/>
            </p:blipFill>
            <p:spPr>
              <a:xfrm>
                <a:off x="3413594" y="2191564"/>
                <a:ext cx="2344994" cy="744746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02E6E2C2-8A92-4AF0-8C6F-9DA276ACC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-518" r="63714"/>
              <a:stretch/>
            </p:blipFill>
            <p:spPr>
              <a:xfrm>
                <a:off x="1789422" y="2191564"/>
                <a:ext cx="1624172" cy="744746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D9791AE-D2DA-45F5-9B67-C725E3597F21}"/>
              </a:ext>
            </a:extLst>
          </p:cNvPr>
          <p:cNvSpPr txBox="1"/>
          <p:nvPr/>
        </p:nvSpPr>
        <p:spPr>
          <a:xfrm>
            <a:off x="810548" y="4092039"/>
            <a:ext cx="408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Figure 1. MPX5100DP Pinout (top view), Pin functions, and mechanical and electrical specifications</a:t>
            </a:r>
            <a:endParaRPr lang="da-DK" sz="9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EEF6F1-BD1E-48FA-BEB8-EA749CABA6A9}"/>
              </a:ext>
            </a:extLst>
          </p:cNvPr>
          <p:cNvSpPr txBox="1"/>
          <p:nvPr/>
        </p:nvSpPr>
        <p:spPr>
          <a:xfrm>
            <a:off x="5930150" y="4966198"/>
            <a:ext cx="4088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Figure 2. MPX5100DP – Arduino connection diagram</a:t>
            </a:r>
            <a:endParaRPr lang="da-DK" sz="9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8377FA-2857-1C62-71CF-2DB598444ACF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DEAFB-5C79-C325-FC01-99DD89AA7E2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079" r="12037"/>
          <a:stretch/>
        </p:blipFill>
        <p:spPr>
          <a:xfrm>
            <a:off x="9425503" y="3043681"/>
            <a:ext cx="936962" cy="8181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C329B-D4E5-AA54-5BB3-7DAF3E93C9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9984" y="3969583"/>
            <a:ext cx="768001" cy="9966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99C372-82A5-DAF7-7DB2-D78100A71CF9}"/>
              </a:ext>
            </a:extLst>
          </p:cNvPr>
          <p:cNvCxnSpPr>
            <a:cxnSpLocks/>
          </p:cNvCxnSpPr>
          <p:nvPr/>
        </p:nvCxnSpPr>
        <p:spPr>
          <a:xfrm>
            <a:off x="8794981" y="4093054"/>
            <a:ext cx="630522" cy="25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B8A174-2023-064C-5792-FC492D87C0F8}"/>
              </a:ext>
            </a:extLst>
          </p:cNvPr>
          <p:cNvCxnSpPr>
            <a:cxnSpLocks/>
          </p:cNvCxnSpPr>
          <p:nvPr/>
        </p:nvCxnSpPr>
        <p:spPr>
          <a:xfrm flipV="1">
            <a:off x="8834668" y="3209341"/>
            <a:ext cx="523743" cy="121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8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B19487-67E1-4ABB-8A33-257A046ABF7F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541" y="1502569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 b="1" dirty="0"/>
              <a:t>Arduino libraries</a:t>
            </a:r>
          </a:p>
          <a:p>
            <a:r>
              <a:rPr lang="en-US" sz="1800" dirty="0"/>
              <a:t>Download ads Arduino driver at </a:t>
            </a:r>
            <a:r>
              <a:rPr lang="en-US" sz="1800" dirty="0">
                <a:hlinkClick r:id="rId2"/>
              </a:rPr>
              <a:t>GitHub Link </a:t>
            </a:r>
            <a:endParaRPr lang="en-US" sz="1800" dirty="0"/>
          </a:p>
          <a:p>
            <a:r>
              <a:rPr lang="en-US" sz="1800" dirty="0"/>
              <a:t>Copy folder </a:t>
            </a:r>
            <a:r>
              <a:rPr lang="en-US" sz="1800" b="1" i="1" dirty="0" err="1"/>
              <a:t>ads_driver</a:t>
            </a:r>
            <a:r>
              <a:rPr lang="en-US" sz="1800" b="1" i="1" dirty="0"/>
              <a:t> </a:t>
            </a:r>
            <a:r>
              <a:rPr lang="en-US" sz="1800" dirty="0"/>
              <a:t>into </a:t>
            </a:r>
            <a:r>
              <a:rPr lang="en-US" sz="1800" b="1" i="1" dirty="0"/>
              <a:t>Arduino/Libraries </a:t>
            </a:r>
            <a:r>
              <a:rPr lang="en-US" sz="1800" dirty="0"/>
              <a:t>folder</a:t>
            </a:r>
          </a:p>
          <a:p>
            <a:r>
              <a:rPr lang="en-US" sz="1800" dirty="0"/>
              <a:t>Open the </a:t>
            </a:r>
            <a:r>
              <a:rPr lang="en-US" sz="1800" b="1" i="1" dirty="0" err="1"/>
              <a:t>ads.h</a:t>
            </a:r>
            <a:r>
              <a:rPr lang="en-US" sz="1800" i="1" dirty="0"/>
              <a:t> </a:t>
            </a:r>
            <a:r>
              <a:rPr lang="en-US" sz="1800" dirty="0"/>
              <a:t>file located at </a:t>
            </a:r>
            <a:r>
              <a:rPr lang="en-US" sz="1800" b="1" i="1" dirty="0" err="1"/>
              <a:t>ads_driver</a:t>
            </a:r>
            <a:r>
              <a:rPr lang="en-US" sz="1800" b="1" i="1" dirty="0"/>
              <a:t> </a:t>
            </a:r>
            <a:r>
              <a:rPr lang="en-US" sz="1800" dirty="0"/>
              <a:t>folder</a:t>
            </a:r>
          </a:p>
          <a:p>
            <a:r>
              <a:rPr lang="en-US" sz="1800" dirty="0"/>
              <a:t>Change the command </a:t>
            </a:r>
            <a:r>
              <a:rPr lang="en-US" sz="1800" dirty="0">
                <a:solidFill>
                  <a:srgbClr val="789D4A"/>
                </a:solidFill>
              </a:rPr>
              <a:t>ADS_DFU_CHECK(1) </a:t>
            </a:r>
            <a:r>
              <a:rPr lang="en-US" sz="1800" dirty="0"/>
              <a:t>to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ADS_DFU_CHECK(0) </a:t>
            </a:r>
            <a:r>
              <a:rPr lang="en-US" sz="1800" dirty="0"/>
              <a:t>   </a:t>
            </a:r>
          </a:p>
          <a:p>
            <a:r>
              <a:rPr lang="en-US" sz="1800" dirty="0"/>
              <a:t>Save the changes</a:t>
            </a:r>
          </a:p>
          <a:p>
            <a:r>
              <a:rPr lang="en-US" sz="1800" dirty="0"/>
              <a:t>Download </a:t>
            </a:r>
            <a:r>
              <a:rPr lang="en-US" sz="1800" b="1" i="1" dirty="0"/>
              <a:t>SoRo_Tutorial_1 </a:t>
            </a:r>
            <a:r>
              <a:rPr lang="en-US" sz="1800" dirty="0"/>
              <a:t>sketch at </a:t>
            </a:r>
            <a:r>
              <a:rPr lang="en-US" sz="1800" dirty="0">
                <a:hlinkClick r:id="rId3"/>
              </a:rPr>
              <a:t>GitHub Link</a:t>
            </a: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Calibration</a:t>
            </a:r>
          </a:p>
          <a:p>
            <a:r>
              <a:rPr lang="en-US" sz="1800" dirty="0"/>
              <a:t>Compile and Upload </a:t>
            </a:r>
            <a:r>
              <a:rPr lang="en-US" sz="1800" b="1" i="1" dirty="0"/>
              <a:t>SoRo_Tutorial_1 </a:t>
            </a:r>
            <a:r>
              <a:rPr lang="en-US" sz="1800" dirty="0"/>
              <a:t>sketch at Arduino Uno Device</a:t>
            </a:r>
          </a:p>
          <a:p>
            <a:r>
              <a:rPr lang="en-US" sz="1800" dirty="0"/>
              <a:t>Open the serial monitor</a:t>
            </a:r>
          </a:p>
          <a:p>
            <a:r>
              <a:rPr lang="en-US" sz="1800" dirty="0"/>
              <a:t>Put the Bendlabs sensor in the 0° position</a:t>
            </a:r>
          </a:p>
          <a:p>
            <a:r>
              <a:rPr lang="en-US" sz="1800" dirty="0"/>
              <a:t>Type </a:t>
            </a:r>
            <a:r>
              <a:rPr lang="en-US" sz="1800" dirty="0">
                <a:solidFill>
                  <a:srgbClr val="789D4A"/>
                </a:solidFill>
              </a:rPr>
              <a:t>0</a:t>
            </a:r>
            <a:r>
              <a:rPr lang="en-US" sz="1800" dirty="0"/>
              <a:t> and press </a:t>
            </a:r>
            <a:r>
              <a:rPr lang="en-US" sz="1800" dirty="0">
                <a:solidFill>
                  <a:srgbClr val="789D4A"/>
                </a:solidFill>
              </a:rPr>
              <a:t>Enter</a:t>
            </a:r>
          </a:p>
          <a:p>
            <a:r>
              <a:rPr lang="en-US" sz="1800" dirty="0"/>
              <a:t>Put the Bendlabs sensor in the 90° position</a:t>
            </a:r>
          </a:p>
          <a:p>
            <a:r>
              <a:rPr lang="en-US" sz="1800" dirty="0"/>
              <a:t>Type </a:t>
            </a:r>
            <a:r>
              <a:rPr lang="en-US" sz="1800" dirty="0">
                <a:solidFill>
                  <a:srgbClr val="789D4A"/>
                </a:solidFill>
              </a:rPr>
              <a:t>9</a:t>
            </a:r>
            <a:r>
              <a:rPr lang="en-US" sz="1800" dirty="0"/>
              <a:t> and press </a:t>
            </a:r>
            <a:r>
              <a:rPr lang="en-US" sz="1800" dirty="0">
                <a:solidFill>
                  <a:srgbClr val="789D4A"/>
                </a:solidFill>
              </a:rPr>
              <a:t>Enter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E6771-9B90-41CE-C211-156E9484FFA3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DA381-5EF2-1A68-3F15-4D3038AE5E3F}"/>
              </a:ext>
            </a:extLst>
          </p:cNvPr>
          <p:cNvSpPr txBox="1"/>
          <p:nvPr/>
        </p:nvSpPr>
        <p:spPr>
          <a:xfrm>
            <a:off x="9161471" y="5639808"/>
            <a:ext cx="4088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00" b="1" dirty="0"/>
              <a:t>SoRo_Tutorial_1 QR </a:t>
            </a:r>
            <a:r>
              <a:rPr lang="da-DK" sz="900" b="1" dirty="0" err="1"/>
              <a:t>code</a:t>
            </a:r>
            <a:endParaRPr lang="da-DK" sz="900" b="1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76F656D-F5E6-0C2D-8C5D-30D449160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4207" y="1358825"/>
            <a:ext cx="1748790" cy="1748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C85C4D-F3DB-C7BF-D021-15EC30C3B830}"/>
              </a:ext>
            </a:extLst>
          </p:cNvPr>
          <p:cNvSpPr txBox="1"/>
          <p:nvPr/>
        </p:nvSpPr>
        <p:spPr>
          <a:xfrm>
            <a:off x="9270781" y="3168938"/>
            <a:ext cx="4088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00" b="1" dirty="0" err="1"/>
              <a:t>Ads_driver</a:t>
            </a:r>
            <a:r>
              <a:rPr lang="da-DK" sz="900" b="1" dirty="0"/>
              <a:t>  QR </a:t>
            </a:r>
            <a:r>
              <a:rPr lang="da-DK" sz="900" b="1" dirty="0" err="1"/>
              <a:t>code</a:t>
            </a:r>
            <a:endParaRPr lang="da-DK" sz="9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3F26D0-EEFA-C91B-2FBE-7826718CA2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729" y="3949350"/>
            <a:ext cx="1649268" cy="16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7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3A6D30-47B9-485E-92A2-364BFE6A7756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541" y="1502569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Calibration and plotting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11817-ABA3-4E21-A111-1A9D38AC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18" y="2524125"/>
            <a:ext cx="11249025" cy="90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22F26-D615-4BE7-B24E-7EC4CE650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9" y="3719143"/>
            <a:ext cx="7743825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AFF134-7F41-4FD0-9EEC-A081A0E11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94"/>
          <a:stretch/>
        </p:blipFill>
        <p:spPr>
          <a:xfrm>
            <a:off x="539318" y="4509900"/>
            <a:ext cx="5495925" cy="1205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D064AE-81D2-26B1-10EE-B1311DFD915F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260299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3:</a:t>
            </a:r>
            <a:br>
              <a:rPr lang="en-GB" sz="5800" dirty="0"/>
            </a:br>
            <a:r>
              <a:rPr lang="en-GB" sz="5800" dirty="0"/>
              <a:t>Conductive Rubber Cord Sensor</a:t>
            </a:r>
            <a:br>
              <a:rPr lang="en-GB" sz="5800" dirty="0"/>
            </a:br>
            <a:endParaRPr lang="en-GB" sz="5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14420-4FFC-B1FD-D4F4-F8DD69E450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EE6C2E-B854-4BF1-8451-CE678CBACCDC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C8BB1-C27E-13E4-DFB7-F7E5C1411F1A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86443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27F560-D2DB-4E33-9FC9-98C94F16CF3E}" type="datetime1">
              <a:rPr lang="en-GB" smtClean="0"/>
              <a:t>05/09/2022</a:t>
            </a:fld>
            <a:endParaRPr lang="en-GB" dirty="0"/>
          </a:p>
        </p:txBody>
      </p:sp>
      <p:pic>
        <p:nvPicPr>
          <p:cNvPr id="4" name="Picture 3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44A823CB-31C0-4FD7-8505-A1171A10B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28" y="1616771"/>
            <a:ext cx="6989445" cy="3659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044C24-3C45-47FB-897D-5BA0F1417B45}"/>
              </a:ext>
            </a:extLst>
          </p:cNvPr>
          <p:cNvSpPr txBox="1"/>
          <p:nvPr/>
        </p:nvSpPr>
        <p:spPr>
          <a:xfrm>
            <a:off x="5661169" y="5251791"/>
            <a:ext cx="42571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Figure 1. Conductive Rubber Cord Sensor – Arduino connection diagram</a:t>
            </a:r>
            <a:endParaRPr lang="da-DK" sz="900" b="1" dirty="0"/>
          </a:p>
        </p:txBody>
      </p:sp>
      <p:pic>
        <p:nvPicPr>
          <p:cNvPr id="2050" name="Picture 2" descr="Conductive Rubber Cord Stretch Sensor + extras!">
            <a:extLst>
              <a:ext uri="{FF2B5EF4-FFF2-40B4-BE49-F238E27FC236}">
                <a16:creationId xmlns:a16="http://schemas.microsoft.com/office/drawing/2014/main" id="{3552111D-8EB6-481E-ADBD-FFE1A6B42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27" y="1890990"/>
            <a:ext cx="3586282" cy="269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EE8B1-EC50-4ED2-A9EC-D0D60F16F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02" y="4734490"/>
            <a:ext cx="3442827" cy="830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CA7013-9082-4CED-A6A1-23420C3EA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60" y="1292712"/>
            <a:ext cx="1476375" cy="552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A6E39E-41CF-2611-5D75-DBFBEF78D200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438770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heme/theme1.xml><?xml version="1.0" encoding="utf-8"?>
<a:theme xmlns:a="http://schemas.openxmlformats.org/drawingml/2006/main" name="Blank">
  <a:themeElements>
    <a:clrScheme name="SDU">
      <a:dk1>
        <a:srgbClr val="000000"/>
      </a:dk1>
      <a:lt1>
        <a:srgbClr val="FFFFFF"/>
      </a:lt1>
      <a:dk2>
        <a:srgbClr val="7A6040"/>
      </a:dk2>
      <a:lt2>
        <a:srgbClr val="DDCBA4"/>
      </a:lt2>
      <a:accent1>
        <a:srgbClr val="AEB862"/>
      </a:accent1>
      <a:accent2>
        <a:srgbClr val="789D4A"/>
      </a:accent2>
      <a:accent3>
        <a:srgbClr val="F2C75C"/>
      </a:accent3>
      <a:accent4>
        <a:srgbClr val="E07E3C"/>
      </a:accent4>
      <a:accent5>
        <a:srgbClr val="E1BBB4"/>
      </a:accent5>
      <a:accent6>
        <a:srgbClr val="D05A57"/>
      </a:accent6>
      <a:hlink>
        <a:srgbClr val="0563C1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FormConfiguration><![CDATA[{"formFields":[{"required":false,"helpTexts":{"prefix":"","postfix":""},"spacing":{},"type":"datePicker","name":"Date","label":"Date","fullyQualifiedName":"Date"}],"formDataEntries":[{"name":"Date","value":"8htOAZrtBkYeKQuFdR2Q0A=="}]}]]></TemplafyForm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891895634292862","enableDocumentContentUpdater":true,"version":"1.3"}]]></TemplafySlide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TemplateConfiguration><![CDATA[{"elementsMetadata":[{"type":"shape","id":"cd9741c8-8789-4c25-acf2-07e462de9c42","elementConfiguration":{"format":"{{DateFormats.MonthYear}}","binding":"Form.Date","disableUpdates":false,"type":"date"}},{"type":"shape","id":"8c7c9c3c-6f56-411a-89c2-4779e9849385","elementConfiguration":{"binding":"UserProfile.Institut.InstituteDCU_{{DocumentLanguage}}","disableUpdates":false,"type":"text"}},{"type":"shape","id":"92df3218-2473-47f4-9860-43a98e4e250c","elementConfiguration":{"binding":"UserProfile.Institut.InstituteDCU_{{DocumentLanguage}}","disableUpdates":false,"type":"text"}},{"type":"shape","id":"b346f40c-f13c-4a58-820b-5140e4ebe935","elementConfiguration":{"format":"{{DateFormats.MonthYear}}","binding":"Form.Date","disableUpdates":false,"type":"date"}},{"type":"shape","id":"35bf690c-838b-4fd7-85cd-cb0fbdb4c8c2","elementConfiguration":{"binding":"UserProfile.Institut.InstituteDCU_{{DocumentLanguage}}","disableUpdates":false,"type":"text"}},{"type":"shape","id":"909b52da-edda-4361-a03a-5e8d32a9e95b","elementConfiguration":{"format":"{{DateFormats.MonthYear}}","binding":"Form.Date","disableUpdates":false,"type":"date"}},{"type":"shape","id":"b7e5f2a0-79b4-4df1-9927-b970af9eddbc","elementConfiguration":{"binding":"UserProfile.Institut.InstituteDCU_{{DocumentLanguage}}","disableUpdates":false,"type":"text"}},{"type":"shape","id":"03113827-e04d-43e1-84ca-7889c6030572","elementConfiguration":{"format":"{{DateFormats.MonthYear}}","binding":"Form.Date","disableUpdates":false,"type":"date"}},{"type":"shape","id":"f084c6c0-5e85-4951-acfe-94e4f2b8e005","elementConfiguration":{"format":"{{DateFormats.MonthYear}}","binding":"Form.Date","disableUpdates":false,"type":"date"}},{"type":"shape","id":"92ae4fbc-84fa-413a-80b0-e47c00552c60","elementConfiguration":{"binding":"UserProfile.Institut.InstituteDCU_{{DocumentLanguage}}","disableUpdates":false,"type":"text"}},{"type":"shape","id":"10cdd606-091a-4f48-a446-41b2aa1aab67","elementConfiguration":{"binding":"UserProfile.Institut.InstituteDCU_{{DocumentLanguage}}","disableUpdates":false,"type":"text"}},{"type":"shape","id":"cec31f44-2b9b-4ebf-bef4-bf4db7bb7df1","elementConfiguration":{"binding":"UserProfile.Institut.InstituteDCU_{{DocumentLanguage}}","disableUpdates":false,"type":"text"}},{"type":"shape","id":"3953907f-4fb2-4af6-8b51-26ec4cce2240","elementConfiguration":{"format":"{{DateFormats.MonthYear}}","binding":"Form.Date","disableUpdates":false,"type":"date"}}],"transformationConfigurations":[{"language":"{{DocumentLanguage}}","disableUpdates":false,"type":"proofingLanguage"}],"templateName":"","templateDescription":"","enableDocumentContentUpdater":true,"version":"1.3"}]]></Templafy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Props1.xml><?xml version="1.0" encoding="utf-8"?>
<ds:datastoreItem xmlns:ds="http://schemas.openxmlformats.org/officeDocument/2006/customXml" ds:itemID="{A57C0D19-358B-4753-8DA4-9204CEA2F95F}">
  <ds:schemaRefs/>
</ds:datastoreItem>
</file>

<file path=customXml/itemProps10.xml><?xml version="1.0" encoding="utf-8"?>
<ds:datastoreItem xmlns:ds="http://schemas.openxmlformats.org/officeDocument/2006/customXml" ds:itemID="{923BA519-6502-4EA6-B0FB-C867A3D8FB98}">
  <ds:schemaRefs/>
</ds:datastoreItem>
</file>

<file path=customXml/itemProps11.xml><?xml version="1.0" encoding="utf-8"?>
<ds:datastoreItem xmlns:ds="http://schemas.openxmlformats.org/officeDocument/2006/customXml" ds:itemID="{C5CD5A01-6378-494D-B71B-D23DEC9A120C}">
  <ds:schemaRefs/>
</ds:datastoreItem>
</file>

<file path=customXml/itemProps12.xml><?xml version="1.0" encoding="utf-8"?>
<ds:datastoreItem xmlns:ds="http://schemas.openxmlformats.org/officeDocument/2006/customXml" ds:itemID="{A078B4FF-09BD-41CC-9B29-FE1B7D89E18C}">
  <ds:schemaRefs/>
</ds:datastoreItem>
</file>

<file path=customXml/itemProps13.xml><?xml version="1.0" encoding="utf-8"?>
<ds:datastoreItem xmlns:ds="http://schemas.openxmlformats.org/officeDocument/2006/customXml" ds:itemID="{C4661244-55D4-40CB-87F8-D12D6D1E5278}">
  <ds:schemaRefs/>
</ds:datastoreItem>
</file>

<file path=customXml/itemProps14.xml><?xml version="1.0" encoding="utf-8"?>
<ds:datastoreItem xmlns:ds="http://schemas.openxmlformats.org/officeDocument/2006/customXml" ds:itemID="{C83BBD83-B3C3-47BA-B125-6A2A1A31FA48}">
  <ds:schemaRefs/>
</ds:datastoreItem>
</file>

<file path=customXml/itemProps2.xml><?xml version="1.0" encoding="utf-8"?>
<ds:datastoreItem xmlns:ds="http://schemas.openxmlformats.org/officeDocument/2006/customXml" ds:itemID="{23A422EE-19EB-460A-8CC2-72292EB01E2F}">
  <ds:schemaRefs/>
</ds:datastoreItem>
</file>

<file path=customXml/itemProps3.xml><?xml version="1.0" encoding="utf-8"?>
<ds:datastoreItem xmlns:ds="http://schemas.openxmlformats.org/officeDocument/2006/customXml" ds:itemID="{80A386E5-FB57-411F-ACEC-E4C4608EF981}">
  <ds:schemaRefs/>
</ds:datastoreItem>
</file>

<file path=customXml/itemProps4.xml><?xml version="1.0" encoding="utf-8"?>
<ds:datastoreItem xmlns:ds="http://schemas.openxmlformats.org/officeDocument/2006/customXml" ds:itemID="{D4D35282-BEDA-429D-9192-ACF771B29A85}">
  <ds:schemaRefs/>
</ds:datastoreItem>
</file>

<file path=customXml/itemProps5.xml><?xml version="1.0" encoding="utf-8"?>
<ds:datastoreItem xmlns:ds="http://schemas.openxmlformats.org/officeDocument/2006/customXml" ds:itemID="{8CA70B28-CACC-45C6-8E39-ED02582859E9}">
  <ds:schemaRefs/>
</ds:datastoreItem>
</file>

<file path=customXml/itemProps6.xml><?xml version="1.0" encoding="utf-8"?>
<ds:datastoreItem xmlns:ds="http://schemas.openxmlformats.org/officeDocument/2006/customXml" ds:itemID="{C484C70F-0F64-4774-853F-19FDF7E1F81D}">
  <ds:schemaRefs/>
</ds:datastoreItem>
</file>

<file path=customXml/itemProps7.xml><?xml version="1.0" encoding="utf-8"?>
<ds:datastoreItem xmlns:ds="http://schemas.openxmlformats.org/officeDocument/2006/customXml" ds:itemID="{43723FED-A2E0-415E-8B28-139637BC092B}">
  <ds:schemaRefs/>
</ds:datastoreItem>
</file>

<file path=customXml/itemProps8.xml><?xml version="1.0" encoding="utf-8"?>
<ds:datastoreItem xmlns:ds="http://schemas.openxmlformats.org/officeDocument/2006/customXml" ds:itemID="{38B69043-C0D1-4478-8C3C-F54850531D8E}">
  <ds:schemaRefs/>
</ds:datastoreItem>
</file>

<file path=customXml/itemProps9.xml><?xml version="1.0" encoding="utf-8"?>
<ds:datastoreItem xmlns:ds="http://schemas.openxmlformats.org/officeDocument/2006/customXml" ds:itemID="{06CE3761-89D3-4A8E-8EB2-9214574F9FD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SDU widescreen dateA</Template>
  <TotalTime>0</TotalTime>
  <Words>363</Words>
  <Application>Microsoft Office PowerPoint</Application>
  <PresentationFormat>Widescreen</PresentationFormat>
  <Paragraphs>91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Blank</vt:lpstr>
      <vt:lpstr>Introduction to Soft Robotics   Autumn 2022  Instructors: Ahmad Rafsanjani, Jonas Jørgensen</vt:lpstr>
      <vt:lpstr>Part 1: Arduino 101</vt:lpstr>
      <vt:lpstr>PowerPoint Presentation</vt:lpstr>
      <vt:lpstr>Part 2: MPX5100 Integrated Silicon Pressure Sensor</vt:lpstr>
      <vt:lpstr>PowerPoint Presentation</vt:lpstr>
      <vt:lpstr>Code Information</vt:lpstr>
      <vt:lpstr>Code Information</vt:lpstr>
      <vt:lpstr>Part 3: Conductive Rubber Cord Sensor </vt:lpstr>
      <vt:lpstr>PowerPoint Presentation</vt:lpstr>
      <vt:lpstr>Code Information</vt:lpstr>
      <vt:lpstr>Part 4: Bendlabs sensor</vt:lpstr>
      <vt:lpstr>PowerPoint Presentation</vt:lpstr>
      <vt:lpstr>Code Information</vt:lpstr>
      <vt:lpstr>Part 5: System integration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 Robotics</dc:title>
  <dc:creator/>
  <cp:lastModifiedBy/>
  <cp:revision>11</cp:revision>
  <dcterms:created xsi:type="dcterms:W3CDTF">2019-01-15T10:32:39Z</dcterms:created>
  <dcterms:modified xsi:type="dcterms:W3CDTF">2022-09-05T09:28:47Z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2019-03-26T09:32:31.2904676Z</vt:lpwstr>
  </property>
  <property fmtid="{D5CDD505-2E9C-101B-9397-08002B2CF9AE}" pid="3" name="TemplafyTenantId">
    <vt:lpwstr>sdu</vt:lpwstr>
  </property>
  <property fmtid="{D5CDD505-2E9C-101B-9397-08002B2CF9AE}" pid="4" name="TemplafyTemplateId">
    <vt:lpwstr>636891894186761813</vt:lpwstr>
  </property>
  <property fmtid="{D5CDD505-2E9C-101B-9397-08002B2CF9AE}" pid="5" name="TemplafyUserProfileId">
    <vt:lpwstr>637325711249633119</vt:lpwstr>
  </property>
  <property fmtid="{D5CDD505-2E9C-101B-9397-08002B2CF9AE}" pid="6" name="TemplafyLanguageCode">
    <vt:lpwstr>en-GB</vt:lpwstr>
  </property>
</Properties>
</file>