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21"/>
  </p:notesMasterIdLst>
  <p:sldIdLst>
    <p:sldId id="257" r:id="rId16"/>
    <p:sldId id="365" r:id="rId17"/>
    <p:sldId id="369" r:id="rId18"/>
    <p:sldId id="367" r:id="rId19"/>
    <p:sldId id="368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90" d="100"/>
          <a:sy n="90" d="100"/>
        </p:scale>
        <p:origin x="102" y="61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18/09/2022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18/09/2022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onasjcmh/pumps_simple_controller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0069011" cy="405521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/>
              <a:t>Introduction to Soft Robotics</a:t>
            </a:r>
            <a:br>
              <a:rPr lang="en-GB" dirty="0"/>
            </a:br>
            <a:br>
              <a:rPr lang="en-GB" sz="2400" dirty="0"/>
            </a:br>
            <a:r>
              <a:rPr lang="en-US" sz="2400" dirty="0"/>
              <a:t>Autumn 2022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Instructors: Ahmad Rafsanjani, Jonas Jørgensen</a:t>
            </a:r>
            <a:endParaRPr lang="en-GB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243DF-532A-E844-5672-2979E83A7E4B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3:</a:t>
            </a:r>
            <a:br>
              <a:rPr lang="en-GB" sz="5800" dirty="0"/>
            </a:br>
            <a:r>
              <a:rPr lang="en-GB" sz="5800" dirty="0"/>
              <a:t>Pumps and valves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271B-CD87-26F8-99F7-1DBD918220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C2022-019A-C167-60B0-ABD76A5BBEBC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9221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0BEBD89-22F8-40A5-8248-F6BA2534F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2225" r="23199" b="13265"/>
          <a:stretch/>
        </p:blipFill>
        <p:spPr>
          <a:xfrm>
            <a:off x="7539736" y="1160108"/>
            <a:ext cx="2962149" cy="21892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0995" y="6773777"/>
            <a:ext cx="0" cy="0"/>
          </a:xfrm>
        </p:spPr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3755118" y="5762828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2. Pneumatic system for two </a:t>
            </a:r>
            <a:r>
              <a:rPr lang="en-GB" sz="900" b="1" dirty="0" err="1"/>
              <a:t>PneuNets</a:t>
            </a:r>
            <a:r>
              <a:rPr lang="en-GB" sz="900" b="1" dirty="0"/>
              <a:t> and MPX5100 pressure sensor using DFROBOT motor driver for Arduino Uno</a:t>
            </a:r>
            <a:endParaRPr lang="da-DK" sz="900" b="1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D9574BC-1DDE-42C2-884A-8D118CAA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" b="99458" l="36108" r="99213">
                        <a14:foregroundMark x1="66367" y1="14467" x2="52981" y2="72333"/>
                        <a14:foregroundMark x1="52981" y1="72333" x2="63892" y2="98011"/>
                        <a14:foregroundMark x1="63892" y1="98011" x2="78515" y2="86257"/>
                        <a14:foregroundMark x1="78515" y1="86257" x2="79978" y2="63110"/>
                        <a14:foregroundMark x1="79978" y1="63110" x2="71316" y2="14647"/>
                        <a14:foregroundMark x1="71316" y1="14647" x2="65917" y2="12477"/>
                        <a14:foregroundMark x1="40382" y1="2893" x2="88864" y2="1266"/>
                        <a14:foregroundMark x1="88864" y1="1266" x2="95849" y2="17209"/>
                        <a14:foregroundMark x1="98299" y1="34901" x2="99550" y2="84268"/>
                        <a14:foregroundMark x1="98285" y1="34358" x2="98299" y2="34901"/>
                        <a14:foregroundMark x1="98258" y1="33273" x2="98285" y2="34358"/>
                        <a14:foregroundMark x1="98242" y1="32649" x2="98258" y2="33273"/>
                        <a14:foregroundMark x1="98156" y1="29240" x2="98224" y2="31912"/>
                        <a14:foregroundMark x1="95447" y1="85743" x2="59843" y2="98553"/>
                        <a14:foregroundMark x1="99550" y1="84268" x2="98169" y2="84765"/>
                        <a14:foregroundMark x1="59843" y1="98553" x2="30259" y2="95118"/>
                        <a14:foregroundMark x1="30259" y1="95118" x2="51744" y2="54250"/>
                        <a14:foregroundMark x1="51744" y1="54250" x2="52756" y2="31103"/>
                        <a14:foregroundMark x1="52756" y1="31103" x2="41732" y2="14105"/>
                        <a14:foregroundMark x1="41732" y1="14105" x2="42970" y2="2170"/>
                        <a14:foregroundMark x1="64229" y1="50814" x2="49156" y2="63834"/>
                        <a14:foregroundMark x1="49156" y1="63834" x2="34421" y2="64014"/>
                        <a14:foregroundMark x1="34421" y1="64014" x2="40270" y2="40868"/>
                        <a14:foregroundMark x1="40270" y1="40868" x2="51294" y2="22604"/>
                        <a14:foregroundMark x1="51294" y1="22604" x2="69179" y2="28752"/>
                        <a14:foregroundMark x1="69179" y1="28752" x2="75478" y2="50452"/>
                        <a14:foregroundMark x1="75478" y1="50452" x2="66592" y2="76492"/>
                        <a14:foregroundMark x1="66592" y1="76492" x2="49381" y2="85172"/>
                        <a14:foregroundMark x1="49381" y1="85172" x2="37345" y2="71790"/>
                        <a14:foregroundMark x1="37345" y1="71790" x2="36895" y2="46112"/>
                        <a14:foregroundMark x1="36895" y1="46112" x2="37795" y2="41230"/>
                        <a14:foregroundMark x1="88976" y1="13020" x2="72328" y2="20976"/>
                        <a14:foregroundMark x1="72328" y1="20976" x2="53206" y2="57143"/>
                        <a14:foregroundMark x1="53206" y1="57143" x2="56693" y2="84087"/>
                        <a14:foregroundMark x1="56693" y1="84087" x2="69629" y2="99458"/>
                        <a14:foregroundMark x1="69629" y1="99458" x2="85827" y2="99458"/>
                        <a14:foregroundMark x1="85827" y1="99458" x2="95818" y2="95018"/>
                        <a14:foregroundMark x1="99663" y1="93309" x2="99213" y2="28391"/>
                        <a14:foregroundMark x1="96226" y1="25485" x2="86389" y2="15913"/>
                        <a14:foregroundMark x1="99213" y1="28391" x2="98976" y2="28160"/>
                        <a14:foregroundMark x1="86389" y1="15913" x2="85602" y2="15913"/>
                        <a14:foregroundMark x1="77503" y1="37794" x2="36108" y2="95118"/>
                        <a14:foregroundMark x1="36108" y1="95118" x2="95823" y2="94943"/>
                        <a14:foregroundMark x1="96787" y1="92440" x2="89201" y2="76492"/>
                        <a14:foregroundMark x1="89201" y1="76492" x2="67267" y2="54973"/>
                        <a14:foregroundMark x1="92351" y1="83002" x2="83802" y2="78843"/>
                        <a14:foregroundMark x1="95963" y1="27376" x2="95838" y2="31103"/>
                        <a14:foregroundMark x1="96181" y1="20861" x2="96017" y2="25738"/>
                        <a14:foregroundMark x1="95838" y1="31103" x2="79190" y2="33092"/>
                        <a14:foregroundMark x1="79190" y1="33092" x2="89764" y2="17541"/>
                        <a14:foregroundMark x1="89764" y1="17541" x2="74353" y2="30741"/>
                        <a14:foregroundMark x1="74353" y1="30741" x2="91564" y2="26221"/>
                        <a14:foregroundMark x1="91564" y1="26221" x2="77390" y2="26040"/>
                        <a14:foregroundMark x1="77390" y1="26040" x2="68054" y2="39783"/>
                        <a14:foregroundMark x1="84252" y1="43219" x2="74466" y2="68354"/>
                        <a14:foregroundMark x1="74466" y1="68354" x2="84927" y2="83544"/>
                        <a14:foregroundMark x1="84927" y1="83544" x2="94488" y2="65823"/>
                        <a14:foregroundMark x1="94488" y1="65823" x2="82565" y2="48101"/>
                        <a14:foregroundMark x1="82565" y1="48101" x2="92351" y2="65099"/>
                        <a14:foregroundMark x1="92351" y1="65099" x2="80540" y2="49367"/>
                        <a14:foregroundMark x1="80540" y1="49367" x2="92351" y2="39783"/>
                        <a14:foregroundMark x1="92013" y1="49367" x2="89426" y2="50814"/>
                        <a14:foregroundMark x1="95512" y1="2196" x2="95388" y2="1447"/>
                        <a14:foregroundMark x1="71879" y1="98011" x2="55793" y2="99277"/>
                        <a14:foregroundMark x1="55793" y1="99277" x2="72666" y2="90235"/>
                        <a14:foregroundMark x1="72666" y1="90235" x2="75703" y2="92586"/>
                        <a14:foregroundMark x1="75703" y1="91863" x2="76603" y2="84991"/>
                        <a14:foregroundMark x1="40157" y1="1266" x2="54443" y2="362"/>
                        <a14:foregroundMark x1="54443" y1="362" x2="68504" y2="723"/>
                        <a14:foregroundMark x1="68504" y1="723" x2="84702" y2="181"/>
                        <a14:foregroundMark x1="84702" y1="181" x2="94263" y2="1085"/>
                        <a14:foregroundMark x1="87739" y1="98915" x2="95726" y2="99096"/>
                        <a14:foregroundMark x1="71879" y1="99819" x2="40045" y2="99458"/>
                        <a14:foregroundMark x1="40045" y1="99458" x2="53881" y2="93490"/>
                        <a14:foregroundMark x1="53881" y1="93490" x2="56468" y2="99096"/>
                        <a14:foregroundMark x1="46569" y1="15371" x2="43195" y2="20434"/>
                        <a14:foregroundMark x1="42520" y1="20615" x2="43082" y2="22061"/>
                        <a14:foregroundMark x1="42632" y1="20615" x2="39820" y2="3436"/>
                        <a14:foregroundMark x1="44882" y1="18264" x2="40045" y2="40325"/>
                        <a14:foregroundMark x1="40045" y1="40325" x2="40832" y2="45389"/>
                        <a14:foregroundMark x1="42857" y1="58047" x2="46682" y2="57505"/>
                        <a14:foregroundMark x1="40832" y1="16637" x2="40832" y2="16094"/>
                        <a14:foregroundMark x1="41507" y1="19349" x2="40945" y2="19530"/>
                        <a14:backgroundMark x1="96400" y1="1989" x2="98650" y2="26763"/>
                        <a14:backgroundMark x1="97525" y1="25316" x2="99213" y2="27848"/>
                        <a14:backgroundMark x1="97525" y1="2532" x2="95838" y2="904"/>
                        <a14:backgroundMark x1="96850" y1="33273" x2="96850" y2="33273"/>
                        <a14:backgroundMark x1="97075" y1="34901" x2="97075" y2="34901"/>
                        <a14:backgroundMark x1="96513" y1="34358" x2="96513" y2="34358"/>
                        <a14:backgroundMark x1="96963" y1="86076" x2="97525" y2="84629"/>
                        <a14:backgroundMark x1="97075" y1="84991" x2="96625" y2="86438"/>
                        <a14:backgroundMark x1="97413" y1="85172" x2="98088" y2="84991"/>
                        <a14:backgroundMark x1="95951" y1="86076" x2="95726" y2="84629"/>
                        <a14:backgroundMark x1="96288" y1="86438" x2="95951" y2="84991"/>
                        <a14:backgroundMark x1="95838" y1="86076" x2="95388" y2="85533"/>
                        <a14:backgroundMark x1="96625" y1="34901" x2="96963" y2="33092"/>
                        <a14:backgroundMark x1="96963" y1="35081" x2="96400" y2="34358"/>
                        <a14:backgroundMark x1="96400" y1="33635" x2="96625" y2="34177"/>
                        <a14:backgroundMark x1="96963" y1="24593" x2="98650" y2="27486"/>
                        <a14:backgroundMark x1="97525" y1="98734" x2="97638" y2="99819"/>
                        <a14:backgroundMark x1="97975" y1="95841" x2="98088" y2="94937"/>
                        <a14:backgroundMark x1="97075" y1="97830" x2="97975" y2="94033"/>
                        <a14:backgroundMark x1="97750" y1="94937" x2="97525" y2="98011"/>
                        <a14:backgroundMark x1="97750" y1="95118" x2="98200" y2="94033"/>
                        <a14:backgroundMark x1="98538" y1="93128" x2="98088" y2="96022"/>
                      </a14:backgroundRemoval>
                    </a14:imgEffect>
                  </a14:imgLayer>
                </a14:imgProps>
              </a:ext>
            </a:extLst>
          </a:blip>
          <a:srcRect l="40432" t="2461" r="1676" b="1501"/>
          <a:stretch/>
        </p:blipFill>
        <p:spPr>
          <a:xfrm>
            <a:off x="8408735" y="1169635"/>
            <a:ext cx="2070653" cy="21211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5725E10-EDD2-47D8-8B75-7087CC479A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91"/>
          <a:stretch/>
        </p:blipFill>
        <p:spPr>
          <a:xfrm flipV="1">
            <a:off x="5652088" y="1299292"/>
            <a:ext cx="1145882" cy="65360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9E60B8B-8B5E-49F9-8977-8A05D8732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049" y="2178533"/>
            <a:ext cx="1220202" cy="653604"/>
          </a:xfrm>
          <a:prstGeom prst="rect">
            <a:avLst/>
          </a:prstGeom>
        </p:spPr>
      </p:pic>
      <p:pic>
        <p:nvPicPr>
          <p:cNvPr id="101" name="Picture 100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10DF3B3-6614-4296-BD41-1DE1A86DB8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5196522" y="4511979"/>
            <a:ext cx="631186" cy="712377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F4907C4-C08C-47E4-95A5-D9E33AA627AF}"/>
              </a:ext>
            </a:extLst>
          </p:cNvPr>
          <p:cNvCxnSpPr>
            <a:cxnSpLocks/>
          </p:cNvCxnSpPr>
          <p:nvPr/>
        </p:nvCxnSpPr>
        <p:spPr>
          <a:xfrm flipH="1">
            <a:off x="6773217" y="1649938"/>
            <a:ext cx="18619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D8B90AF-124C-45CA-89D3-63C93882E928}"/>
              </a:ext>
            </a:extLst>
          </p:cNvPr>
          <p:cNvCxnSpPr>
            <a:cxnSpLocks/>
          </p:cNvCxnSpPr>
          <p:nvPr/>
        </p:nvCxnSpPr>
        <p:spPr>
          <a:xfrm flipH="1">
            <a:off x="6773217" y="1544180"/>
            <a:ext cx="1861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3579EFF-85EF-456A-8DFC-303C252D1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798" y="1847455"/>
            <a:ext cx="733425" cy="35242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D7AD5E6-A66D-49F7-ADBD-3BE345D43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716797" y="2721933"/>
            <a:ext cx="733425" cy="352425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F90068-84AD-4939-9570-588785B60690}"/>
              </a:ext>
            </a:extLst>
          </p:cNvPr>
          <p:cNvCxnSpPr>
            <a:cxnSpLocks/>
          </p:cNvCxnSpPr>
          <p:nvPr/>
        </p:nvCxnSpPr>
        <p:spPr>
          <a:xfrm flipH="1">
            <a:off x="7295175" y="1988680"/>
            <a:ext cx="1317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2F0DD9-035F-47D1-B139-74A5D21F728C}"/>
              </a:ext>
            </a:extLst>
          </p:cNvPr>
          <p:cNvCxnSpPr>
            <a:cxnSpLocks/>
          </p:cNvCxnSpPr>
          <p:nvPr/>
        </p:nvCxnSpPr>
        <p:spPr>
          <a:xfrm flipH="1">
            <a:off x="7295175" y="2094438"/>
            <a:ext cx="1317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5A757D-30C0-4B3D-8B3E-BFE609545D3B}"/>
              </a:ext>
            </a:extLst>
          </p:cNvPr>
          <p:cNvCxnSpPr>
            <a:cxnSpLocks/>
          </p:cNvCxnSpPr>
          <p:nvPr/>
        </p:nvCxnSpPr>
        <p:spPr>
          <a:xfrm flipH="1">
            <a:off x="6750993" y="2495758"/>
            <a:ext cx="18619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CFA32B-5731-4AB6-8C15-F577DAE42DFA}"/>
              </a:ext>
            </a:extLst>
          </p:cNvPr>
          <p:cNvCxnSpPr>
            <a:cxnSpLocks/>
          </p:cNvCxnSpPr>
          <p:nvPr/>
        </p:nvCxnSpPr>
        <p:spPr>
          <a:xfrm flipH="1">
            <a:off x="6750993" y="2390000"/>
            <a:ext cx="1861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7DEF29-E026-49AC-B416-110B9C639129}"/>
              </a:ext>
            </a:extLst>
          </p:cNvPr>
          <p:cNvCxnSpPr>
            <a:cxnSpLocks/>
          </p:cNvCxnSpPr>
          <p:nvPr/>
        </p:nvCxnSpPr>
        <p:spPr>
          <a:xfrm flipH="1">
            <a:off x="7295175" y="2832137"/>
            <a:ext cx="1317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2C58D68-BBC5-40FC-9A77-8CCC5AB5E4EC}"/>
              </a:ext>
            </a:extLst>
          </p:cNvPr>
          <p:cNvCxnSpPr>
            <a:cxnSpLocks/>
          </p:cNvCxnSpPr>
          <p:nvPr/>
        </p:nvCxnSpPr>
        <p:spPr>
          <a:xfrm flipH="1">
            <a:off x="7295175" y="2937895"/>
            <a:ext cx="1317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7924E846-DC66-4CCF-8C9C-FB7B672938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54752" y1="82817" x2="84917" y2="64087"/>
                        <a14:backgroundMark x1="84917" y1="64087" x2="85537" y2="53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3717484" flipH="1">
            <a:off x="589267" y="2786773"/>
            <a:ext cx="2014141" cy="1882749"/>
          </a:xfrm>
          <a:prstGeom prst="rect">
            <a:avLst/>
          </a:prstGeom>
        </p:spPr>
      </p:pic>
      <p:pic>
        <p:nvPicPr>
          <p:cNvPr id="122" name="Picture 121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53FF94CE-8F4C-43EA-8268-2F3632C4CC2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4256" y1="85759" x2="78099" y2="65015"/>
                        <a14:backgroundMark x1="78099" y1="65015" x2="78926" y2="51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3717484" flipH="1">
            <a:off x="589267" y="1421241"/>
            <a:ext cx="2014141" cy="1882749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8A87F9D-1EE2-4817-8602-B28D595932C5}"/>
              </a:ext>
            </a:extLst>
          </p:cNvPr>
          <p:cNvCxnSpPr>
            <a:cxnSpLocks/>
          </p:cNvCxnSpPr>
          <p:nvPr/>
        </p:nvCxnSpPr>
        <p:spPr>
          <a:xfrm>
            <a:off x="4384657" y="1669826"/>
            <a:ext cx="1316961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3EE899-1561-4594-BA4B-B53359927199}"/>
              </a:ext>
            </a:extLst>
          </p:cNvPr>
          <p:cNvCxnSpPr>
            <a:cxnSpLocks/>
          </p:cNvCxnSpPr>
          <p:nvPr/>
        </p:nvCxnSpPr>
        <p:spPr>
          <a:xfrm>
            <a:off x="2328317" y="1896628"/>
            <a:ext cx="959666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7ABC64-770C-4E42-954B-7FFF92A7A7E7}"/>
              </a:ext>
            </a:extLst>
          </p:cNvPr>
          <p:cNvCxnSpPr>
            <a:cxnSpLocks/>
          </p:cNvCxnSpPr>
          <p:nvPr/>
        </p:nvCxnSpPr>
        <p:spPr>
          <a:xfrm>
            <a:off x="2329181" y="3245626"/>
            <a:ext cx="959666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1E24B22-E751-4EAF-AF4C-AA32086672D7}"/>
              </a:ext>
            </a:extLst>
          </p:cNvPr>
          <p:cNvCxnSpPr>
            <a:cxnSpLocks/>
          </p:cNvCxnSpPr>
          <p:nvPr/>
        </p:nvCxnSpPr>
        <p:spPr>
          <a:xfrm>
            <a:off x="3352308" y="1191121"/>
            <a:ext cx="1079973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C0FD345-6001-40A0-B182-3A27A0CF31C5}"/>
              </a:ext>
            </a:extLst>
          </p:cNvPr>
          <p:cNvCxnSpPr>
            <a:cxnSpLocks/>
          </p:cNvCxnSpPr>
          <p:nvPr/>
        </p:nvCxnSpPr>
        <p:spPr>
          <a:xfrm>
            <a:off x="3384038" y="1157893"/>
            <a:ext cx="0" cy="554468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5CFE9DD-3985-4A3A-849C-8523F4FAFAD6}"/>
              </a:ext>
            </a:extLst>
          </p:cNvPr>
          <p:cNvCxnSpPr>
            <a:cxnSpLocks/>
            <a:endCxn id="205" idx="3"/>
          </p:cNvCxnSpPr>
          <p:nvPr/>
        </p:nvCxnSpPr>
        <p:spPr>
          <a:xfrm>
            <a:off x="3386260" y="1316275"/>
            <a:ext cx="5865" cy="1690253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7574567-E547-4BCB-B4D2-7B3290DC471A}"/>
              </a:ext>
            </a:extLst>
          </p:cNvPr>
          <p:cNvCxnSpPr>
            <a:cxnSpLocks/>
          </p:cNvCxnSpPr>
          <p:nvPr/>
        </p:nvCxnSpPr>
        <p:spPr>
          <a:xfrm flipV="1">
            <a:off x="3352308" y="4142671"/>
            <a:ext cx="1116800" cy="574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4B5B66C-62A1-4E7D-8BA5-191057418A3C}"/>
              </a:ext>
            </a:extLst>
          </p:cNvPr>
          <p:cNvCxnSpPr>
            <a:cxnSpLocks/>
          </p:cNvCxnSpPr>
          <p:nvPr/>
        </p:nvCxnSpPr>
        <p:spPr>
          <a:xfrm>
            <a:off x="4409077" y="4144914"/>
            <a:ext cx="1922168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98B6A1-CC8A-416A-9CB9-A1A3470D5816}"/>
              </a:ext>
            </a:extLst>
          </p:cNvPr>
          <p:cNvCxnSpPr>
            <a:cxnSpLocks/>
          </p:cNvCxnSpPr>
          <p:nvPr/>
        </p:nvCxnSpPr>
        <p:spPr>
          <a:xfrm>
            <a:off x="3384038" y="3230143"/>
            <a:ext cx="0" cy="554468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C715EC2-AEDE-435F-8246-AE3EC9C5E1E8}"/>
              </a:ext>
            </a:extLst>
          </p:cNvPr>
          <p:cNvCxnSpPr>
            <a:cxnSpLocks/>
          </p:cNvCxnSpPr>
          <p:nvPr/>
        </p:nvCxnSpPr>
        <p:spPr>
          <a:xfrm flipH="1">
            <a:off x="3384038" y="3533305"/>
            <a:ext cx="2222" cy="624247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5DFA362-E9A3-4B93-9C37-AA11E06BABF8}"/>
              </a:ext>
            </a:extLst>
          </p:cNvPr>
          <p:cNvCxnSpPr>
            <a:cxnSpLocks/>
          </p:cNvCxnSpPr>
          <p:nvPr/>
        </p:nvCxnSpPr>
        <p:spPr>
          <a:xfrm>
            <a:off x="4423366" y="2454034"/>
            <a:ext cx="1244562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Arrow: Left-Right-Up 1038">
            <a:extLst>
              <a:ext uri="{FF2B5EF4-FFF2-40B4-BE49-F238E27FC236}">
                <a16:creationId xmlns:a16="http://schemas.microsoft.com/office/drawing/2014/main" id="{46464E37-62C5-4D98-B495-DA235322A99A}"/>
              </a:ext>
            </a:extLst>
          </p:cNvPr>
          <p:cNvSpPr/>
          <p:nvPr/>
        </p:nvSpPr>
        <p:spPr>
          <a:xfrm rot="16200000">
            <a:off x="3094605" y="1729687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05" name="Arrow: Left-Right-Up 204">
            <a:extLst>
              <a:ext uri="{FF2B5EF4-FFF2-40B4-BE49-F238E27FC236}">
                <a16:creationId xmlns:a16="http://schemas.microsoft.com/office/drawing/2014/main" id="{0CBBE767-1617-42C4-9BB1-6E5891E42BBA}"/>
              </a:ext>
            </a:extLst>
          </p:cNvPr>
          <p:cNvSpPr/>
          <p:nvPr/>
        </p:nvSpPr>
        <p:spPr>
          <a:xfrm rot="16200000">
            <a:off x="3094605" y="3062797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891F8F-B006-490F-B77D-8C17D8B6DDA6}"/>
              </a:ext>
            </a:extLst>
          </p:cNvPr>
          <p:cNvCxnSpPr>
            <a:cxnSpLocks/>
          </p:cNvCxnSpPr>
          <p:nvPr/>
        </p:nvCxnSpPr>
        <p:spPr>
          <a:xfrm>
            <a:off x="6289335" y="2877779"/>
            <a:ext cx="0" cy="1279773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35D08A0-3C80-4BA5-89FE-BF89BF832C3A}"/>
              </a:ext>
            </a:extLst>
          </p:cNvPr>
          <p:cNvCxnSpPr>
            <a:cxnSpLocks/>
          </p:cNvCxnSpPr>
          <p:nvPr/>
        </p:nvCxnSpPr>
        <p:spPr>
          <a:xfrm flipV="1">
            <a:off x="6251870" y="2859178"/>
            <a:ext cx="582381" cy="8348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E24B6C5-1DC2-4D5A-84EE-A982FAB969C8}"/>
              </a:ext>
            </a:extLst>
          </p:cNvPr>
          <p:cNvCxnSpPr>
            <a:cxnSpLocks/>
          </p:cNvCxnSpPr>
          <p:nvPr/>
        </p:nvCxnSpPr>
        <p:spPr>
          <a:xfrm flipH="1">
            <a:off x="5577738" y="4295027"/>
            <a:ext cx="4762" cy="291853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Left-Right-Up 236">
            <a:extLst>
              <a:ext uri="{FF2B5EF4-FFF2-40B4-BE49-F238E27FC236}">
                <a16:creationId xmlns:a16="http://schemas.microsoft.com/office/drawing/2014/main" id="{704A7296-2328-494F-AD82-183F927BA7B5}"/>
              </a:ext>
            </a:extLst>
          </p:cNvPr>
          <p:cNvSpPr/>
          <p:nvPr/>
        </p:nvSpPr>
        <p:spPr>
          <a:xfrm rot="10800000">
            <a:off x="5365398" y="4068614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C01F94-2799-4199-8181-139673006C61}"/>
              </a:ext>
            </a:extLst>
          </p:cNvPr>
          <p:cNvCxnSpPr>
            <a:cxnSpLocks/>
          </p:cNvCxnSpPr>
          <p:nvPr/>
        </p:nvCxnSpPr>
        <p:spPr>
          <a:xfrm flipH="1" flipV="1">
            <a:off x="5490142" y="5449663"/>
            <a:ext cx="3797297" cy="20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74BD65E-BD6D-49FC-9A54-2BF717780EAD}"/>
              </a:ext>
            </a:extLst>
          </p:cNvPr>
          <p:cNvCxnSpPr>
            <a:cxnSpLocks/>
          </p:cNvCxnSpPr>
          <p:nvPr/>
        </p:nvCxnSpPr>
        <p:spPr>
          <a:xfrm>
            <a:off x="5483790" y="5081478"/>
            <a:ext cx="0" cy="380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0C4A122-4701-442F-ADA0-8731B1FCB4F9}"/>
              </a:ext>
            </a:extLst>
          </p:cNvPr>
          <p:cNvCxnSpPr>
            <a:cxnSpLocks/>
          </p:cNvCxnSpPr>
          <p:nvPr/>
        </p:nvCxnSpPr>
        <p:spPr>
          <a:xfrm>
            <a:off x="9281090" y="3231734"/>
            <a:ext cx="0" cy="22370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4DBAF66-B7EB-4D75-93DE-30947E8590FA}"/>
              </a:ext>
            </a:extLst>
          </p:cNvPr>
          <p:cNvCxnSpPr>
            <a:cxnSpLocks/>
          </p:cNvCxnSpPr>
          <p:nvPr/>
        </p:nvCxnSpPr>
        <p:spPr>
          <a:xfrm flipH="1">
            <a:off x="5441514" y="5092527"/>
            <a:ext cx="3174" cy="4403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F6E004A-96F7-4097-B508-68FEA8A79C25}"/>
              </a:ext>
            </a:extLst>
          </p:cNvPr>
          <p:cNvCxnSpPr>
            <a:cxnSpLocks/>
          </p:cNvCxnSpPr>
          <p:nvPr/>
        </p:nvCxnSpPr>
        <p:spPr>
          <a:xfrm flipH="1" flipV="1">
            <a:off x="5441514" y="5517000"/>
            <a:ext cx="393138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586CDF8-BC13-4EB9-8ABD-99263ED6410C}"/>
              </a:ext>
            </a:extLst>
          </p:cNvPr>
          <p:cNvCxnSpPr>
            <a:cxnSpLocks/>
          </p:cNvCxnSpPr>
          <p:nvPr/>
        </p:nvCxnSpPr>
        <p:spPr>
          <a:xfrm flipH="1">
            <a:off x="9370514" y="3233641"/>
            <a:ext cx="19844" cy="228335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D56DF73-7FED-49AC-960A-861BF58D90C2}"/>
              </a:ext>
            </a:extLst>
          </p:cNvPr>
          <p:cNvCxnSpPr>
            <a:cxnSpLocks/>
          </p:cNvCxnSpPr>
          <p:nvPr/>
        </p:nvCxnSpPr>
        <p:spPr>
          <a:xfrm>
            <a:off x="5404593" y="5098867"/>
            <a:ext cx="0" cy="476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397CE57-04D2-4271-91BB-B642C0E5E8A6}"/>
              </a:ext>
            </a:extLst>
          </p:cNvPr>
          <p:cNvCxnSpPr>
            <a:cxnSpLocks/>
          </p:cNvCxnSpPr>
          <p:nvPr/>
        </p:nvCxnSpPr>
        <p:spPr>
          <a:xfrm flipH="1">
            <a:off x="5396795" y="5576919"/>
            <a:ext cx="45035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AEA2E0D-D60C-4712-BF42-D4BD62584574}"/>
              </a:ext>
            </a:extLst>
          </p:cNvPr>
          <p:cNvCxnSpPr>
            <a:cxnSpLocks/>
          </p:cNvCxnSpPr>
          <p:nvPr/>
        </p:nvCxnSpPr>
        <p:spPr>
          <a:xfrm>
            <a:off x="9900393" y="3231734"/>
            <a:ext cx="0" cy="23440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Arrow: Curved Right 254">
            <a:extLst>
              <a:ext uri="{FF2B5EF4-FFF2-40B4-BE49-F238E27FC236}">
                <a16:creationId xmlns:a16="http://schemas.microsoft.com/office/drawing/2014/main" id="{2B810222-3466-4F55-94FA-6CB3AB4F04E9}"/>
              </a:ext>
            </a:extLst>
          </p:cNvPr>
          <p:cNvSpPr/>
          <p:nvPr/>
        </p:nvSpPr>
        <p:spPr>
          <a:xfrm>
            <a:off x="3749591" y="2686886"/>
            <a:ext cx="518861" cy="653604"/>
          </a:xfrm>
          <a:prstGeom prst="curv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59520F5-BB4F-49DE-BA7B-E15453D6156A}"/>
              </a:ext>
            </a:extLst>
          </p:cNvPr>
          <p:cNvSpPr txBox="1"/>
          <p:nvPr/>
        </p:nvSpPr>
        <p:spPr>
          <a:xfrm>
            <a:off x="5799603" y="4795441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MPX5100 pressure sensor</a:t>
            </a:r>
            <a:endParaRPr lang="da-DK" sz="9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84B78FB-E678-4F47-86F9-A86B2C96F2D6}"/>
              </a:ext>
            </a:extLst>
          </p:cNvPr>
          <p:cNvSpPr txBox="1"/>
          <p:nvPr/>
        </p:nvSpPr>
        <p:spPr>
          <a:xfrm>
            <a:off x="5772218" y="1024369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Pump 1 (M1)</a:t>
            </a:r>
            <a:endParaRPr lang="da-DK" sz="900" b="1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3F1E7A4-ECDA-42B7-88FC-AD7F8E90211F}"/>
              </a:ext>
            </a:extLst>
          </p:cNvPr>
          <p:cNvSpPr txBox="1"/>
          <p:nvPr/>
        </p:nvSpPr>
        <p:spPr>
          <a:xfrm>
            <a:off x="5205272" y="2728786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Pump 2 (M3)</a:t>
            </a:r>
            <a:endParaRPr lang="da-DK" sz="9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364C84B-603D-418B-86A9-35BF64D7684B}"/>
              </a:ext>
            </a:extLst>
          </p:cNvPr>
          <p:cNvSpPr txBox="1"/>
          <p:nvPr/>
        </p:nvSpPr>
        <p:spPr>
          <a:xfrm>
            <a:off x="6709050" y="3052271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Valve 2 (M4)</a:t>
            </a:r>
            <a:endParaRPr lang="da-DK" sz="900" b="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F534424-DF64-48F5-AD08-3A6A5BD177E8}"/>
              </a:ext>
            </a:extLst>
          </p:cNvPr>
          <p:cNvSpPr txBox="1"/>
          <p:nvPr/>
        </p:nvSpPr>
        <p:spPr>
          <a:xfrm>
            <a:off x="6797970" y="2172108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Valve 1 (M2)</a:t>
            </a:r>
            <a:endParaRPr lang="da-DK" sz="900" b="1" dirty="0"/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0BD01B28-CDFC-47F9-BB73-72C55AC1AA36}"/>
              </a:ext>
            </a:extLst>
          </p:cNvPr>
          <p:cNvCxnSpPr>
            <a:cxnSpLocks/>
          </p:cNvCxnSpPr>
          <p:nvPr/>
        </p:nvCxnSpPr>
        <p:spPr>
          <a:xfrm flipH="1">
            <a:off x="10337777" y="2575481"/>
            <a:ext cx="3811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37DB15D-6C58-4C65-9867-5A4125C57809}"/>
              </a:ext>
            </a:extLst>
          </p:cNvPr>
          <p:cNvCxnSpPr>
            <a:cxnSpLocks/>
          </p:cNvCxnSpPr>
          <p:nvPr/>
        </p:nvCxnSpPr>
        <p:spPr>
          <a:xfrm flipV="1">
            <a:off x="10722721" y="2575481"/>
            <a:ext cx="1635" cy="10678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165AD8C-E3C2-456A-9BDE-8B2D83FA0277}"/>
              </a:ext>
            </a:extLst>
          </p:cNvPr>
          <p:cNvCxnSpPr>
            <a:cxnSpLocks/>
          </p:cNvCxnSpPr>
          <p:nvPr/>
        </p:nvCxnSpPr>
        <p:spPr>
          <a:xfrm flipV="1">
            <a:off x="9600351" y="3231734"/>
            <a:ext cx="0" cy="416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B48A9CE-FE89-43DF-B883-2BB08C281368}"/>
              </a:ext>
            </a:extLst>
          </p:cNvPr>
          <p:cNvCxnSpPr>
            <a:cxnSpLocks/>
          </p:cNvCxnSpPr>
          <p:nvPr/>
        </p:nvCxnSpPr>
        <p:spPr>
          <a:xfrm flipV="1">
            <a:off x="9600351" y="3627452"/>
            <a:ext cx="1109046" cy="7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693BBC-FC88-48DE-B13A-1AD5070F0764}"/>
              </a:ext>
            </a:extLst>
          </p:cNvPr>
          <p:cNvCxnSpPr>
            <a:cxnSpLocks/>
          </p:cNvCxnSpPr>
          <p:nvPr/>
        </p:nvCxnSpPr>
        <p:spPr>
          <a:xfrm>
            <a:off x="4423366" y="1778181"/>
            <a:ext cx="8915" cy="717577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8AED547-6B6A-4D3D-94E2-D9DC12F6F638}"/>
              </a:ext>
            </a:extLst>
          </p:cNvPr>
          <p:cNvCxnSpPr>
            <a:cxnSpLocks/>
          </p:cNvCxnSpPr>
          <p:nvPr/>
        </p:nvCxnSpPr>
        <p:spPr>
          <a:xfrm>
            <a:off x="4423366" y="1153134"/>
            <a:ext cx="0" cy="554468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-Right-Up 69">
            <a:extLst>
              <a:ext uri="{FF2B5EF4-FFF2-40B4-BE49-F238E27FC236}">
                <a16:creationId xmlns:a16="http://schemas.microsoft.com/office/drawing/2014/main" id="{F12EE775-4344-4297-9ED4-A4A66FC9B903}"/>
              </a:ext>
            </a:extLst>
          </p:cNvPr>
          <p:cNvSpPr/>
          <p:nvPr/>
        </p:nvSpPr>
        <p:spPr>
          <a:xfrm rot="5400000" flipH="1">
            <a:off x="4277305" y="1506768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374B3-D57C-5019-87A5-6D92A63EAD11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5618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385483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Code</a:t>
            </a:r>
          </a:p>
          <a:p>
            <a:r>
              <a:rPr lang="en-US" sz="1800" dirty="0"/>
              <a:t>Download </a:t>
            </a:r>
            <a:r>
              <a:rPr lang="en-US" sz="1800" b="1" i="1" dirty="0" err="1"/>
              <a:t>Pump_valve_simple_control</a:t>
            </a:r>
            <a:r>
              <a:rPr lang="en-US" sz="1800" b="1" i="1" dirty="0"/>
              <a:t> </a:t>
            </a:r>
            <a:r>
              <a:rPr lang="en-US" sz="1800" dirty="0"/>
              <a:t>sketch at </a:t>
            </a:r>
            <a:r>
              <a:rPr lang="en-US" sz="1800" dirty="0">
                <a:hlinkClick r:id="rId2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Motor controller functions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391C-30BA-4983-AF15-A95E25E5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2640353"/>
            <a:ext cx="9692612" cy="1963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1C36A-7421-46E5-B4F5-5092942548E8}"/>
              </a:ext>
            </a:extLst>
          </p:cNvPr>
          <p:cNvSpPr txBox="1"/>
          <p:nvPr/>
        </p:nvSpPr>
        <p:spPr>
          <a:xfrm>
            <a:off x="458942" y="48261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Arduino Time Control: </a:t>
            </a:r>
          </a:p>
          <a:p>
            <a:pPr marL="0" indent="0">
              <a:buNone/>
            </a:pPr>
            <a:r>
              <a:rPr lang="en-US" dirty="0"/>
              <a:t>Sample time = 100 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42FCB-2BB0-494F-8457-E2A4B845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70" y="4956748"/>
            <a:ext cx="7243860" cy="504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37432-C332-6F52-2D27-F462E198F193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60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58A932-8C30-4BFD-B999-C8796DB3E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32"/>
          <a:stretch/>
        </p:blipFill>
        <p:spPr>
          <a:xfrm>
            <a:off x="328313" y="2849940"/>
            <a:ext cx="5363256" cy="3276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A5E43E-3A6F-4F5D-971D-D1FBE0CFB60E}"/>
              </a:ext>
            </a:extLst>
          </p:cNvPr>
          <p:cNvSpPr txBox="1"/>
          <p:nvPr/>
        </p:nvSpPr>
        <p:spPr>
          <a:xfrm>
            <a:off x="531513" y="15025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Arduino Time Control: </a:t>
            </a:r>
          </a:p>
          <a:p>
            <a:pPr marL="0" indent="0">
              <a:buNone/>
            </a:pPr>
            <a:r>
              <a:rPr lang="en-US" dirty="0"/>
              <a:t>Sample time = 100 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C321B5-3E62-4D5E-BABD-A0545502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99" y="1541442"/>
            <a:ext cx="7243860" cy="504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761CE4-92CA-4D74-AE6B-51D8E8B93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32" r="13235"/>
          <a:stretch/>
        </p:blipFill>
        <p:spPr>
          <a:xfrm>
            <a:off x="5935231" y="3261798"/>
            <a:ext cx="5476290" cy="26219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1E2E2-C3A5-4727-8E09-FB98076B9173}"/>
              </a:ext>
            </a:extLst>
          </p:cNvPr>
          <p:cNvSpPr txBox="1"/>
          <p:nvPr/>
        </p:nvSpPr>
        <p:spPr>
          <a:xfrm>
            <a:off x="531513" y="2309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Example: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8B45C-0449-2479-90C5-74C2C81C8004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432613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7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A078B4FF-09BD-41CC-9B29-FE1B7D89E18C}">
  <ds:schemaRefs/>
</ds:datastoreItem>
</file>

<file path=customXml/itemProps10.xml><?xml version="1.0" encoding="utf-8"?>
<ds:datastoreItem xmlns:ds="http://schemas.openxmlformats.org/officeDocument/2006/customXml" ds:itemID="{23A422EE-19EB-460A-8CC2-72292EB01E2F}">
  <ds:schemaRefs/>
</ds:datastoreItem>
</file>

<file path=customXml/itemProps11.xml><?xml version="1.0" encoding="utf-8"?>
<ds:datastoreItem xmlns:ds="http://schemas.openxmlformats.org/officeDocument/2006/customXml" ds:itemID="{C83BBD83-B3C3-47BA-B125-6A2A1A31FA48}">
  <ds:schemaRefs/>
</ds:datastoreItem>
</file>

<file path=customXml/itemProps12.xml><?xml version="1.0" encoding="utf-8"?>
<ds:datastoreItem xmlns:ds="http://schemas.openxmlformats.org/officeDocument/2006/customXml" ds:itemID="{C3BF06F6-5A2A-4AEE-BD9F-CE363953B7E4}">
  <ds:schemaRefs/>
</ds:datastoreItem>
</file>

<file path=customXml/itemProps13.xml><?xml version="1.0" encoding="utf-8"?>
<ds:datastoreItem xmlns:ds="http://schemas.openxmlformats.org/officeDocument/2006/customXml" ds:itemID="{1633BF0F-5F3E-454E-9ADA-5528694CE17F}">
  <ds:schemaRefs/>
</ds:datastoreItem>
</file>

<file path=customXml/itemProps14.xml><?xml version="1.0" encoding="utf-8"?>
<ds:datastoreItem xmlns:ds="http://schemas.openxmlformats.org/officeDocument/2006/customXml" ds:itemID="{A57C0D19-358B-4753-8DA4-9204CEA2F95F}">
  <ds:schemaRefs/>
</ds:datastoreItem>
</file>

<file path=customXml/itemProps2.xml><?xml version="1.0" encoding="utf-8"?>
<ds:datastoreItem xmlns:ds="http://schemas.openxmlformats.org/officeDocument/2006/customXml" ds:itemID="{38B69043-C0D1-4478-8C3C-F54850531D8E}">
  <ds:schemaRefs/>
</ds:datastoreItem>
</file>

<file path=customXml/itemProps3.xml><?xml version="1.0" encoding="utf-8"?>
<ds:datastoreItem xmlns:ds="http://schemas.openxmlformats.org/officeDocument/2006/customXml" ds:itemID="{43723FED-A2E0-415E-8B28-139637BC092B}">
  <ds:schemaRefs/>
</ds:datastoreItem>
</file>

<file path=customXml/itemProps4.xml><?xml version="1.0" encoding="utf-8"?>
<ds:datastoreItem xmlns:ds="http://schemas.openxmlformats.org/officeDocument/2006/customXml" ds:itemID="{80482F15-B4A9-41AA-B80E-5BCF78508A9A}">
  <ds:schemaRefs/>
</ds:datastoreItem>
</file>

<file path=customXml/itemProps5.xml><?xml version="1.0" encoding="utf-8"?>
<ds:datastoreItem xmlns:ds="http://schemas.openxmlformats.org/officeDocument/2006/customXml" ds:itemID="{C484C70F-0F64-4774-853F-19FDF7E1F81D}">
  <ds:schemaRefs/>
</ds:datastoreItem>
</file>

<file path=customXml/itemProps6.xml><?xml version="1.0" encoding="utf-8"?>
<ds:datastoreItem xmlns:ds="http://schemas.openxmlformats.org/officeDocument/2006/customXml" ds:itemID="{80A386E5-FB57-411F-ACEC-E4C4608EF981}">
  <ds:schemaRefs/>
</ds:datastoreItem>
</file>

<file path=customXml/itemProps7.xml><?xml version="1.0" encoding="utf-8"?>
<ds:datastoreItem xmlns:ds="http://schemas.openxmlformats.org/officeDocument/2006/customXml" ds:itemID="{C5CD5A01-6378-494D-B71B-D23DEC9A120C}">
  <ds:schemaRefs/>
</ds:datastoreItem>
</file>

<file path=customXml/itemProps8.xml><?xml version="1.0" encoding="utf-8"?>
<ds:datastoreItem xmlns:ds="http://schemas.openxmlformats.org/officeDocument/2006/customXml" ds:itemID="{06CE3761-89D3-4A8E-8EB2-9214574F9FD3}">
  <ds:schemaRefs/>
</ds:datastoreItem>
</file>

<file path=customXml/itemProps9.xml><?xml version="1.0" encoding="utf-8"?>
<ds:datastoreItem xmlns:ds="http://schemas.openxmlformats.org/officeDocument/2006/customXml" ds:itemID="{AEFD24B9-E962-48D0-8442-DF98222DE85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148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Blank</vt:lpstr>
      <vt:lpstr>Introduction to Soft Robotics  Autumn 2022  Instructors: Ahmad Rafsanjani, Jonas Jørgensen</vt:lpstr>
      <vt:lpstr>Tutorial 3: Pumps and valves</vt:lpstr>
      <vt:lpstr>PowerPoint Presentation</vt:lpstr>
      <vt:lpstr>Code Information</vt:lpstr>
      <vt:lpstr>Code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2022-09-19T01:06:40Z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