
<file path=[Content_Types].xml><?xml version="1.0" encoding="utf-8"?>
<Types xmlns="http://schemas.openxmlformats.org/package/2006/content-types">
  <Default Extension="bin" ContentType="image/x-emf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5"/>
  </p:sldMasterIdLst>
  <p:notesMasterIdLst>
    <p:notesMasterId r:id="rId31"/>
  </p:notesMasterIdLst>
  <p:sldIdLst>
    <p:sldId id="257" r:id="rId16"/>
    <p:sldId id="256" r:id="rId17"/>
    <p:sldId id="380" r:id="rId18"/>
    <p:sldId id="356" r:id="rId19"/>
    <p:sldId id="357" r:id="rId20"/>
    <p:sldId id="298" r:id="rId21"/>
    <p:sldId id="364" r:id="rId22"/>
    <p:sldId id="358" r:id="rId23"/>
    <p:sldId id="359" r:id="rId24"/>
    <p:sldId id="363" r:id="rId25"/>
    <p:sldId id="379" r:id="rId26"/>
    <p:sldId id="355" r:id="rId27"/>
    <p:sldId id="382" r:id="rId28"/>
    <p:sldId id="378" r:id="rId29"/>
    <p:sldId id="377" r:id="rId30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DDCBA4"/>
    <a:srgbClr val="E5F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068332-1943-4C66-B1B0-E7C87C3BA496}" v="6" dt="2022-09-04T14:30:37.7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510" autoAdjust="0"/>
    <p:restoredTop sz="94662" autoAdjust="0"/>
  </p:normalViewPr>
  <p:slideViewPr>
    <p:cSldViewPr snapToGrid="0" showGuides="1">
      <p:cViewPr varScale="1">
        <p:scale>
          <a:sx n="130" d="100"/>
          <a:sy n="130" d="100"/>
        </p:scale>
        <p:origin x="96" y="792"/>
      </p:cViewPr>
      <p:guideLst>
        <p:guide orient="horz" pos="64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slide" Target="slides/slide6.xml"/><Relationship Id="rId34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9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1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microsoft.com/office/2015/10/relationships/revisionInfo" Target="revisionInfo.xml"/><Relationship Id="rId10" Type="http://schemas.openxmlformats.org/officeDocument/2006/relationships/customXml" Target="../customXml/item10.xml"/><Relationship Id="rId19" Type="http://schemas.openxmlformats.org/officeDocument/2006/relationships/slide" Target="slides/slide4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1"/>
          </a:xfrm>
          <a:prstGeom prst="rect">
            <a:avLst/>
          </a:prstGeom>
        </p:spPr>
        <p:txBody>
          <a:bodyPr vert="horz" lIns="94752" tIns="47376" rIns="94752" bIns="47376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7" y="2"/>
            <a:ext cx="3076363" cy="511731"/>
          </a:xfrm>
          <a:prstGeom prst="rect">
            <a:avLst/>
          </a:prstGeom>
        </p:spPr>
        <p:txBody>
          <a:bodyPr vert="horz" lIns="94752" tIns="47376" rIns="94752" bIns="47376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D72A38B-F9FA-4036-A084-652409E98F08}" type="datetimeFigureOut">
              <a:rPr lang="en-GB"/>
              <a:pPr/>
              <a:t>04/09/2022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2" tIns="47376" rIns="94752" bIns="47376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4"/>
            <a:ext cx="5679440" cy="4605576"/>
          </a:xfrm>
          <a:prstGeom prst="rect">
            <a:avLst/>
          </a:prstGeom>
        </p:spPr>
        <p:txBody>
          <a:bodyPr vert="horz" lIns="94752" tIns="47376" rIns="94752" bIns="47376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1"/>
          </a:xfrm>
          <a:prstGeom prst="rect">
            <a:avLst/>
          </a:prstGeom>
        </p:spPr>
        <p:txBody>
          <a:bodyPr vert="horz" lIns="94752" tIns="47376" rIns="94752" bIns="47376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7" y="9721108"/>
            <a:ext cx="3076363" cy="511731"/>
          </a:xfrm>
          <a:prstGeom prst="rect">
            <a:avLst/>
          </a:prstGeom>
        </p:spPr>
        <p:txBody>
          <a:bodyPr vert="horz" lIns="94752" tIns="47376" rIns="94752" bIns="47376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09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1439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812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7079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726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rt 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BBCAF46D-9983-4AEE-9B8A-24654CDEDDB0}"/>
              </a:ext>
            </a:extLst>
          </p:cNvPr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60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9384" y="1760373"/>
            <a:ext cx="10069011" cy="4070408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9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9" name="text" descr="{&quot;templafy&quot;:{&quot;id&quot;:&quot;b7e5f2a0-79b4-4df1-9927-b970af9eddbc&quot;}}" title="UserProfile.Institut.InstituteDCU_{{DocumentLanguage}}">
            <a:extLst>
              <a:ext uri="{FF2B5EF4-FFF2-40B4-BE49-F238E27FC236}">
                <a16:creationId xmlns:a16="http://schemas.microsoft.com/office/drawing/2014/main" id="{610DD8E7-635C-4517-8E21-65C3CB025FF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SDU Biorobotics</a:t>
            </a:r>
          </a:p>
        </p:txBody>
      </p:sp>
      <p:pic>
        <p:nvPicPr>
          <p:cNvPr id="7" name="Logo black">
            <a:extLst>
              <a:ext uri="{FF2B5EF4-FFF2-40B4-BE49-F238E27FC236}">
                <a16:creationId xmlns:a16="http://schemas.microsoft.com/office/drawing/2014/main" id="{E6E48129-FB3C-4F39-A5A1-63313B41D3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0" y="6296400"/>
            <a:ext cx="786874" cy="212400"/>
          </a:xfrm>
          <a:prstGeom prst="rect">
            <a:avLst/>
          </a:prstGeom>
        </p:spPr>
      </p:pic>
      <p:sp>
        <p:nvSpPr>
          <p:cNvPr id="20" name="sdu.dk">
            <a:extLst>
              <a:ext uri="{FF2B5EF4-FFF2-40B4-BE49-F238E27FC236}">
                <a16:creationId xmlns:a16="http://schemas.microsoft.com/office/drawing/2014/main" id="{4B84D86E-3D20-4505-8DAD-8EB1F3E63B0A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bg1"/>
                </a:solidFill>
              </a:rPr>
              <a:t>sdu.dk</a:t>
            </a:r>
            <a:endParaRPr lang="en-GB"/>
          </a:p>
        </p:txBody>
      </p:sp>
      <p:sp>
        <p:nvSpPr>
          <p:cNvPr id="21" name="#sdudk">
            <a:extLst>
              <a:ext uri="{FF2B5EF4-FFF2-40B4-BE49-F238E27FC236}">
                <a16:creationId xmlns:a16="http://schemas.microsoft.com/office/drawing/2014/main" id="{B58A6A9A-5E98-43AC-8CA5-F6C4B0573364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bg1"/>
                </a:solidFill>
              </a:rPr>
              <a:t>#sdudk</a:t>
            </a:r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739632-1CD3-47C1-98D9-4B1B2253C7C9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" descr="{&quot;templafy&quot;:{&quot;id&quot;:&quot;03113827-e04d-43e1-84ca-7889c6030572&quot;}}" title="Form.Date">
            <a:extLst>
              <a:ext uri="{FF2B5EF4-FFF2-40B4-BE49-F238E27FC236}">
                <a16:creationId xmlns:a16="http://schemas.microsoft.com/office/drawing/2014/main" id="{10301B40-E355-4D99-B296-A15FB5BC3A4C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bg1"/>
                </a:solidFill>
              </a:rPr>
              <a:t>June 2021</a:t>
            </a:r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D4E1389B-CA3B-4709-956D-F396D960B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E18870EA-1C98-4DD0-9660-6D0E7FDD9A64}" type="datetime1">
              <a:rPr lang="en-GB" smtClean="0"/>
              <a:t>04/09/2022</a:t>
            </a:fld>
            <a:endParaRPr lang="en-GB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8A94F1C1-AE36-4BBA-B958-8FC614A9472A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04/09/2022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752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lede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billede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9300" cy="68580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692401" y="1076109"/>
            <a:ext cx="4680000" cy="182273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Klik for at tilføje overskrift, maksimalt 3 linjer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56969-981A-4869-9324-B595DF89D12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692400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4" name="text" descr="{&quot;templafy&quot;:{&quot;id&quot;:&quot;cec31f44-2b9b-4ebf-bef4-bf4db7bb7df1&quot;}}" title="UserProfile.Institut.InstituteDCU_{{DocumentLanguage}}">
            <a:extLst>
              <a:ext uri="{FF2B5EF4-FFF2-40B4-BE49-F238E27FC236}">
                <a16:creationId xmlns:a16="http://schemas.microsoft.com/office/drawing/2014/main" id="{060969B2-E177-4704-95D4-119A98BB90C5}"/>
              </a:ext>
            </a:extLst>
          </p:cNvPr>
          <p:cNvSpPr txBox="1">
            <a:spLocks/>
          </p:cNvSpPr>
          <p:nvPr userDrawn="1"/>
        </p:nvSpPr>
        <p:spPr>
          <a:xfrm>
            <a:off x="6692400" y="249585"/>
            <a:ext cx="4680000" cy="478677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SDU Biorobotics</a:t>
            </a:r>
          </a:p>
        </p:txBody>
      </p:sp>
      <p:sp>
        <p:nvSpPr>
          <p:cNvPr id="16" name="sdu.dk">
            <a:extLst>
              <a:ext uri="{FF2B5EF4-FFF2-40B4-BE49-F238E27FC236}">
                <a16:creationId xmlns:a16="http://schemas.microsoft.com/office/drawing/2014/main" id="{406E07B7-D9E4-488D-BA7B-56AC0D1DDD05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7" name="#sdudk">
            <a:extLst>
              <a:ext uri="{FF2B5EF4-FFF2-40B4-BE49-F238E27FC236}">
                <a16:creationId xmlns:a16="http://schemas.microsoft.com/office/drawing/2014/main" id="{CD1A1828-0ED2-4AFE-8C5E-683996CBAF9D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8D6574-D545-4AC1-804C-76EBF3BEC544}"/>
              </a:ext>
            </a:extLst>
          </p:cNvPr>
          <p:cNvCxnSpPr>
            <a:cxnSpLocks/>
          </p:cNvCxnSpPr>
          <p:nvPr userDrawn="1"/>
        </p:nvCxnSpPr>
        <p:spPr>
          <a:xfrm>
            <a:off x="6691637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" descr="{&quot;templafy&quot;:{&quot;id&quot;:&quot;3953907f-4fb2-4af6-8b51-26ec4cce2240&quot;}}" title="Form.Date">
            <a:extLst>
              <a:ext uri="{FF2B5EF4-FFF2-40B4-BE49-F238E27FC236}">
                <a16:creationId xmlns:a16="http://schemas.microsoft.com/office/drawing/2014/main" id="{38150A77-BE4E-404D-B314-A1C41C791C1B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June 2021</a:t>
            </a:r>
          </a:p>
        </p:txBody>
      </p:sp>
      <p:pic>
        <p:nvPicPr>
          <p:cNvPr id="20" name="Logo black">
            <a:extLst>
              <a:ext uri="{FF2B5EF4-FFF2-40B4-BE49-F238E27FC236}">
                <a16:creationId xmlns:a16="http://schemas.microsoft.com/office/drawing/2014/main" id="{1421C492-A651-4EE4-BB8B-C6886E7B5C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400" y="6294893"/>
            <a:ext cx="784800" cy="211840"/>
          </a:xfrm>
          <a:prstGeom prst="rect">
            <a:avLst/>
          </a:prstGeom>
        </p:spPr>
      </p:pic>
      <p:sp>
        <p:nvSpPr>
          <p:cNvPr id="30" name="Date Placeholder 14">
            <a:extLst>
              <a:ext uri="{FF2B5EF4-FFF2-40B4-BE49-F238E27FC236}">
                <a16:creationId xmlns:a16="http://schemas.microsoft.com/office/drawing/2014/main" id="{2C4B35A0-F8F7-420F-9E06-CC0AAAA0B84F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04/09/2022</a:t>
            </a:fld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94981C-CC58-4018-9B19-5053EFA6B6A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lede og tekst (CV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6710399" y="1700213"/>
            <a:ext cx="4677070" cy="1436392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 dirty="0"/>
              <a:t>Overskrift i </a:t>
            </a:r>
            <a:r>
              <a:rPr lang="en-GB" dirty="0" err="1"/>
              <a:t>maks</a:t>
            </a:r>
            <a:r>
              <a:rPr lang="en-GB" dirty="0"/>
              <a:t> 2 linjer</a:t>
            </a:r>
            <a:endParaRPr lang="en-GB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FAAEFF0-FCE4-48D6-A0D1-A458F3CD3E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92202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21E6D3-406B-4DA0-9B5A-6A2F208BAF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10399" y="452437"/>
            <a:ext cx="4659277" cy="790493"/>
          </a:xfrm>
        </p:spPr>
        <p:txBody>
          <a:bodyPr anchor="b" anchorCtr="0"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GB" dirty="0"/>
              <a:t>Klik for at indsætte tekst (f.eks. job titel)</a:t>
            </a:r>
            <a:endParaRPr lang="en-GB"/>
          </a:p>
        </p:txBody>
      </p:sp>
      <p:sp>
        <p:nvSpPr>
          <p:cNvPr id="10" name="Pladsholder til billede 3"/>
          <p:cNvSpPr>
            <a:spLocks noGrp="1"/>
          </p:cNvSpPr>
          <p:nvPr>
            <p:ph type="pic" sz="quarter" idx="13" hasCustomPrompt="1"/>
          </p:nvPr>
        </p:nvSpPr>
        <p:spPr>
          <a:xfrm>
            <a:off x="411163" y="1016000"/>
            <a:ext cx="4043879" cy="4804038"/>
          </a:xfrm>
          <a:noFill/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4AC2696B-BD55-4932-A36E-BCC4318F22B0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04/09/2022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91D0A-163E-46D9-B4AE-DA279145732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F5B7637-A22A-4D3C-B58B-9E4FB77688C9}" type="datetime1">
              <a:rPr lang="en-GB" smtClean="0"/>
              <a:t>04/09/2022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1645F-3EEE-4ACC-9DE8-38B996FFAD1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A9685AE-678B-466E-B97B-590BC795CFD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08762-F27B-4C02-A3F6-05048278412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  <p:pic>
        <p:nvPicPr>
          <p:cNvPr id="13" name="Logo black">
            <a:extLst>
              <a:ext uri="{FF2B5EF4-FFF2-40B4-BE49-F238E27FC236}">
                <a16:creationId xmlns:a16="http://schemas.microsoft.com/office/drawing/2014/main" id="{16CDF92D-C78F-4CBE-853B-4E3CD39D2A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4" name="text" descr="{&quot;templafy&quot;:{&quot;id&quot;:&quot;10cdd606-091a-4f48-a446-41b2aa1aab67&quot;}}" title="UserProfile.Institut.InstituteDCU_{{DocumentLanguage}}">
            <a:extLst>
              <a:ext uri="{FF2B5EF4-FFF2-40B4-BE49-F238E27FC236}">
                <a16:creationId xmlns:a16="http://schemas.microsoft.com/office/drawing/2014/main" id="{DF6D8BC8-E65A-425F-8A88-41B507F8A632}"/>
              </a:ext>
            </a:extLst>
          </p:cNvPr>
          <p:cNvSpPr txBox="1">
            <a:spLocks/>
          </p:cNvSpPr>
          <p:nvPr userDrawn="1"/>
        </p:nvSpPr>
        <p:spPr>
          <a:xfrm>
            <a:off x="411160" y="442422"/>
            <a:ext cx="602734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SDU Biorobotics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D7BB8A-9FF7-4F5F-964E-11BE0AD89A9E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A0D29C7-1B08-47AE-80F0-21F12DFA77CE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E87218-65BF-484A-9BC3-CFE3F6FD4ECC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234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AC5FF5C-5A1F-4EF8-85A8-E1370E4FA7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17" name="Date Placeholder 14">
            <a:extLst>
              <a:ext uri="{FF2B5EF4-FFF2-40B4-BE49-F238E27FC236}">
                <a16:creationId xmlns:a16="http://schemas.microsoft.com/office/drawing/2014/main" id="{360EC57D-D72D-43A3-90BC-3ACC9F8BC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2373C88E-FC89-49F7-9B85-3A1CF371F5CC}" type="datetime1">
              <a:rPr lang="en-GB" smtClean="0"/>
              <a:t>04/09/2022</a:t>
            </a:fld>
            <a:endParaRPr lang="en-GB" dirty="0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36B2A848-B2AD-472A-AC10-0002D162D52D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04/09/2022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0C039-324F-433E-90A2-B9FAD2872EC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D6F82-73FC-4F13-BFEC-9200E77E15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8304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iko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A71C01-3350-42F9-9392-0F3379095A9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932902" y="1700213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0A09C85-3CCC-44AB-A808-AA96845B12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32902" y="2733129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1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/>
              <a:t>Klik for at tilføje overskrift</a:t>
            </a:r>
          </a:p>
          <a:p>
            <a:pPr lvl="1"/>
            <a:r>
              <a:rPr lang="en-GB"/>
              <a:t>Second level</a:t>
            </a:r>
          </a:p>
          <a:p>
            <a:pPr lvl="2"/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F35B7FD-E0E2-4581-BAC7-8858E530AF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934000" y="4012975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C92166-E723-47D5-9A87-3354EB28C4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32112" y="509324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252000" indent="0">
              <a:buNone/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  <a:endParaRPr lang="en-GB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E23DA26-37CC-4CA7-8253-FD9AB459D2E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474740" y="1700213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  <a:lvl2pPr marL="252000" indent="0">
              <a:buNone/>
              <a:defRPr sz="1000"/>
            </a:lvl2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2682726-03AB-4490-8664-993881FA0BB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59663" y="273240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</a:p>
          <a:p>
            <a:pPr lvl="2"/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62625AB-198B-4F37-9382-C78FD9118D5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459663" y="4012975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8AE7F93-F2C6-4199-8D16-CFB4D977F6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73948" y="509324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D261F-AFF9-422D-9FB3-5AE92F1950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3E6A-A4F4-491B-846E-1DACC83D9BB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051481D-D2F2-4A27-8C65-B8635D906D78}" type="datetime1">
              <a:rPr lang="en-GB" smtClean="0"/>
              <a:t>04/09/2022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8E8B2-EC82-4BE1-85C6-8F272596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921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6F8A6A9-890A-4EA2-8FA4-EA834B1A12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05F52FC-7E26-46C0-8E8B-4445D500B9C7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04/09/2022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B1D99-4B52-4731-AEC4-C722464A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5E21-A7FD-4E51-A9F3-C8BEC9A43323}" type="datetime1">
              <a:rPr lang="en-GB" smtClean="0"/>
              <a:t>04/09/2022</a:t>
            </a:fld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5FCEDFC-AE26-4F9F-9153-18371906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B452C39-88DE-4155-8ED8-643714B1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d 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9384" y="1760373"/>
            <a:ext cx="10069011" cy="4070408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9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3" name="Date Placeholder 14">
            <a:extLst>
              <a:ext uri="{FF2B5EF4-FFF2-40B4-BE49-F238E27FC236}">
                <a16:creationId xmlns:a16="http://schemas.microsoft.com/office/drawing/2014/main" id="{5161ABAB-6DB4-433A-ACC8-A0EC0AACA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01AC1CE-CD25-45EF-8352-9548F118AA3F}" type="datetime1">
              <a:rPr lang="en-GB" smtClean="0"/>
              <a:t>04/09/2022</a:t>
            </a:fld>
            <a:endParaRPr lang="en-GB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BC3A8B03-9EA5-416E-BD54-B87E6C4A6781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04/09/2022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33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AC5FF5C-5A1F-4EF8-85A8-E1370E4FA7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9" name="text" descr="{&quot;templafy&quot;:{&quot;id&quot;:&quot;35bf690c-838b-4fd7-85cd-cb0fbdb4c8c2&quot;}}" title="UserProfile.Institut.InstituteDCU_{{DocumentLanguage}}">
            <a:extLst>
              <a:ext uri="{FF2B5EF4-FFF2-40B4-BE49-F238E27FC236}">
                <a16:creationId xmlns:a16="http://schemas.microsoft.com/office/drawing/2014/main" id="{610DD8E7-635C-4517-8E21-65C3CB025FF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SDU Biorobotics</a:t>
            </a:r>
          </a:p>
        </p:txBody>
      </p:sp>
      <p:sp>
        <p:nvSpPr>
          <p:cNvPr id="20" name="sdu.dk">
            <a:extLst>
              <a:ext uri="{FF2B5EF4-FFF2-40B4-BE49-F238E27FC236}">
                <a16:creationId xmlns:a16="http://schemas.microsoft.com/office/drawing/2014/main" id="{4B84D86E-3D20-4505-8DAD-8EB1F3E63B0A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21" name="#sdudk">
            <a:extLst>
              <a:ext uri="{FF2B5EF4-FFF2-40B4-BE49-F238E27FC236}">
                <a16:creationId xmlns:a16="http://schemas.microsoft.com/office/drawing/2014/main" id="{B58A6A9A-5E98-43AC-8CA5-F6C4B0573364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FBD90C-157B-45E5-8A90-9560C86CAB4C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" descr="{&quot;templafy&quot;:{&quot;id&quot;:&quot;909b52da-edda-4361-a03a-5e8d32a9e95b&quot;}}" title="Form.Date">
            <a:extLst>
              <a:ext uri="{FF2B5EF4-FFF2-40B4-BE49-F238E27FC236}">
                <a16:creationId xmlns:a16="http://schemas.microsoft.com/office/drawing/2014/main" id="{508E925B-663E-4A1A-8916-BC4FCFEA746C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June 2021</a:t>
            </a:r>
          </a:p>
        </p:txBody>
      </p:sp>
      <p:pic>
        <p:nvPicPr>
          <p:cNvPr id="13" name="Logo black">
            <a:extLst>
              <a:ext uri="{FF2B5EF4-FFF2-40B4-BE49-F238E27FC236}">
                <a16:creationId xmlns:a16="http://schemas.microsoft.com/office/drawing/2014/main" id="{8790A71A-B09B-4B5F-9D31-846A17201C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7" name="Date Placeholder 14">
            <a:extLst>
              <a:ext uri="{FF2B5EF4-FFF2-40B4-BE49-F238E27FC236}">
                <a16:creationId xmlns:a16="http://schemas.microsoft.com/office/drawing/2014/main" id="{D63CFED0-47FC-4852-81C1-6B705FD6417D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04/09/2022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2565F4-7FB3-4F2B-AED8-4859D42935AE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b" anchorCtr="0"/>
          <a:lstStyle>
            <a:lvl1pPr algn="l">
              <a:lnSpc>
                <a:spcPct val="10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15360E-F247-49FB-821B-5399F13264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FB068F22-0263-44BB-8333-C5643293F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3AC5BE7B-EEE7-49B7-9B54-4206C31799DB}" type="datetime1">
              <a:rPr lang="en-GB" smtClean="0"/>
              <a:t>04/09/2022</a:t>
            </a:fld>
            <a:endParaRPr lang="en-GB" dirty="0"/>
          </a:p>
        </p:txBody>
      </p:sp>
      <p:sp>
        <p:nvSpPr>
          <p:cNvPr id="8" name="Date Placeholder 14">
            <a:extLst>
              <a:ext uri="{FF2B5EF4-FFF2-40B4-BE49-F238E27FC236}">
                <a16:creationId xmlns:a16="http://schemas.microsoft.com/office/drawing/2014/main" id="{2D08A2CA-4B19-4B39-B540-F97244C446A4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04/09/2022</a:t>
            </a:fld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B9F81D-3EAD-42E8-88EC-432C25D7A8F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03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D41ADC-5992-4476-8E55-8A709AA1B4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73356" y="1700212"/>
            <a:ext cx="4693920" cy="41417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BBCDE8CE-8147-4B12-B358-7B7ACA92F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1AC97F69-19BA-4E64-9841-813F2473546B}" type="datetime1">
              <a:rPr lang="en-GB" smtClean="0"/>
              <a:t>04/09/2022</a:t>
            </a:fld>
            <a:endParaRPr lang="en-GB" dirty="0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ACE2053-07AA-42FA-A789-E1430CAF798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04/09/2022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90B9-04D5-4C98-9BAE-36CAE61DE3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CBB1C-1FE3-42F2-ACED-70B0664062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96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1A9A-6ADC-4F72-A312-ED1DBEF01B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0" y="1028246"/>
            <a:ext cx="5366267" cy="188428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56969-981A-4869-9324-B595DF89D12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56000" y="1028246"/>
            <a:ext cx="5216400" cy="48253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6" name="sdu.dk">
            <a:extLst>
              <a:ext uri="{FF2B5EF4-FFF2-40B4-BE49-F238E27FC236}">
                <a16:creationId xmlns:a16="http://schemas.microsoft.com/office/drawing/2014/main" id="{406E07B7-D9E4-488D-BA7B-56AC0D1DDD05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7" name="#sdudk">
            <a:extLst>
              <a:ext uri="{FF2B5EF4-FFF2-40B4-BE49-F238E27FC236}">
                <a16:creationId xmlns:a16="http://schemas.microsoft.com/office/drawing/2014/main" id="{CD1A1828-0ED2-4AFE-8C5E-683996CBAF9D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sp>
        <p:nvSpPr>
          <p:cNvPr id="19" name="date" descr="{&quot;templafy&quot;:{&quot;id&quot;:&quot;f084c6c0-5e85-4951-acfe-94e4f2b8e005&quot;}}" title="Form.Date">
            <a:extLst>
              <a:ext uri="{FF2B5EF4-FFF2-40B4-BE49-F238E27FC236}">
                <a16:creationId xmlns:a16="http://schemas.microsoft.com/office/drawing/2014/main" id="{38150A77-BE4E-404D-B314-A1C41C791C1B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June 2021</a:t>
            </a:r>
          </a:p>
        </p:txBody>
      </p:sp>
      <p:sp>
        <p:nvSpPr>
          <p:cNvPr id="15" name="text" descr="{&quot;templafy&quot;:{&quot;id&quot;:&quot;92ae4fbc-84fa-413a-80b0-e47c00552c60&quot;}}" title="UserProfile.Institut.InstituteDCU_{{DocumentLanguage}}">
            <a:extLst>
              <a:ext uri="{FF2B5EF4-FFF2-40B4-BE49-F238E27FC236}">
                <a16:creationId xmlns:a16="http://schemas.microsoft.com/office/drawing/2014/main" id="{964E632B-B9F2-4547-AC03-2C579124053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SDU Biorobotics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6B1FAA-D7ED-4C71-8DC4-E5439F01BCEB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Logo black">
            <a:extLst>
              <a:ext uri="{FF2B5EF4-FFF2-40B4-BE49-F238E27FC236}">
                <a16:creationId xmlns:a16="http://schemas.microsoft.com/office/drawing/2014/main" id="{CAAF367F-3818-457C-9EE1-320E9050AE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779A9-E4FE-4412-9D9E-BF5BF84D02A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E0A8748-1412-43ED-820C-159C974758CD}" type="datetime1">
              <a:rPr lang="en-GB" smtClean="0"/>
              <a:t>04/09/2022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ECF2D-BB4C-4004-9F8E-08239A46461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949DE-6D77-480D-A4A9-E2E53BE1CE8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5150F5-CFA6-40F1-B2B7-79337C2232BB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1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6" y="999173"/>
            <a:ext cx="10952579" cy="70104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D41ADC-5992-4476-8E55-8A709AA1B4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4696" y="1989138"/>
            <a:ext cx="10952580" cy="38528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BBCDE8CE-8147-4B12-B358-7B7ACA92F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E1C058B5-FFA9-4CC6-A88F-FA80C982C1D5}" type="datetime1">
              <a:rPr lang="en-GB" smtClean="0"/>
              <a:t>04/09/2022</a:t>
            </a:fld>
            <a:endParaRPr lang="en-GB" dirty="0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ACE2053-07AA-42FA-A789-E1430CAF798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04/09/2022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90B9-04D5-4C98-9BAE-36CAE61DE3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CBB1C-1FE3-42F2-ACED-70B0664062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139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hold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92202" y="1006605"/>
            <a:ext cx="4680000" cy="193833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99C08-64C3-4ADA-9CD2-FBE2ED8551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92202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9" name="text" descr="{&quot;templafy&quot;:{&quot;id&quot;:&quot;92df3218-2473-47f4-9860-43a98e4e250c&quot;}}" title="UserProfile.Institut.InstituteDCU_{{DocumentLanguage}}">
            <a:extLst>
              <a:ext uri="{FF2B5EF4-FFF2-40B4-BE49-F238E27FC236}">
                <a16:creationId xmlns:a16="http://schemas.microsoft.com/office/drawing/2014/main" id="{610DD8E7-635C-4517-8E21-65C3CB025FF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SDU Biorobotics</a:t>
            </a:r>
          </a:p>
        </p:txBody>
      </p:sp>
      <p:sp>
        <p:nvSpPr>
          <p:cNvPr id="20" name="sdu.dk">
            <a:extLst>
              <a:ext uri="{FF2B5EF4-FFF2-40B4-BE49-F238E27FC236}">
                <a16:creationId xmlns:a16="http://schemas.microsoft.com/office/drawing/2014/main" id="{4B84D86E-3D20-4505-8DAD-8EB1F3E63B0A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21" name="#sdudk">
            <a:extLst>
              <a:ext uri="{FF2B5EF4-FFF2-40B4-BE49-F238E27FC236}">
                <a16:creationId xmlns:a16="http://schemas.microsoft.com/office/drawing/2014/main" id="{B58A6A9A-5E98-43AC-8CA5-F6C4B0573364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A2A3A-0B73-49AA-824B-85FAE9B16B10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" descr="{&quot;templafy&quot;:{&quot;id&quot;:&quot;b346f40c-f13c-4a58-820b-5140e4ebe935&quot;}}" title="Form.Date">
            <a:extLst>
              <a:ext uri="{FF2B5EF4-FFF2-40B4-BE49-F238E27FC236}">
                <a16:creationId xmlns:a16="http://schemas.microsoft.com/office/drawing/2014/main" id="{6189AE65-D68D-4102-AA1D-2A3BCB6F21BF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June 2021</a:t>
            </a:r>
          </a:p>
        </p:txBody>
      </p:sp>
      <p:pic>
        <p:nvPicPr>
          <p:cNvPr id="16" name="Logo black">
            <a:extLst>
              <a:ext uri="{FF2B5EF4-FFF2-40B4-BE49-F238E27FC236}">
                <a16:creationId xmlns:a16="http://schemas.microsoft.com/office/drawing/2014/main" id="{B52757AD-346A-4AA0-A5D6-36F8B1FE48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A09FC7B4-885C-4F9D-BD71-AE2FBDB3869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04/09/2022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FEE58-0FE9-4218-904C-188D46CD214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2432" y="1000443"/>
            <a:ext cx="5077365" cy="485315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F302217-B569-449A-8422-B6650C9BB08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EED5D86-9978-4282-A252-17E5DF8C7722}" type="datetime1">
              <a:rPr lang="en-GB" smtClean="0"/>
              <a:t>04/09/2022</a:t>
            </a:fld>
            <a:endParaRPr lang="en-GB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F36464C-AEF7-4BFD-9A97-813102BCA48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8D7263E-B2E5-4CB9-9AAF-C0006E4A040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BAA208-28D6-470D-B539-73F9AC20E86C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9A67-E62D-400C-BC42-A3A96AAED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1" y="1028247"/>
            <a:ext cx="2502000" cy="432000"/>
          </a:xfrm>
        </p:spPr>
        <p:txBody>
          <a:bodyPr/>
          <a:lstStyle>
            <a:lvl1pPr>
              <a:lnSpc>
                <a:spcPct val="110000"/>
              </a:lnSpc>
              <a:defRPr sz="1200"/>
            </a:lvl1pPr>
          </a:lstStyle>
          <a:p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60E8CAC-51BD-4862-8B6E-BD3E315677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1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5135A09-8F8A-4D87-8C43-B3A0A80BE2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73164" y="1028246"/>
            <a:ext cx="2502000" cy="432000"/>
          </a:xfrm>
        </p:spPr>
        <p:txBody>
          <a:bodyPr/>
          <a:lstStyle>
            <a:lvl1pPr marL="0" indent="0" algn="l">
              <a:buNone/>
              <a:defRPr sz="12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62D92C6-668E-491E-B394-72897FAB308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273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0F1B1F1-CA40-4EA4-AB68-69DBBD61ED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35163" y="1028246"/>
            <a:ext cx="2502000" cy="432000"/>
          </a:xfrm>
        </p:spPr>
        <p:txBody>
          <a:bodyPr/>
          <a:lstStyle>
            <a:lvl1pPr marL="0" indent="0">
              <a:buNone/>
              <a:defRPr sz="1200" b="1"/>
            </a:lvl1pPr>
            <a:lvl2pPr marL="252000" indent="0">
              <a:buNone/>
              <a:defRPr/>
            </a:lvl2pPr>
          </a:lstStyle>
          <a:p>
            <a:pPr lvl="0"/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DBEE0FF-2C0E-499E-ACAF-B6F421AF13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35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091117C-5AED-4416-88BA-F1C88ACD7A2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97162" y="1028247"/>
            <a:ext cx="2502000" cy="432000"/>
          </a:xfrm>
        </p:spPr>
        <p:txBody>
          <a:bodyPr/>
          <a:lstStyle>
            <a:lvl1pPr marL="0" indent="0">
              <a:buNone/>
              <a:defRPr sz="1200" b="1"/>
            </a:lvl1pPr>
            <a:lvl2pPr marL="252000" indent="0">
              <a:buNone/>
              <a:defRPr/>
            </a:lvl2pPr>
          </a:lstStyle>
          <a:p>
            <a:pPr lvl="0"/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66F31E1-769E-4E9A-9DCC-2C64321A89C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997161" y="1475354"/>
            <a:ext cx="2501999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28" name="Date Placeholder 14">
            <a:extLst>
              <a:ext uri="{FF2B5EF4-FFF2-40B4-BE49-F238E27FC236}">
                <a16:creationId xmlns:a16="http://schemas.microsoft.com/office/drawing/2014/main" id="{1DCD95D8-07B6-42C0-8767-A640B7CA8534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04/09/2022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88C40-671D-463C-8463-D77B96C28D8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E8E6F52-68EF-477B-9871-3CA3706A4F16}" type="datetime1">
              <a:rPr lang="en-GB" smtClean="0"/>
              <a:t>04/09/2022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6E2E0-2E23-491A-B165-353CDF3F79E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93800-6F51-413B-BA21-0A9967FF338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95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0400" y="1028247"/>
            <a:ext cx="11379347" cy="16026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Klik for at redigere i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3369040"/>
            <a:ext cx="11371905" cy="2472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Første niveau, bullet 16 </a:t>
            </a:r>
            <a:r>
              <a:rPr lang="en-GB" dirty="0" err="1"/>
              <a:t>pkt</a:t>
            </a:r>
            <a:endParaRPr lang="en-GB" dirty="0"/>
          </a:p>
          <a:p>
            <a:pPr lvl="1"/>
            <a:r>
              <a:rPr lang="en-GB" dirty="0"/>
              <a:t>Andet niveau, bullet 14 </a:t>
            </a:r>
            <a:r>
              <a:rPr lang="en-GB" dirty="0" err="1"/>
              <a:t>pkt</a:t>
            </a:r>
            <a:endParaRPr lang="en-GB" dirty="0"/>
          </a:p>
          <a:p>
            <a:pPr lvl="2"/>
            <a:r>
              <a:rPr lang="en-GB" dirty="0"/>
              <a:t>Tredje niveau, bullet 12 </a:t>
            </a:r>
            <a:r>
              <a:rPr lang="en-GB" dirty="0" err="1"/>
              <a:t>pkt</a:t>
            </a:r>
            <a:endParaRPr lang="en-GB" dirty="0"/>
          </a:p>
          <a:p>
            <a:pPr lvl="3"/>
            <a:r>
              <a:rPr lang="en-GB" dirty="0"/>
              <a:t>Fjerde niveau, Header bold 16 </a:t>
            </a:r>
            <a:r>
              <a:rPr lang="en-GB" dirty="0" err="1"/>
              <a:t>pkt</a:t>
            </a:r>
            <a:endParaRPr lang="en-GB" dirty="0"/>
          </a:p>
          <a:p>
            <a:pPr lvl="4"/>
            <a:r>
              <a:rPr lang="en-GB" dirty="0"/>
              <a:t>Femte niveau, Body </a:t>
            </a:r>
            <a:r>
              <a:rPr lang="en-GB" dirty="0" err="1"/>
              <a:t>regular</a:t>
            </a:r>
            <a:r>
              <a:rPr lang="en-GB" dirty="0"/>
              <a:t> 16 </a:t>
            </a:r>
            <a:r>
              <a:rPr lang="en-GB" dirty="0" err="1"/>
              <a:t>pkt</a:t>
            </a:r>
            <a:endParaRPr lang="en-GB" dirty="0"/>
          </a:p>
          <a:p>
            <a:pPr lvl="5"/>
            <a:r>
              <a:rPr lang="en-GB" dirty="0"/>
              <a:t>Sjette niveau, bullet 12 </a:t>
            </a:r>
            <a:r>
              <a:rPr lang="en-GB" dirty="0" err="1"/>
              <a:t>pkt</a:t>
            </a:r>
            <a:endParaRPr lang="en-GB" dirty="0"/>
          </a:p>
          <a:p>
            <a:pPr lvl="6"/>
            <a:r>
              <a:rPr lang="en-GB" dirty="0"/>
              <a:t>Syvende niveau, bullet 12 </a:t>
            </a:r>
            <a:r>
              <a:rPr lang="en-GB" dirty="0" err="1"/>
              <a:t>pkt</a:t>
            </a:r>
            <a:r>
              <a:rPr lang="en-GB" dirty="0"/>
              <a:t> (indryk 1 gang)</a:t>
            </a:r>
            <a:endParaRPr lang="en-GB"/>
          </a:p>
          <a:p>
            <a:pPr lvl="7"/>
            <a:r>
              <a:rPr lang="en-GB" dirty="0"/>
              <a:t>Ottende niveau, Header bold, 12 </a:t>
            </a:r>
            <a:r>
              <a:rPr lang="en-GB" dirty="0" err="1"/>
              <a:t>pkt</a:t>
            </a:r>
            <a:endParaRPr lang="en-GB" dirty="0"/>
          </a:p>
          <a:p>
            <a:pPr lvl="8"/>
            <a:r>
              <a:rPr lang="en-GB" dirty="0"/>
              <a:t>Niende niveau, Body </a:t>
            </a:r>
            <a:r>
              <a:rPr lang="en-GB" dirty="0" err="1"/>
              <a:t>regular</a:t>
            </a:r>
            <a:r>
              <a:rPr lang="en-GB" dirty="0"/>
              <a:t>, 12 </a:t>
            </a:r>
            <a:r>
              <a:rPr lang="en-GB" dirty="0" err="1"/>
              <a:t>pkt</a:t>
            </a:r>
            <a:endParaRPr lang="en-GB" dirty="0"/>
          </a:p>
        </p:txBody>
      </p:sp>
      <p:sp>
        <p:nvSpPr>
          <p:cNvPr id="5" name="OFF_institute"/>
          <p:cNvSpPr>
            <a:spLocks noGrp="1"/>
          </p:cNvSpPr>
          <p:nvPr>
            <p:ph type="ftr" sz="quarter" idx="3"/>
          </p:nvPr>
        </p:nvSpPr>
        <p:spPr>
          <a:xfrm>
            <a:off x="6915600" y="6376129"/>
            <a:ext cx="2240432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0" b="0" cap="none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C3F3D4-B958-489D-8401-2859D15536DE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AD2A31-35D3-4D5D-AA2D-C72C49CA7FB0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A56ADEC3-98E1-4CEA-9AF5-46F4CDD2F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3E684270-B314-44CE-8A8A-F2F564B65F6B}" type="datetime1">
              <a:rPr lang="en-GB" smtClean="0"/>
              <a:t>04/09/2022</a:t>
            </a:fld>
            <a:endParaRPr lang="en-GB" dirty="0"/>
          </a:p>
        </p:txBody>
      </p:sp>
      <p:pic>
        <p:nvPicPr>
          <p:cNvPr id="25" name="Logo black">
            <a:extLst>
              <a:ext uri="{FF2B5EF4-FFF2-40B4-BE49-F238E27FC236}">
                <a16:creationId xmlns:a16="http://schemas.microsoft.com/office/drawing/2014/main" id="{860AC4C2-E6D6-4DCE-950A-C298C0AE9B87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C4C210-3CAD-4E96-8F10-9CD4863FC9B7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ate" descr="{&quot;templafy&quot;:{&quot;id&quot;:&quot;cd9741c8-8789-4c25-acf2-07e462de9c42&quot;}}" title="Form.Date">
            <a:extLst>
              <a:ext uri="{FF2B5EF4-FFF2-40B4-BE49-F238E27FC236}">
                <a16:creationId xmlns:a16="http://schemas.microsoft.com/office/drawing/2014/main" id="{8A346F21-C2D9-45A4-B26D-7DDC2CEB9FB7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6 September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00">
                <a:noFill/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7DF98717-AAEA-4E2B-96B8-AAAFF896C0EA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04/09/2022</a:t>
            </a:fld>
            <a:endParaRPr lang="en-GB" dirty="0"/>
          </a:p>
        </p:txBody>
      </p:sp>
      <p:sp>
        <p:nvSpPr>
          <p:cNvPr id="13" name="text" descr="{&quot;templafy&quot;:{&quot;id&quot;:&quot;8c7c9c3c-6f56-411a-89c2-4779e9849385&quot;}}" title="UserProfile.Institut.InstituteDCU_{{DocumentLanguage}}">
            <a:extLst>
              <a:ext uri="{FF2B5EF4-FFF2-40B4-BE49-F238E27FC236}">
                <a16:creationId xmlns:a16="http://schemas.microsoft.com/office/drawing/2014/main" id="{125E96D5-3BB9-422E-861E-C7C7A150AD68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SDU Biorobotics</a:t>
            </a:r>
          </a:p>
        </p:txBody>
      </p: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0" r:id="rId3"/>
    <p:sldLayoutId id="2147483688" r:id="rId4"/>
    <p:sldLayoutId id="2147483690" r:id="rId5"/>
    <p:sldLayoutId id="2147483686" r:id="rId6"/>
    <p:sldLayoutId id="2147483692" r:id="rId7"/>
    <p:sldLayoutId id="2147483682" r:id="rId8"/>
    <p:sldLayoutId id="2147483689" r:id="rId9"/>
    <p:sldLayoutId id="2147483676" r:id="rId10"/>
    <p:sldLayoutId id="2147483654" r:id="rId11"/>
    <p:sldLayoutId id="2147483685" r:id="rId12"/>
    <p:sldLayoutId id="2147483691" r:id="rId13"/>
    <p:sldLayoutId id="2147483662" r:id="rId14"/>
  </p:sldLayoutIdLst>
  <p:hf sldNum="0" hdr="0" ftr="0"/>
  <p:txStyles>
    <p:titleStyle>
      <a:lvl1pPr algn="l" defTabSz="914400" rtl="0" eaLnBrk="1" latinLnBrk="0" hangingPunct="1">
        <a:lnSpc>
          <a:spcPct val="97000"/>
        </a:lnSpc>
        <a:spcBef>
          <a:spcPct val="0"/>
        </a:spcBef>
        <a:buNone/>
        <a:tabLst>
          <a:tab pos="1438275" algn="l"/>
        </a:tabLs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​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04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​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85" userDrawn="1">
          <p15:clr>
            <a:srgbClr val="F26B43"/>
          </p15:clr>
        </p15:guide>
        <p15:guide id="4" orient="horz" pos="1071" userDrawn="1">
          <p15:clr>
            <a:srgbClr val="F26B43"/>
          </p15:clr>
        </p15:guide>
        <p15:guide id="5" pos="259" userDrawn="1">
          <p15:clr>
            <a:srgbClr val="F26B43"/>
          </p15:clr>
        </p15:guide>
        <p15:guide id="6" pos="7421" userDrawn="1">
          <p15:clr>
            <a:srgbClr val="F26B43"/>
          </p15:clr>
        </p15:guide>
        <p15:guide id="7" orient="horz" pos="1253" userDrawn="1">
          <p15:clr>
            <a:srgbClr val="F26B43"/>
          </p15:clr>
        </p15:guide>
        <p15:guide id="8" orient="horz" pos="3680" userDrawn="1">
          <p15:clr>
            <a:srgbClr val="F26B43"/>
          </p15:clr>
        </p15:guide>
        <p15:guide id="9" orient="horz" pos="3916" userDrawn="1">
          <p15:clr>
            <a:srgbClr val="F26B43"/>
          </p15:clr>
        </p15:guide>
        <p15:guide id="10" orient="horz" pos="4094" userDrawn="1">
          <p15:clr>
            <a:srgbClr val="F26B43"/>
          </p15:clr>
        </p15:guide>
        <p15:guide id="11" pos="5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1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jpeg"/><Relationship Id="rId7" Type="http://schemas.openxmlformats.org/officeDocument/2006/relationships/image" Target="../media/image12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40.pn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asjcmh/ISR_2022_Arduino101" TargetMode="External"/><Relationship Id="rId2" Type="http://schemas.openxmlformats.org/officeDocument/2006/relationships/hyperlink" Target="https://github.com/bendlabs/one_axis_ad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9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el 31">
            <a:extLst>
              <a:ext uri="{FF2B5EF4-FFF2-40B4-BE49-F238E27FC236}">
                <a16:creationId xmlns:a16="http://schemas.microsoft.com/office/drawing/2014/main" id="{A51DA613-011A-5841-A3FA-68B2D005A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6" y="900294"/>
            <a:ext cx="10876913" cy="4070408"/>
          </a:xfrm>
        </p:spPr>
        <p:txBody>
          <a:bodyPr/>
          <a:lstStyle/>
          <a:p>
            <a:r>
              <a:rPr lang="en-GB" sz="6600" dirty="0"/>
              <a:t>Introduction to Soft Robotics</a:t>
            </a:r>
            <a:br>
              <a:rPr lang="en-GB" sz="3600" dirty="0"/>
            </a:br>
            <a:br>
              <a:rPr lang="en-GB" sz="3600" dirty="0"/>
            </a:br>
            <a:br>
              <a:rPr lang="en-GB" sz="3600" dirty="0"/>
            </a:br>
            <a:r>
              <a:rPr lang="en-US" sz="3600" dirty="0"/>
              <a:t>Autumn 2022</a:t>
            </a:r>
            <a:br>
              <a:rPr lang="en-US" sz="3600" dirty="0"/>
            </a:br>
            <a:br>
              <a:rPr lang="en-US" sz="3600" dirty="0"/>
            </a:br>
            <a:r>
              <a:rPr lang="en-US" sz="3200" dirty="0"/>
              <a:t>Instructors: Ahmad Rafsanjani, Jonas </a:t>
            </a:r>
            <a:r>
              <a:rPr lang="en-US" sz="3200" dirty="0" err="1"/>
              <a:t>Jørgensen</a:t>
            </a:r>
            <a:endParaRPr lang="en-GB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F08C6-7869-42F2-829E-6683126F4D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97B577A-096A-4771-A39B-4E2666BB2668}" type="datetime1">
              <a:rPr lang="en-GB" smtClean="0"/>
              <a:pPr/>
              <a:t>04/09/2022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D5146-20BD-26BE-FF54-37FB011B4597}"/>
              </a:ext>
            </a:extLst>
          </p:cNvPr>
          <p:cNvSpPr txBox="1"/>
          <p:nvPr/>
        </p:nvSpPr>
        <p:spPr>
          <a:xfrm>
            <a:off x="10103668" y="6346480"/>
            <a:ext cx="188312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2022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26127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CB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E6D8-8581-469F-BAFA-F806D1520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942" y="801529"/>
            <a:ext cx="10952579" cy="701040"/>
          </a:xfrm>
        </p:spPr>
        <p:txBody>
          <a:bodyPr/>
          <a:lstStyle/>
          <a:p>
            <a:r>
              <a:rPr lang="en-US" dirty="0"/>
              <a:t>Code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82BA-4707-45BB-BA04-832065F343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53DDF9-E4BF-4D22-AC7A-5B8B716F3A35}" type="datetime1">
              <a:rPr lang="en-GB" smtClean="0"/>
              <a:t>04/09/2022</a:t>
            </a:fld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DC896E9-B75F-4222-A737-4A1663DBE8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541" y="1502569"/>
            <a:ext cx="10952580" cy="3852862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Arduino Calibration and plotting</a:t>
            </a:r>
          </a:p>
          <a:p>
            <a:endParaRPr lang="en-US" sz="1800" dirty="0">
              <a:solidFill>
                <a:srgbClr val="789D4A"/>
              </a:solidFill>
            </a:endParaRPr>
          </a:p>
          <a:p>
            <a:endParaRPr lang="en-US" sz="2400" dirty="0">
              <a:solidFill>
                <a:srgbClr val="789D4A"/>
              </a:solidFill>
            </a:endParaRP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A9EC62-F358-4340-927F-132589FF6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53" y="2298316"/>
            <a:ext cx="5772150" cy="1000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F2091A-444B-4EF0-B945-7CB8F3E61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53" y="3559560"/>
            <a:ext cx="8239125" cy="400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37F645-9D70-4FAE-8A2C-DDA3215EF2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94"/>
          <a:stretch/>
        </p:blipFill>
        <p:spPr>
          <a:xfrm>
            <a:off x="901853" y="4471101"/>
            <a:ext cx="5495925" cy="1205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961A35-B528-D6A0-B80D-11E13600B8AC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rgbClr val="DDCBA4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2022</a:t>
            </a:r>
          </a:p>
        </p:txBody>
      </p:sp>
    </p:spTree>
    <p:extLst>
      <p:ext uri="{BB962C8B-B14F-4D97-AF65-F5344CB8AC3E}">
        <p14:creationId xmlns:p14="http://schemas.microsoft.com/office/powerpoint/2010/main" val="37893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5404-88DD-4C7D-B8CA-E07E973EF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800" dirty="0"/>
              <a:t>Tutorial 4:</a:t>
            </a:r>
            <a:br>
              <a:rPr lang="en-GB" sz="5800" dirty="0"/>
            </a:br>
            <a:r>
              <a:rPr lang="en-GB" sz="5800" dirty="0"/>
              <a:t>Bendlabs sensor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04485-89DD-156F-BBAC-A6A31528CB9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CDF3EA-B508-4B01-9654-635C6C12523D}" type="datetime1">
              <a:rPr lang="en-GB" smtClean="0"/>
              <a:t>04/09/2022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40F29-3C5B-CBEE-4361-8BAF3CFC4B4E}"/>
              </a:ext>
            </a:extLst>
          </p:cNvPr>
          <p:cNvSpPr txBox="1"/>
          <p:nvPr/>
        </p:nvSpPr>
        <p:spPr>
          <a:xfrm>
            <a:off x="10103668" y="6346480"/>
            <a:ext cx="1883121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>
                <a:solidFill>
                  <a:schemeClr val="bg1"/>
                </a:solidFill>
              </a:rPr>
              <a:t>5 September 2022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420364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4EA99FD-0EA9-4349-B77D-2528E5425BA3}"/>
              </a:ext>
            </a:extLst>
          </p:cNvPr>
          <p:cNvSpPr/>
          <p:nvPr/>
        </p:nvSpPr>
        <p:spPr>
          <a:xfrm>
            <a:off x="7660987" y="2282916"/>
            <a:ext cx="3937820" cy="34216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14793-6613-4720-94CC-1628EB873E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576F76-D1EC-402E-A413-AC438190A8EB}" type="datetime1">
              <a:rPr lang="en-GB" smtClean="0"/>
              <a:t>04/09/2022</a:t>
            </a:fld>
            <a:endParaRPr lang="en-GB" dirty="0"/>
          </a:p>
        </p:txBody>
      </p:sp>
      <p:pic>
        <p:nvPicPr>
          <p:cNvPr id="1026" name="Picture 2" descr="Home - Bend Labs">
            <a:extLst>
              <a:ext uri="{FF2B5EF4-FFF2-40B4-BE49-F238E27FC236}">
                <a16:creationId xmlns:a16="http://schemas.microsoft.com/office/drawing/2014/main" id="{05AF6646-DC3E-4297-92D8-9228B8C9B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588" y="426324"/>
            <a:ext cx="3010824" cy="200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2EE79DAE-6D13-49BD-970D-F7CDB2B5D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1" y="1380172"/>
            <a:ext cx="7623696" cy="43470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F32C13-6B23-467D-AA81-619115B403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07" b="48794"/>
          <a:stretch/>
        </p:blipFill>
        <p:spPr>
          <a:xfrm>
            <a:off x="7660987" y="1361487"/>
            <a:ext cx="2392602" cy="916498"/>
          </a:xfrm>
          <a:prstGeom prst="rect">
            <a:avLst/>
          </a:prstGeom>
        </p:spPr>
      </p:pic>
      <p:pic>
        <p:nvPicPr>
          <p:cNvPr id="30" name="Picture 29" descr="A pair of scissors&#10;&#10;Description automatically generated with low confidence">
            <a:extLst>
              <a:ext uri="{FF2B5EF4-FFF2-40B4-BE49-F238E27FC236}">
                <a16:creationId xmlns:a16="http://schemas.microsoft.com/office/drawing/2014/main" id="{29F9FA64-EBA4-49D1-A63E-ED2A97CE87E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0344" y1="35610" x2="59667" y2="30562"/>
                        <a14:foregroundMark x1="48583" y1="36563" x2="49333" y2="36157"/>
                        <a14:backgroundMark x1="42750" y1="32063" x2="52083" y2="30688"/>
                        <a14:backgroundMark x1="52083" y1="30688" x2="60083" y2="26875"/>
                        <a14:backgroundMark x1="60083" y1="26875" x2="54333" y2="19438"/>
                        <a14:backgroundMark x1="54333" y1="19438" x2="25167" y2="10688"/>
                        <a14:backgroundMark x1="25167" y1="10688" x2="34167" y2="5813"/>
                        <a14:backgroundMark x1="34167" y1="5813" x2="44250" y2="12375"/>
                        <a14:backgroundMark x1="44250" y1="12375" x2="40583" y2="20938"/>
                        <a14:backgroundMark x1="40583" y1="20938" x2="33333" y2="15438"/>
                        <a14:backgroundMark x1="33333" y1="15438" x2="35083" y2="8563"/>
                        <a14:backgroundMark x1="35083" y1="8563" x2="57917" y2="22500"/>
                        <a14:backgroundMark x1="57917" y1="22500" x2="57311" y2="31188"/>
                        <a14:backgroundMark x1="55550" y1="32141" x2="46417" y2="32563"/>
                        <a14:backgroundMark x1="46417" y1="32563" x2="42833" y2="25125"/>
                        <a14:backgroundMark x1="42833" y1="25125" x2="45917" y2="22250"/>
                        <a14:backgroundMark x1="46583" y1="34063" x2="50583" y2="34000"/>
                        <a14:backgroundMark x1="50833" y1="33938" x2="48333" y2="35500"/>
                      </a14:backgroundRemoval>
                    </a14:imgEffect>
                    <a14:imgEffect>
                      <a14:artisticPlasticWrap trans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9894"/>
          <a:stretch/>
        </p:blipFill>
        <p:spPr>
          <a:xfrm rot="15306521">
            <a:off x="8045169" y="1626666"/>
            <a:ext cx="5143500" cy="343626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94F42135-16C2-44CF-BE91-85C07E17C399}"/>
              </a:ext>
            </a:extLst>
          </p:cNvPr>
          <p:cNvGrpSpPr/>
          <p:nvPr/>
        </p:nvGrpSpPr>
        <p:grpSpPr>
          <a:xfrm>
            <a:off x="6998951" y="1714500"/>
            <a:ext cx="4785037" cy="5143500"/>
            <a:chOff x="6976202" y="1655615"/>
            <a:chExt cx="4785037" cy="5143500"/>
          </a:xfrm>
        </p:grpSpPr>
        <p:pic>
          <p:nvPicPr>
            <p:cNvPr id="13" name="Picture 12" descr="A pair of scissors&#10;&#10;Description automatically generated with low confidence">
              <a:extLst>
                <a:ext uri="{FF2B5EF4-FFF2-40B4-BE49-F238E27FC236}">
                  <a16:creationId xmlns:a16="http://schemas.microsoft.com/office/drawing/2014/main" id="{F7991550-24F5-470F-8337-D6AC413C65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0344" y1="35610" x2="59667" y2="30562"/>
                          <a14:foregroundMark x1="48583" y1="36563" x2="49333" y2="36157"/>
                          <a14:backgroundMark x1="42750" y1="32063" x2="52083" y2="30688"/>
                          <a14:backgroundMark x1="52083" y1="30688" x2="60083" y2="26875"/>
                          <a14:backgroundMark x1="60083" y1="26875" x2="54333" y2="19438"/>
                          <a14:backgroundMark x1="54333" y1="19438" x2="25167" y2="10688"/>
                          <a14:backgroundMark x1="25167" y1="10688" x2="34167" y2="5813"/>
                          <a14:backgroundMark x1="34167" y1="5813" x2="44250" y2="12375"/>
                          <a14:backgroundMark x1="44250" y1="12375" x2="40583" y2="20938"/>
                          <a14:backgroundMark x1="40583" y1="20938" x2="33333" y2="15438"/>
                          <a14:backgroundMark x1="33333" y1="15438" x2="35083" y2="8563"/>
                          <a14:backgroundMark x1="35083" y1="8563" x2="57917" y2="22500"/>
                          <a14:backgroundMark x1="57917" y1="22500" x2="57311" y2="31188"/>
                          <a14:backgroundMark x1="55550" y1="32141" x2="46417" y2="32563"/>
                          <a14:backgroundMark x1="46417" y1="32563" x2="42833" y2="25125"/>
                          <a14:backgroundMark x1="42833" y1="25125" x2="45917" y2="22250"/>
                          <a14:backgroundMark x1="46583" y1="34063" x2="50583" y2="34000"/>
                          <a14:backgroundMark x1="50833" y1="33938" x2="48333" y2="35500"/>
                        </a14:backgroundRemoval>
                      </a14:imgEffect>
                      <a14:imgEffect>
                        <a14:artisticPlasticWrap trans="100000" smoothness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595"/>
            <a:stretch/>
          </p:blipFill>
          <p:spPr>
            <a:xfrm rot="18227900">
              <a:off x="6784363" y="1847454"/>
              <a:ext cx="5143500" cy="4759822"/>
            </a:xfrm>
            <a:prstGeom prst="rect">
              <a:avLst/>
            </a:prstGeom>
          </p:spPr>
        </p:pic>
        <p:sp>
          <p:nvSpPr>
            <p:cNvPr id="28" name="Partial Circle 27">
              <a:extLst>
                <a:ext uri="{FF2B5EF4-FFF2-40B4-BE49-F238E27FC236}">
                  <a16:creationId xmlns:a16="http://schemas.microsoft.com/office/drawing/2014/main" id="{1EEE3E86-BC61-446F-B858-B7E899E09AB5}"/>
                </a:ext>
              </a:extLst>
            </p:cNvPr>
            <p:cNvSpPr/>
            <p:nvPr/>
          </p:nvSpPr>
          <p:spPr>
            <a:xfrm rot="6052691">
              <a:off x="10659413" y="2495338"/>
              <a:ext cx="1147151" cy="1056501"/>
            </a:xfrm>
            <a:prstGeom prst="pie">
              <a:avLst>
                <a:gd name="adj1" fmla="val 1831632"/>
                <a:gd name="adj2" fmla="val 5149437"/>
              </a:avLst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a-DK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E1F34F8-6795-4C70-90FD-E4177EC963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60988" y="2808133"/>
              <a:ext cx="3598779" cy="221226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7827C11-B285-4526-832D-CE5CB50852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1754" y="3029359"/>
              <a:ext cx="2146517" cy="2302291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67ED54-73CF-4CA2-AF4E-82F4C4EF3C6B}"/>
                </a:ext>
              </a:extLst>
            </p:cNvPr>
            <p:cNvSpPr txBox="1"/>
            <p:nvPr/>
          </p:nvSpPr>
          <p:spPr>
            <a:xfrm>
              <a:off x="10687153" y="2964534"/>
              <a:ext cx="7495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800" dirty="0">
                  <a:solidFill>
                    <a:schemeClr val="bg1"/>
                  </a:solidFill>
                </a:rPr>
                <a:t>∆ꝋ</a:t>
              </a:r>
              <a:endParaRPr lang="da-DK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C07E65-2E1E-4BD1-9298-A7CB1F20D450}"/>
              </a:ext>
            </a:extLst>
          </p:cNvPr>
          <p:cNvCxnSpPr>
            <a:cxnSpLocks/>
          </p:cNvCxnSpPr>
          <p:nvPr/>
        </p:nvCxnSpPr>
        <p:spPr>
          <a:xfrm flipH="1">
            <a:off x="10628733" y="3088244"/>
            <a:ext cx="632287" cy="1380517"/>
          </a:xfrm>
          <a:prstGeom prst="straightConnector1">
            <a:avLst/>
          </a:prstGeom>
          <a:ln w="38100">
            <a:solidFill>
              <a:srgbClr val="00B05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Partial Circle 1027">
            <a:extLst>
              <a:ext uri="{FF2B5EF4-FFF2-40B4-BE49-F238E27FC236}">
                <a16:creationId xmlns:a16="http://schemas.microsoft.com/office/drawing/2014/main" id="{FF6A851A-ECB6-4436-B5E3-4E0CA514E6DC}"/>
              </a:ext>
            </a:extLst>
          </p:cNvPr>
          <p:cNvSpPr/>
          <p:nvPr/>
        </p:nvSpPr>
        <p:spPr>
          <a:xfrm rot="15399871">
            <a:off x="10744998" y="2589124"/>
            <a:ext cx="997071" cy="1055240"/>
          </a:xfrm>
          <a:prstGeom prst="pie">
            <a:avLst>
              <a:gd name="adj1" fmla="val 12810813"/>
              <a:gd name="adj2" fmla="val 14083276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4FA26B37-B2FF-41FF-8360-01BB800152F7}"/>
              </a:ext>
            </a:extLst>
          </p:cNvPr>
          <p:cNvSpPr/>
          <p:nvPr/>
        </p:nvSpPr>
        <p:spPr>
          <a:xfrm>
            <a:off x="11182513" y="3051374"/>
            <a:ext cx="135707" cy="1095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/>
          </a:p>
        </p:txBody>
      </p:sp>
      <p:sp>
        <p:nvSpPr>
          <p:cNvPr id="1031" name="Arc 1030">
            <a:extLst>
              <a:ext uri="{FF2B5EF4-FFF2-40B4-BE49-F238E27FC236}">
                <a16:creationId xmlns:a16="http://schemas.microsoft.com/office/drawing/2014/main" id="{BA3250D0-2BED-49A0-AA7C-9B586F4CEEAF}"/>
              </a:ext>
            </a:extLst>
          </p:cNvPr>
          <p:cNvSpPr/>
          <p:nvPr/>
        </p:nvSpPr>
        <p:spPr>
          <a:xfrm rot="4810253">
            <a:off x="6987322" y="1575915"/>
            <a:ext cx="4374097" cy="3410488"/>
          </a:xfrm>
          <a:custGeom>
            <a:avLst/>
            <a:gdLst>
              <a:gd name="connsiteX0" fmla="*/ 3604993 w 4374097"/>
              <a:gd name="connsiteY0" fmla="*/ 406950 h 3410488"/>
              <a:gd name="connsiteX1" fmla="*/ 4304718 w 4374097"/>
              <a:gd name="connsiteY1" fmla="*/ 2131348 h 3410488"/>
              <a:gd name="connsiteX2" fmla="*/ 3775301 w 4374097"/>
              <a:gd name="connsiteY2" fmla="*/ 2024822 h 3410488"/>
              <a:gd name="connsiteX3" fmla="*/ 3203530 w 4374097"/>
              <a:gd name="connsiteY3" fmla="*/ 1909774 h 3410488"/>
              <a:gd name="connsiteX4" fmla="*/ 2737643 w 4374097"/>
              <a:gd name="connsiteY4" fmla="*/ 1816031 h 3410488"/>
              <a:gd name="connsiteX5" fmla="*/ 2187049 w 4374097"/>
              <a:gd name="connsiteY5" fmla="*/ 1705244 h 3410488"/>
              <a:gd name="connsiteX6" fmla="*/ 2555714 w 4374097"/>
              <a:gd name="connsiteY6" fmla="*/ 1367688 h 3410488"/>
              <a:gd name="connsiteX7" fmla="*/ 2938559 w 4374097"/>
              <a:gd name="connsiteY7" fmla="*/ 1017148 h 3410488"/>
              <a:gd name="connsiteX8" fmla="*/ 3604993 w 4374097"/>
              <a:gd name="connsiteY8" fmla="*/ 406950 h 3410488"/>
              <a:gd name="connsiteX0" fmla="*/ 3604993 w 4374097"/>
              <a:gd name="connsiteY0" fmla="*/ 406950 h 3410488"/>
              <a:gd name="connsiteX1" fmla="*/ 4304718 w 4374097"/>
              <a:gd name="connsiteY1" fmla="*/ 2131348 h 34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4097" h="3410488" stroke="0" extrusionOk="0">
                <a:moveTo>
                  <a:pt x="3604993" y="406950"/>
                </a:moveTo>
                <a:cubicBezTo>
                  <a:pt x="4368084" y="924369"/>
                  <a:pt x="4453941" y="1505975"/>
                  <a:pt x="4304718" y="2131348"/>
                </a:cubicBezTo>
                <a:cubicBezTo>
                  <a:pt x="4148303" y="2127577"/>
                  <a:pt x="3892612" y="2029091"/>
                  <a:pt x="3775301" y="2024822"/>
                </a:cubicBezTo>
                <a:cubicBezTo>
                  <a:pt x="3657990" y="2020553"/>
                  <a:pt x="3363519" y="1930936"/>
                  <a:pt x="3203530" y="1909774"/>
                </a:cubicBezTo>
                <a:cubicBezTo>
                  <a:pt x="3043541" y="1888612"/>
                  <a:pt x="2961879" y="1833480"/>
                  <a:pt x="2737643" y="1816031"/>
                </a:cubicBezTo>
                <a:cubicBezTo>
                  <a:pt x="2513407" y="1798582"/>
                  <a:pt x="2318249" y="1723845"/>
                  <a:pt x="2187049" y="1705244"/>
                </a:cubicBezTo>
                <a:cubicBezTo>
                  <a:pt x="2338682" y="1560860"/>
                  <a:pt x="2469547" y="1482833"/>
                  <a:pt x="2555714" y="1367688"/>
                </a:cubicBezTo>
                <a:cubicBezTo>
                  <a:pt x="2641881" y="1252543"/>
                  <a:pt x="2814550" y="1137884"/>
                  <a:pt x="2938559" y="1017148"/>
                </a:cubicBezTo>
                <a:cubicBezTo>
                  <a:pt x="3062568" y="896412"/>
                  <a:pt x="3490647" y="599794"/>
                  <a:pt x="3604993" y="406950"/>
                </a:cubicBezTo>
                <a:close/>
              </a:path>
              <a:path w="4374097" h="3410488" fill="none" extrusionOk="0">
                <a:moveTo>
                  <a:pt x="3604993" y="406950"/>
                </a:moveTo>
                <a:cubicBezTo>
                  <a:pt x="4267246" y="939923"/>
                  <a:pt x="4652940" y="1628643"/>
                  <a:pt x="4304718" y="2131348"/>
                </a:cubicBezTo>
              </a:path>
            </a:pathLst>
          </a:custGeom>
          <a:noFill/>
          <a:ln w="57150">
            <a:solidFill>
              <a:srgbClr val="0070C0">
                <a:alpha val="67000"/>
              </a:srgbClr>
            </a:solidFill>
            <a:extLst>
              <a:ext uri="{C807C97D-BFC1-408E-A445-0C87EB9F89A2}">
                <ask:lineSketchStyleProps xmlns:ask="http://schemas.microsoft.com/office/drawing/2018/sketchyshapes" sd="3135246577">
                  <a:prstGeom prst="arc">
                    <a:avLst>
                      <a:gd name="adj1" fmla="val 19051335"/>
                      <a:gd name="adj2" fmla="val 68260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9172A86-B4E6-486E-BD55-3EE884B1E7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006" r="28976"/>
          <a:stretch/>
        </p:blipFill>
        <p:spPr>
          <a:xfrm>
            <a:off x="9834067" y="1373864"/>
            <a:ext cx="1764740" cy="680025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646C83CF-F7B0-448A-BB5B-5C98BECF8C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6157" y="331975"/>
            <a:ext cx="2856274" cy="863357"/>
          </a:xfrm>
          <a:prstGeom prst="rect">
            <a:avLst/>
          </a:prstGeom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C8C1A731-C77E-4599-91D5-04136943B7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49998" y="1001856"/>
            <a:ext cx="1699797" cy="48392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A2F7EF4-4AA4-4DE4-8CCF-D76169A7FDC1}"/>
              </a:ext>
            </a:extLst>
          </p:cNvPr>
          <p:cNvSpPr txBox="1"/>
          <p:nvPr/>
        </p:nvSpPr>
        <p:spPr>
          <a:xfrm>
            <a:off x="786828" y="5866714"/>
            <a:ext cx="408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Figure 1. Bendlabs sensor – Logic Level Converter – Arduino connection diagram</a:t>
            </a:r>
            <a:endParaRPr lang="da-DK" sz="9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F1AF99-5511-4535-A1D9-D2B730FF9E17}"/>
              </a:ext>
            </a:extLst>
          </p:cNvPr>
          <p:cNvSpPr txBox="1"/>
          <p:nvPr/>
        </p:nvSpPr>
        <p:spPr>
          <a:xfrm>
            <a:off x="5281579" y="5369627"/>
            <a:ext cx="195754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4-channel Logic Level Converter</a:t>
            </a:r>
            <a:endParaRPr lang="da-DK" sz="9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EDF152-FD62-5C29-C3CC-BE4B409838AB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2022</a:t>
            </a:r>
          </a:p>
        </p:txBody>
      </p:sp>
    </p:spTree>
    <p:extLst>
      <p:ext uri="{BB962C8B-B14F-4D97-AF65-F5344CB8AC3E}">
        <p14:creationId xmlns:p14="http://schemas.microsoft.com/office/powerpoint/2010/main" val="2021074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CB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E6D8-8581-469F-BAFA-F806D1520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862" y="528991"/>
            <a:ext cx="10952579" cy="701040"/>
          </a:xfrm>
        </p:spPr>
        <p:txBody>
          <a:bodyPr/>
          <a:lstStyle/>
          <a:p>
            <a:r>
              <a:rPr lang="en-US" dirty="0"/>
              <a:t>Code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82BA-4707-45BB-BA04-832065F343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3A6D30-47B9-485E-92A2-364BFE6A7756}" type="datetime1">
              <a:rPr lang="en-GB" smtClean="0"/>
              <a:t>04/09/2022</a:t>
            </a:fld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DC896E9-B75F-4222-A737-4A1663DBE8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2498" y="1026406"/>
            <a:ext cx="10952580" cy="3852862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Arduino Calibration and plotting</a:t>
            </a:r>
          </a:p>
          <a:p>
            <a:endParaRPr lang="en-US" sz="1800" dirty="0">
              <a:solidFill>
                <a:srgbClr val="789D4A"/>
              </a:solidFill>
            </a:endParaRPr>
          </a:p>
          <a:p>
            <a:endParaRPr lang="en-US" sz="2400" dirty="0">
              <a:solidFill>
                <a:srgbClr val="789D4A"/>
              </a:solidFill>
            </a:endParaRP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064AE-81D2-26B1-10EE-B1311DFD915F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rgbClr val="DDCBA4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6F829-4707-52DD-CBB2-6EE95BB41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98" y="1641873"/>
            <a:ext cx="9561590" cy="13918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719058-39B4-1FEF-D061-16635E862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98" y="3196803"/>
            <a:ext cx="4574496" cy="29874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BFD9F3-4BA4-3AFF-6F88-62BEB1769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1175" y="4115682"/>
            <a:ext cx="4324449" cy="126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0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5404-88DD-4C7D-B8CA-E07E973EF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800" dirty="0"/>
              <a:t>Tutorial 5:</a:t>
            </a:r>
            <a:br>
              <a:rPr lang="en-GB" sz="5800" dirty="0"/>
            </a:br>
            <a:r>
              <a:rPr lang="en-GB" sz="5800" dirty="0"/>
              <a:t>System integration</a:t>
            </a:r>
            <a:br>
              <a:rPr lang="en-GB" sz="5800" dirty="0"/>
            </a:br>
            <a:endParaRPr lang="en-GB" sz="5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14420-4FFC-B1FD-D4F4-F8DD69E450B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EE6C2E-B854-4BF1-8451-CE678CBACCDC}" type="datetime1">
              <a:rPr lang="en-GB" smtClean="0"/>
              <a:t>04/09/2022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C8BB1-C27E-13E4-DFB7-F7E5C1411F1A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>
                <a:solidFill>
                  <a:schemeClr val="bg1"/>
                </a:solidFill>
              </a:rPr>
              <a:t>5 September 2022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1416061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9AF7F-2FC5-4EAB-BE51-DD3FC2E8295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881549-CC20-46A6-A3FE-55049530AA6B}" type="datetime1">
              <a:rPr lang="en-GB" smtClean="0"/>
              <a:t>04/09/2022</a:t>
            </a:fld>
            <a:endParaRPr lang="en-GB" dirty="0"/>
          </a:p>
        </p:txBody>
      </p:sp>
      <p:pic>
        <p:nvPicPr>
          <p:cNvPr id="19" name="Picture 18" descr="A close-up of a computer&#10;&#10;Description automatically generated with low confidence">
            <a:extLst>
              <a:ext uri="{FF2B5EF4-FFF2-40B4-BE49-F238E27FC236}">
                <a16:creationId xmlns:a16="http://schemas.microsoft.com/office/drawing/2014/main" id="{CB88ACC8-ABA7-442C-9C06-7E6A1CA94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68" y="1640975"/>
            <a:ext cx="4144910" cy="2440565"/>
          </a:xfrm>
          <a:prstGeom prst="rect">
            <a:avLst/>
          </a:prstGeom>
        </p:spPr>
      </p:pic>
      <p:pic>
        <p:nvPicPr>
          <p:cNvPr id="20" name="Picture 19" descr="A close-up of a computer chip&#10;&#10;Description automatically generated with medium confidence">
            <a:extLst>
              <a:ext uri="{FF2B5EF4-FFF2-40B4-BE49-F238E27FC236}">
                <a16:creationId xmlns:a16="http://schemas.microsoft.com/office/drawing/2014/main" id="{8BE109CC-6547-436C-A707-135A7DBA8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982" y="4193936"/>
            <a:ext cx="2116096" cy="1423494"/>
          </a:xfrm>
          <a:prstGeom prst="rect">
            <a:avLst/>
          </a:prstGeom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081B1A4-3187-4969-BC58-FB2CB32611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55254" y="3970124"/>
            <a:ext cx="1705700" cy="931601"/>
          </a:xfrm>
          <a:prstGeom prst="bentConnector3">
            <a:avLst>
              <a:gd name="adj1" fmla="val 10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E98C162-9ED2-493D-9C31-9AF0270FAF1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22067" y="3604634"/>
            <a:ext cx="773399" cy="730276"/>
          </a:xfrm>
          <a:prstGeom prst="bentConnector3">
            <a:avLst>
              <a:gd name="adj1" fmla="val 10082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DB754FE-FAB5-42FB-BD40-820287CDD5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39763" y="4118460"/>
            <a:ext cx="1630776" cy="637508"/>
          </a:xfrm>
          <a:prstGeom prst="bentConnector3">
            <a:avLst>
              <a:gd name="adj1" fmla="val 990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A93B9A1-A7C9-4AAB-93BA-E5488AC4D5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31771" y="3586376"/>
            <a:ext cx="845434" cy="838833"/>
          </a:xfrm>
          <a:prstGeom prst="bentConnector3">
            <a:avLst>
              <a:gd name="adj1" fmla="val 9824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D445E1-5B0F-4140-ACFF-8C0E7ACDDEBD}"/>
              </a:ext>
            </a:extLst>
          </p:cNvPr>
          <p:cNvCxnSpPr>
            <a:cxnSpLocks/>
          </p:cNvCxnSpPr>
          <p:nvPr/>
        </p:nvCxnSpPr>
        <p:spPr>
          <a:xfrm>
            <a:off x="5068378" y="4955309"/>
            <a:ext cx="0" cy="297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F92273-4859-4ACC-8DB8-21F4C2A4C04A}"/>
              </a:ext>
            </a:extLst>
          </p:cNvPr>
          <p:cNvCxnSpPr>
            <a:cxnSpLocks/>
          </p:cNvCxnSpPr>
          <p:nvPr/>
        </p:nvCxnSpPr>
        <p:spPr>
          <a:xfrm>
            <a:off x="5019769" y="4954595"/>
            <a:ext cx="0" cy="3527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727DAB-7C37-4351-8CFE-A9DA332DAD0F}"/>
              </a:ext>
            </a:extLst>
          </p:cNvPr>
          <p:cNvCxnSpPr>
            <a:cxnSpLocks/>
          </p:cNvCxnSpPr>
          <p:nvPr/>
        </p:nvCxnSpPr>
        <p:spPr>
          <a:xfrm>
            <a:off x="5017782" y="4420090"/>
            <a:ext cx="0" cy="3527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F7D68C4-A9EE-4487-906F-BD75840274C8}"/>
              </a:ext>
            </a:extLst>
          </p:cNvPr>
          <p:cNvCxnSpPr>
            <a:cxnSpLocks/>
          </p:cNvCxnSpPr>
          <p:nvPr/>
        </p:nvCxnSpPr>
        <p:spPr>
          <a:xfrm flipH="1">
            <a:off x="5065410" y="4381799"/>
            <a:ext cx="2967" cy="390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Graphical user interface&#10;&#10;Description automatically generated">
            <a:extLst>
              <a:ext uri="{FF2B5EF4-FFF2-40B4-BE49-F238E27FC236}">
                <a16:creationId xmlns:a16="http://schemas.microsoft.com/office/drawing/2014/main" id="{1E3F682B-7966-4010-92A5-7FB2449A8F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756" y="2497657"/>
            <a:ext cx="2595801" cy="719739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FFBFBB4-9D99-4A8B-A4A8-7AB7C1B04471}"/>
              </a:ext>
            </a:extLst>
          </p:cNvPr>
          <p:cNvCxnSpPr>
            <a:cxnSpLocks/>
          </p:cNvCxnSpPr>
          <p:nvPr/>
        </p:nvCxnSpPr>
        <p:spPr>
          <a:xfrm flipV="1">
            <a:off x="5651817" y="2698987"/>
            <a:ext cx="1" cy="26083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5F17E5-A3B0-4A68-9745-BEDC618FC60F}"/>
              </a:ext>
            </a:extLst>
          </p:cNvPr>
          <p:cNvCxnSpPr>
            <a:cxnSpLocks/>
          </p:cNvCxnSpPr>
          <p:nvPr/>
        </p:nvCxnSpPr>
        <p:spPr>
          <a:xfrm flipH="1">
            <a:off x="5634055" y="2698987"/>
            <a:ext cx="758540" cy="561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5C7587-4A8E-43FB-A434-AE64CF8D092C}"/>
              </a:ext>
            </a:extLst>
          </p:cNvPr>
          <p:cNvCxnSpPr>
            <a:cxnSpLocks/>
          </p:cNvCxnSpPr>
          <p:nvPr/>
        </p:nvCxnSpPr>
        <p:spPr>
          <a:xfrm flipH="1">
            <a:off x="5244101" y="5295634"/>
            <a:ext cx="41661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A9CF3B-208D-43F3-97D6-4FBC31127FDE}"/>
              </a:ext>
            </a:extLst>
          </p:cNvPr>
          <p:cNvCxnSpPr>
            <a:cxnSpLocks/>
          </p:cNvCxnSpPr>
          <p:nvPr/>
        </p:nvCxnSpPr>
        <p:spPr>
          <a:xfrm flipH="1">
            <a:off x="5548011" y="2640045"/>
            <a:ext cx="8445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54C1F0-169F-4148-BA84-D9E4D5FCEFB7}"/>
              </a:ext>
            </a:extLst>
          </p:cNvPr>
          <p:cNvCxnSpPr>
            <a:cxnSpLocks/>
          </p:cNvCxnSpPr>
          <p:nvPr/>
        </p:nvCxnSpPr>
        <p:spPr>
          <a:xfrm flipV="1">
            <a:off x="5564382" y="2640045"/>
            <a:ext cx="0" cy="26206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96EA863-D6BF-41CF-A1FD-949FE47F53CB}"/>
              </a:ext>
            </a:extLst>
          </p:cNvPr>
          <p:cNvCxnSpPr>
            <a:cxnSpLocks/>
          </p:cNvCxnSpPr>
          <p:nvPr/>
        </p:nvCxnSpPr>
        <p:spPr>
          <a:xfrm flipH="1">
            <a:off x="5865486" y="2816872"/>
            <a:ext cx="524143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13D2D0E-4A02-46BB-BF5F-E1717FB36FE3}"/>
              </a:ext>
            </a:extLst>
          </p:cNvPr>
          <p:cNvCxnSpPr>
            <a:cxnSpLocks/>
          </p:cNvCxnSpPr>
          <p:nvPr/>
        </p:nvCxnSpPr>
        <p:spPr>
          <a:xfrm flipH="1">
            <a:off x="5981201" y="2873007"/>
            <a:ext cx="402493" cy="0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A6B3270-9752-4ABD-BF14-684CC36B0EFD}"/>
              </a:ext>
            </a:extLst>
          </p:cNvPr>
          <p:cNvCxnSpPr>
            <a:cxnSpLocks/>
          </p:cNvCxnSpPr>
          <p:nvPr/>
        </p:nvCxnSpPr>
        <p:spPr>
          <a:xfrm flipV="1">
            <a:off x="5874366" y="2805646"/>
            <a:ext cx="7473" cy="267247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DF0768-70D7-455C-9CFE-746B9D0451EA}"/>
              </a:ext>
            </a:extLst>
          </p:cNvPr>
          <p:cNvCxnSpPr>
            <a:cxnSpLocks/>
          </p:cNvCxnSpPr>
          <p:nvPr/>
        </p:nvCxnSpPr>
        <p:spPr>
          <a:xfrm flipH="1">
            <a:off x="5114778" y="5464041"/>
            <a:ext cx="77440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1E1A5F-FBAE-41F8-9D11-30712FF4C585}"/>
              </a:ext>
            </a:extLst>
          </p:cNvPr>
          <p:cNvCxnSpPr>
            <a:cxnSpLocks/>
          </p:cNvCxnSpPr>
          <p:nvPr/>
        </p:nvCxnSpPr>
        <p:spPr>
          <a:xfrm>
            <a:off x="5114778" y="4951788"/>
            <a:ext cx="0" cy="5235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C623297-ACA2-44BD-B2C7-AE5C639AAAB0}"/>
              </a:ext>
            </a:extLst>
          </p:cNvPr>
          <p:cNvCxnSpPr>
            <a:cxnSpLocks/>
          </p:cNvCxnSpPr>
          <p:nvPr/>
        </p:nvCxnSpPr>
        <p:spPr>
          <a:xfrm flipV="1">
            <a:off x="5988543" y="2867373"/>
            <a:ext cx="13103" cy="2720002"/>
          </a:xfrm>
          <a:prstGeom prst="line">
            <a:avLst/>
          </a:prstGeom>
          <a:ln w="381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5D080A5-A7BB-427D-9014-439ABD4986E3}"/>
              </a:ext>
            </a:extLst>
          </p:cNvPr>
          <p:cNvCxnSpPr>
            <a:cxnSpLocks/>
          </p:cNvCxnSpPr>
          <p:nvPr/>
        </p:nvCxnSpPr>
        <p:spPr>
          <a:xfrm flipH="1">
            <a:off x="5163375" y="5576105"/>
            <a:ext cx="838271" cy="0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D66AE20-3194-4320-B365-88FD02616347}"/>
              </a:ext>
            </a:extLst>
          </p:cNvPr>
          <p:cNvCxnSpPr>
            <a:cxnSpLocks/>
          </p:cNvCxnSpPr>
          <p:nvPr/>
        </p:nvCxnSpPr>
        <p:spPr>
          <a:xfrm>
            <a:off x="5163375" y="4951788"/>
            <a:ext cx="0" cy="635586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A49FDE6-F4CB-4664-AACA-802031ECC18F}"/>
              </a:ext>
            </a:extLst>
          </p:cNvPr>
          <p:cNvCxnSpPr>
            <a:cxnSpLocks/>
          </p:cNvCxnSpPr>
          <p:nvPr/>
        </p:nvCxnSpPr>
        <p:spPr>
          <a:xfrm flipH="1">
            <a:off x="5244103" y="5252602"/>
            <a:ext cx="3262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6158316-28A4-45F8-BC52-C6E88916DDA8}"/>
              </a:ext>
            </a:extLst>
          </p:cNvPr>
          <p:cNvCxnSpPr>
            <a:cxnSpLocks/>
          </p:cNvCxnSpPr>
          <p:nvPr/>
        </p:nvCxnSpPr>
        <p:spPr>
          <a:xfrm flipH="1" flipV="1">
            <a:off x="5114778" y="1471863"/>
            <a:ext cx="6103" cy="325012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DDA1A0-1479-4E89-B3ED-7DE6C3314C66}"/>
              </a:ext>
            </a:extLst>
          </p:cNvPr>
          <p:cNvCxnSpPr>
            <a:cxnSpLocks/>
          </p:cNvCxnSpPr>
          <p:nvPr/>
        </p:nvCxnSpPr>
        <p:spPr>
          <a:xfrm flipV="1">
            <a:off x="5171347" y="1342751"/>
            <a:ext cx="0" cy="3375480"/>
          </a:xfrm>
          <a:prstGeom prst="line">
            <a:avLst/>
          </a:prstGeom>
          <a:ln w="381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AB57AB9-6C97-47A5-9D8B-0D40FDE37EA7}"/>
              </a:ext>
            </a:extLst>
          </p:cNvPr>
          <p:cNvCxnSpPr>
            <a:cxnSpLocks/>
          </p:cNvCxnSpPr>
          <p:nvPr/>
        </p:nvCxnSpPr>
        <p:spPr>
          <a:xfrm flipH="1">
            <a:off x="2156666" y="1342751"/>
            <a:ext cx="3032484" cy="0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9E3EFA-67F0-4194-8981-BF910AF10C3C}"/>
              </a:ext>
            </a:extLst>
          </p:cNvPr>
          <p:cNvCxnSpPr>
            <a:cxnSpLocks/>
          </p:cNvCxnSpPr>
          <p:nvPr/>
        </p:nvCxnSpPr>
        <p:spPr>
          <a:xfrm flipH="1">
            <a:off x="2279397" y="1471863"/>
            <a:ext cx="284148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D0E7FD4-4C4B-4A75-B5EE-6BD8D0CE1248}"/>
              </a:ext>
            </a:extLst>
          </p:cNvPr>
          <p:cNvCxnSpPr>
            <a:cxnSpLocks/>
          </p:cNvCxnSpPr>
          <p:nvPr/>
        </p:nvCxnSpPr>
        <p:spPr>
          <a:xfrm>
            <a:off x="2285331" y="1471863"/>
            <a:ext cx="1886" cy="33681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4036E1-720F-4791-B685-C53A13DFFC52}"/>
              </a:ext>
            </a:extLst>
          </p:cNvPr>
          <p:cNvCxnSpPr>
            <a:cxnSpLocks/>
          </p:cNvCxnSpPr>
          <p:nvPr/>
        </p:nvCxnSpPr>
        <p:spPr>
          <a:xfrm>
            <a:off x="2174655" y="1342751"/>
            <a:ext cx="0" cy="465925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A10D9433-9A21-493D-A10C-5CF258584C51}"/>
              </a:ext>
            </a:extLst>
          </p:cNvPr>
          <p:cNvSpPr/>
          <p:nvPr/>
        </p:nvSpPr>
        <p:spPr>
          <a:xfrm rot="9223008">
            <a:off x="5410045" y="4365266"/>
            <a:ext cx="1833180" cy="1270085"/>
          </a:xfrm>
          <a:prstGeom prst="triangle">
            <a:avLst>
              <a:gd name="adj" fmla="val 4033"/>
            </a:avLst>
          </a:prstGeom>
          <a:solidFill>
            <a:srgbClr val="92D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A3DE4C7-7725-4D0C-B31E-17EE6CEFFBD2}"/>
              </a:ext>
            </a:extLst>
          </p:cNvPr>
          <p:cNvSpPr/>
          <p:nvPr/>
        </p:nvSpPr>
        <p:spPr>
          <a:xfrm>
            <a:off x="6597016" y="3855548"/>
            <a:ext cx="1496747" cy="1349808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52" name="Picture 10" descr="BOB-12009 | SparkFun Electronics Bi-Directional Logic Voltage Level  Converter | Distrelec Export Shop">
            <a:extLst>
              <a:ext uri="{FF2B5EF4-FFF2-40B4-BE49-F238E27FC236}">
                <a16:creationId xmlns:a16="http://schemas.microsoft.com/office/drawing/2014/main" id="{B1FB8C1C-594D-4CB3-9101-C9A7DCDF8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56" y="3991831"/>
            <a:ext cx="2078273" cy="109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57B1028-E067-4DA2-B170-735ED42EFF17}"/>
              </a:ext>
            </a:extLst>
          </p:cNvPr>
          <p:cNvCxnSpPr>
            <a:cxnSpLocks/>
          </p:cNvCxnSpPr>
          <p:nvPr/>
        </p:nvCxnSpPr>
        <p:spPr>
          <a:xfrm>
            <a:off x="7790999" y="4839725"/>
            <a:ext cx="0" cy="189102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A09F61B-B80D-429A-87B6-820E44331F31}"/>
              </a:ext>
            </a:extLst>
          </p:cNvPr>
          <p:cNvCxnSpPr>
            <a:cxnSpLocks/>
          </p:cNvCxnSpPr>
          <p:nvPr/>
        </p:nvCxnSpPr>
        <p:spPr>
          <a:xfrm>
            <a:off x="7790999" y="4003160"/>
            <a:ext cx="0" cy="254250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555AF1-6826-443E-BC1C-7C94CE867475}"/>
              </a:ext>
            </a:extLst>
          </p:cNvPr>
          <p:cNvCxnSpPr>
            <a:cxnSpLocks/>
          </p:cNvCxnSpPr>
          <p:nvPr/>
        </p:nvCxnSpPr>
        <p:spPr>
          <a:xfrm>
            <a:off x="7621657" y="3950376"/>
            <a:ext cx="0" cy="29601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A24C2FD-74F7-43EF-B49A-55575B5D31E6}"/>
              </a:ext>
            </a:extLst>
          </p:cNvPr>
          <p:cNvCxnSpPr>
            <a:cxnSpLocks/>
          </p:cNvCxnSpPr>
          <p:nvPr/>
        </p:nvCxnSpPr>
        <p:spPr>
          <a:xfrm>
            <a:off x="7632012" y="4834948"/>
            <a:ext cx="0" cy="29601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18706D6-0FA3-4AFE-8B93-C0CB9D0EB809}"/>
              </a:ext>
            </a:extLst>
          </p:cNvPr>
          <p:cNvCxnSpPr>
            <a:cxnSpLocks/>
          </p:cNvCxnSpPr>
          <p:nvPr/>
        </p:nvCxnSpPr>
        <p:spPr>
          <a:xfrm>
            <a:off x="7445725" y="4852299"/>
            <a:ext cx="0" cy="3530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CED37A0-B798-431B-AA9F-345F17ACE6CC}"/>
              </a:ext>
            </a:extLst>
          </p:cNvPr>
          <p:cNvCxnSpPr>
            <a:cxnSpLocks/>
          </p:cNvCxnSpPr>
          <p:nvPr/>
        </p:nvCxnSpPr>
        <p:spPr>
          <a:xfrm>
            <a:off x="7436809" y="3874915"/>
            <a:ext cx="0" cy="3530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6ACAC73-4A13-45E6-B3E8-86470BE339CE}"/>
              </a:ext>
            </a:extLst>
          </p:cNvPr>
          <p:cNvCxnSpPr>
            <a:cxnSpLocks/>
          </p:cNvCxnSpPr>
          <p:nvPr/>
        </p:nvCxnSpPr>
        <p:spPr>
          <a:xfrm>
            <a:off x="7281943" y="4852298"/>
            <a:ext cx="0" cy="35305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F29382D-E36A-488E-B6B5-E401FD172952}"/>
              </a:ext>
            </a:extLst>
          </p:cNvPr>
          <p:cNvCxnSpPr>
            <a:cxnSpLocks/>
          </p:cNvCxnSpPr>
          <p:nvPr/>
        </p:nvCxnSpPr>
        <p:spPr>
          <a:xfrm>
            <a:off x="7281943" y="3874915"/>
            <a:ext cx="0" cy="3530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DC62BAE7-DACC-4341-8F34-25BBF97E27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2" t="-1002" r="15340" b="45030"/>
          <a:stretch/>
        </p:blipFill>
        <p:spPr>
          <a:xfrm>
            <a:off x="0" y="2704601"/>
            <a:ext cx="1250035" cy="133461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7FE2D9-FA41-4409-AE42-5AC899FABD4D}"/>
              </a:ext>
            </a:extLst>
          </p:cNvPr>
          <p:cNvCxnSpPr>
            <a:cxnSpLocks/>
          </p:cNvCxnSpPr>
          <p:nvPr/>
        </p:nvCxnSpPr>
        <p:spPr>
          <a:xfrm>
            <a:off x="419158" y="3915956"/>
            <a:ext cx="0" cy="34145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DD0D38-E0A9-47F6-A7A5-7D2EDC45C3E4}"/>
              </a:ext>
            </a:extLst>
          </p:cNvPr>
          <p:cNvCxnSpPr>
            <a:cxnSpLocks/>
          </p:cNvCxnSpPr>
          <p:nvPr/>
        </p:nvCxnSpPr>
        <p:spPr>
          <a:xfrm>
            <a:off x="419158" y="4246393"/>
            <a:ext cx="312609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DA4F5C-CAB7-48ED-A9FF-5A2CC49BBF15}"/>
              </a:ext>
            </a:extLst>
          </p:cNvPr>
          <p:cNvCxnSpPr>
            <a:cxnSpLocks/>
          </p:cNvCxnSpPr>
          <p:nvPr/>
        </p:nvCxnSpPr>
        <p:spPr>
          <a:xfrm flipH="1">
            <a:off x="3545248" y="3608922"/>
            <a:ext cx="7121" cy="64848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11CD0A-5F6A-4D4F-9BA6-353E7A3E9D87}"/>
              </a:ext>
            </a:extLst>
          </p:cNvPr>
          <p:cNvCxnSpPr>
            <a:cxnSpLocks/>
          </p:cNvCxnSpPr>
          <p:nvPr/>
        </p:nvCxnSpPr>
        <p:spPr>
          <a:xfrm>
            <a:off x="497488" y="3904939"/>
            <a:ext cx="0" cy="1698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38541C-FD2B-43AA-9B7A-0E8805B97C12}"/>
              </a:ext>
            </a:extLst>
          </p:cNvPr>
          <p:cNvCxnSpPr>
            <a:cxnSpLocks/>
          </p:cNvCxnSpPr>
          <p:nvPr/>
        </p:nvCxnSpPr>
        <p:spPr>
          <a:xfrm>
            <a:off x="497488" y="5587374"/>
            <a:ext cx="3503944" cy="148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820C3D-5DC6-4104-94A6-D784D0D3D152}"/>
              </a:ext>
            </a:extLst>
          </p:cNvPr>
          <p:cNvCxnSpPr>
            <a:cxnSpLocks/>
          </p:cNvCxnSpPr>
          <p:nvPr/>
        </p:nvCxnSpPr>
        <p:spPr>
          <a:xfrm>
            <a:off x="3991837" y="5233194"/>
            <a:ext cx="0" cy="3842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A649F4-F10D-4E09-95B5-4B657E3244AC}"/>
              </a:ext>
            </a:extLst>
          </p:cNvPr>
          <p:cNvCxnSpPr>
            <a:cxnSpLocks/>
          </p:cNvCxnSpPr>
          <p:nvPr/>
        </p:nvCxnSpPr>
        <p:spPr>
          <a:xfrm>
            <a:off x="575642" y="3950376"/>
            <a:ext cx="6076" cy="14298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0775BD-1DC4-4B9A-8EFC-2BAD3E9188CF}"/>
              </a:ext>
            </a:extLst>
          </p:cNvPr>
          <p:cNvCxnSpPr>
            <a:cxnSpLocks/>
          </p:cNvCxnSpPr>
          <p:nvPr/>
        </p:nvCxnSpPr>
        <p:spPr>
          <a:xfrm>
            <a:off x="581719" y="5370703"/>
            <a:ext cx="33551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60834A-A806-45F7-A255-9042AC2E16AD}"/>
              </a:ext>
            </a:extLst>
          </p:cNvPr>
          <p:cNvCxnSpPr>
            <a:cxnSpLocks/>
          </p:cNvCxnSpPr>
          <p:nvPr/>
        </p:nvCxnSpPr>
        <p:spPr>
          <a:xfrm>
            <a:off x="3934674" y="5276405"/>
            <a:ext cx="0" cy="1037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3D7B498-2EFC-49B5-BC92-F200069FECE0}"/>
              </a:ext>
            </a:extLst>
          </p:cNvPr>
          <p:cNvSpPr txBox="1"/>
          <p:nvPr/>
        </p:nvSpPr>
        <p:spPr>
          <a:xfrm>
            <a:off x="2424085" y="5988285"/>
            <a:ext cx="4857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900" b="1" dirty="0"/>
              <a:t>Figure 1. Connection Scheme for a Bendlabs and MPX5100 pressure sensor for Arduino Uno</a:t>
            </a:r>
            <a:endParaRPr lang="da-DK" sz="9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6B988F-DDB4-5EE3-DBEA-299B720BDD45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2022</a:t>
            </a:r>
          </a:p>
        </p:txBody>
      </p:sp>
      <p:pic>
        <p:nvPicPr>
          <p:cNvPr id="63" name="Picture 62" descr="A pair of scissors&#10;&#10;Description automatically generated with low confidence">
            <a:extLst>
              <a:ext uri="{FF2B5EF4-FFF2-40B4-BE49-F238E27FC236}">
                <a16:creationId xmlns:a16="http://schemas.microsoft.com/office/drawing/2014/main" id="{CF96AFA1-D81D-0308-5B15-04953565CB5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backgroundMark x1="26653" y1="60217" x2="46901" y2="49845"/>
                        <a14:backgroundMark x1="46901" y1="49845" x2="44421" y2="42260"/>
                        <a14:backgroundMark x1="49793" y1="43808" x2="51653" y2="52322"/>
                        <a14:backgroundMark x1="48347" y1="40402" x2="52066" y2="51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892"/>
          <a:stretch/>
        </p:blipFill>
        <p:spPr>
          <a:xfrm rot="17882516">
            <a:off x="8824842" y="1166916"/>
            <a:ext cx="2420981" cy="2263049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4251C5B-B8B7-AE20-BBCA-0333AB57E7B2}"/>
              </a:ext>
            </a:extLst>
          </p:cNvPr>
          <p:cNvSpPr/>
          <p:nvPr/>
        </p:nvSpPr>
        <p:spPr>
          <a:xfrm>
            <a:off x="6182126" y="2170173"/>
            <a:ext cx="3011385" cy="1296023"/>
          </a:xfrm>
          <a:prstGeom prst="ellipse">
            <a:avLst/>
          </a:prstGeom>
          <a:solidFill>
            <a:srgbClr val="00B0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>
              <a:solidFill>
                <a:srgbClr val="0070C0"/>
              </a:solidFill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E30E71A-8662-B586-8BF1-208BCE4B556B}"/>
              </a:ext>
            </a:extLst>
          </p:cNvPr>
          <p:cNvSpPr/>
          <p:nvPr/>
        </p:nvSpPr>
        <p:spPr>
          <a:xfrm rot="2291201">
            <a:off x="8894537" y="1875015"/>
            <a:ext cx="566392" cy="726643"/>
          </a:xfrm>
          <a:prstGeom prst="triangle">
            <a:avLst>
              <a:gd name="adj" fmla="val 9043"/>
            </a:avLst>
          </a:prstGeom>
          <a:solidFill>
            <a:srgbClr val="00B0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C30212-6BDC-5CFC-AEF2-650FF4E70C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6804654" y="343448"/>
            <a:ext cx="939168" cy="2817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52A0B4-BA16-A99E-B01E-FE2AF46DB4D3}"/>
              </a:ext>
            </a:extLst>
          </p:cNvPr>
          <p:cNvCxnSpPr>
            <a:cxnSpLocks/>
          </p:cNvCxnSpPr>
          <p:nvPr/>
        </p:nvCxnSpPr>
        <p:spPr>
          <a:xfrm>
            <a:off x="8656162" y="1720388"/>
            <a:ext cx="521571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70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5404-88DD-4C7D-B8CA-E07E973EF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800" dirty="0"/>
              <a:t>Tutorial 1:</a:t>
            </a:r>
            <a:br>
              <a:rPr lang="en-GB" sz="5800" dirty="0"/>
            </a:br>
            <a:r>
              <a:rPr lang="en-GB" sz="5800" dirty="0"/>
              <a:t>Arduino 101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04485-89DD-156F-BBAC-A6A31528CB9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CDF3EA-B508-4B01-9654-635C6C12523D}" type="datetime1">
              <a:rPr lang="en-GB" smtClean="0"/>
              <a:t>04/09/2022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40F29-3C5B-CBEE-4361-8BAF3CFC4B4E}"/>
              </a:ext>
            </a:extLst>
          </p:cNvPr>
          <p:cNvSpPr txBox="1"/>
          <p:nvPr/>
        </p:nvSpPr>
        <p:spPr>
          <a:xfrm>
            <a:off x="10103668" y="6346480"/>
            <a:ext cx="1883121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>
                <a:solidFill>
                  <a:schemeClr val="bg1"/>
                </a:solidFill>
              </a:rPr>
              <a:t>5 September 2022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65267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14793-6613-4720-94CC-1628EB873E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576F76-D1EC-402E-A413-AC438190A8EB}" type="datetime1">
              <a:rPr lang="en-GB" smtClean="0"/>
              <a:t>04/09/2022</a:t>
            </a:fld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EDF152-FD62-5C29-C3CC-BE4B409838AB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2022</a:t>
            </a:r>
          </a:p>
        </p:txBody>
      </p:sp>
      <p:pic>
        <p:nvPicPr>
          <p:cNvPr id="2" name="Picture 2" descr="Se kildebilledet">
            <a:extLst>
              <a:ext uri="{FF2B5EF4-FFF2-40B4-BE49-F238E27FC236}">
                <a16:creationId xmlns:a16="http://schemas.microsoft.com/office/drawing/2014/main" id="{6D4FB7FB-E5F3-2C4B-2ADC-2F146B667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24186" y="3301024"/>
            <a:ext cx="2613515" cy="360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53FBE77-6A9B-EB84-2C6F-0C7ABB671A42}"/>
              </a:ext>
            </a:extLst>
          </p:cNvPr>
          <p:cNvSpPr txBox="1"/>
          <p:nvPr/>
        </p:nvSpPr>
        <p:spPr>
          <a:xfrm>
            <a:off x="428296" y="816633"/>
            <a:ext cx="10090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Arduino Uno and Serial communication</a:t>
            </a:r>
            <a:endParaRPr lang="da-DK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38D943-42A7-DF25-B7A8-2500C2A7D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74" y="1278298"/>
            <a:ext cx="5811304" cy="2613516"/>
          </a:xfrm>
          <a:prstGeom prst="rect">
            <a:avLst/>
          </a:prstGeom>
        </p:spPr>
      </p:pic>
      <p:pic>
        <p:nvPicPr>
          <p:cNvPr id="10" name="Picture 4" descr="Se kildebilledet">
            <a:extLst>
              <a:ext uri="{FF2B5EF4-FFF2-40B4-BE49-F238E27FC236}">
                <a16:creationId xmlns:a16="http://schemas.microsoft.com/office/drawing/2014/main" id="{5BCC7EDC-4488-31CD-6E1D-215FE9D14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2" y="3846786"/>
            <a:ext cx="2098193" cy="209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D13160-D734-96AD-E6EC-D7350DA55E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857362" y="4464596"/>
            <a:ext cx="400528" cy="462043"/>
          </a:xfrm>
          <a:prstGeom prst="rect">
            <a:avLst/>
          </a:prstGeom>
        </p:spPr>
      </p:pic>
      <p:pic>
        <p:nvPicPr>
          <p:cNvPr id="1030" name="Picture 6" descr="Se kildebilledet">
            <a:extLst>
              <a:ext uri="{FF2B5EF4-FFF2-40B4-BE49-F238E27FC236}">
                <a16:creationId xmlns:a16="http://schemas.microsoft.com/office/drawing/2014/main" id="{9323BB42-3D48-6625-7143-41E710315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4" t="19954" r="9234" b="22207"/>
          <a:stretch/>
        </p:blipFill>
        <p:spPr bwMode="auto">
          <a:xfrm>
            <a:off x="546993" y="4326372"/>
            <a:ext cx="1165670" cy="82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191D30-C44D-D2F0-D875-F78FE913445E}"/>
              </a:ext>
            </a:extLst>
          </p:cNvPr>
          <p:cNvCxnSpPr/>
          <p:nvPr/>
        </p:nvCxnSpPr>
        <p:spPr>
          <a:xfrm flipH="1">
            <a:off x="2043211" y="4738978"/>
            <a:ext cx="64323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04C7BCED-60F3-A1C1-1F25-0EF901D000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2356" y="1417179"/>
            <a:ext cx="3343509" cy="476132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B43BBDE-88D2-8A6F-1DD7-ABFEF5EBFB9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287" y="4127618"/>
            <a:ext cx="1222720" cy="122272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1EC270F-886B-3235-D21A-AB2C4E5D9EA8}"/>
              </a:ext>
            </a:extLst>
          </p:cNvPr>
          <p:cNvSpPr txBox="1"/>
          <p:nvPr/>
        </p:nvSpPr>
        <p:spPr>
          <a:xfrm>
            <a:off x="10336530" y="5350338"/>
            <a:ext cx="408897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900" b="1" dirty="0"/>
              <a:t>SoRo_101  QR </a:t>
            </a:r>
            <a:r>
              <a:rPr lang="da-DK" sz="900" b="1" dirty="0" err="1"/>
              <a:t>code</a:t>
            </a:r>
            <a:endParaRPr lang="da-DK" sz="900" b="1" dirty="0"/>
          </a:p>
        </p:txBody>
      </p:sp>
    </p:spTree>
    <p:extLst>
      <p:ext uri="{BB962C8B-B14F-4D97-AF65-F5344CB8AC3E}">
        <p14:creationId xmlns:p14="http://schemas.microsoft.com/office/powerpoint/2010/main" val="161836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5404-88DD-4C7D-B8CA-E07E973EF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800" dirty="0"/>
              <a:t>Tutorial 2:</a:t>
            </a:r>
            <a:br>
              <a:rPr lang="en-GB" sz="5800" dirty="0"/>
            </a:br>
            <a:r>
              <a:rPr lang="en-GB" sz="5800" dirty="0"/>
              <a:t>MPX5100 Integrated Silicon Pressure Sensor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1FC1C-9ED7-142D-B5AE-ECA4C8613DD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1F17E0-FBBA-4EC6-BCEC-511242A30F57}" type="datetime1">
              <a:rPr lang="en-GB" smtClean="0"/>
              <a:t>04/09/2022</a:t>
            </a:fld>
            <a:endParaRPr lang="en-GB" dirty="0"/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50161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14793-6613-4720-94CC-1628EB873E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CAB30E-E183-48C0-B262-A970D970A635}" type="datetime1">
              <a:rPr lang="en-GB" smtClean="0"/>
              <a:t>04/09/2022</a:t>
            </a:fld>
            <a:endParaRPr lang="en-GB" dirty="0"/>
          </a:p>
        </p:txBody>
      </p:sp>
      <p:pic>
        <p:nvPicPr>
          <p:cNvPr id="33" name="Picture 32" descr="Diagram&#10;&#10;Description automatically generated">
            <a:extLst>
              <a:ext uri="{FF2B5EF4-FFF2-40B4-BE49-F238E27FC236}">
                <a16:creationId xmlns:a16="http://schemas.microsoft.com/office/drawing/2014/main" id="{6A9AE994-41D0-49A1-83AD-4131EB13C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051" y="1763273"/>
            <a:ext cx="5017988" cy="315050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9ED20E3-0DF2-4334-8CA3-9FB95AFE6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52" y="4554000"/>
            <a:ext cx="3772523" cy="1052421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7D5BDCD-7AC3-454C-946A-A93FC2DA09C5}"/>
              </a:ext>
            </a:extLst>
          </p:cNvPr>
          <p:cNvSpPr/>
          <p:nvPr/>
        </p:nvSpPr>
        <p:spPr>
          <a:xfrm>
            <a:off x="2221435" y="4624609"/>
            <a:ext cx="1658532" cy="289171"/>
          </a:xfrm>
          <a:prstGeom prst="rect">
            <a:avLst/>
          </a:prstGeom>
          <a:solidFill>
            <a:schemeClr val="accent1">
              <a:alpha val="49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C43908C-699D-4497-99CD-43B7745E7C07}"/>
              </a:ext>
            </a:extLst>
          </p:cNvPr>
          <p:cNvSpPr txBox="1"/>
          <p:nvPr/>
        </p:nvSpPr>
        <p:spPr>
          <a:xfrm>
            <a:off x="993235" y="804021"/>
            <a:ext cx="10090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MPX5100, 0 to 100 kPa, Differential, Gauge, and Absolute, Integrated, Pressure Sensor</a:t>
            </a:r>
            <a:endParaRPr lang="da-DK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0811932-0B1F-4111-8174-25BA6D71F2A8}"/>
              </a:ext>
            </a:extLst>
          </p:cNvPr>
          <p:cNvGrpSpPr/>
          <p:nvPr/>
        </p:nvGrpSpPr>
        <p:grpSpPr>
          <a:xfrm>
            <a:off x="909405" y="1644773"/>
            <a:ext cx="3837858" cy="2192960"/>
            <a:chOff x="612758" y="1434670"/>
            <a:chExt cx="3837858" cy="2192960"/>
          </a:xfrm>
        </p:grpSpPr>
        <p:pic>
          <p:nvPicPr>
            <p:cNvPr id="1042" name="Picture 1041" descr="A picture containing engineering drawing&#10;&#10;Description automatically generated">
              <a:extLst>
                <a:ext uri="{FF2B5EF4-FFF2-40B4-BE49-F238E27FC236}">
                  <a16:creationId xmlns:a16="http://schemas.microsoft.com/office/drawing/2014/main" id="{4819B2A2-D48C-4990-8993-D6B544EB8C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435"/>
            <a:stretch/>
          </p:blipFill>
          <p:spPr>
            <a:xfrm>
              <a:off x="2597341" y="1798559"/>
              <a:ext cx="1853275" cy="840899"/>
            </a:xfrm>
            <a:prstGeom prst="rect">
              <a:avLst/>
            </a:prstGeom>
          </p:spPr>
        </p:pic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935B056E-D533-4E01-ABFD-C7562AC05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6588" y="1474059"/>
              <a:ext cx="814466" cy="1312398"/>
            </a:xfrm>
            <a:prstGeom prst="rect">
              <a:avLst/>
            </a:prstGeom>
          </p:spPr>
        </p:pic>
        <p:pic>
          <p:nvPicPr>
            <p:cNvPr id="60" name="Picture 59" descr="A picture containing engineering drawing&#10;&#10;Description automatically generated">
              <a:extLst>
                <a:ext uri="{FF2B5EF4-FFF2-40B4-BE49-F238E27FC236}">
                  <a16:creationId xmlns:a16="http://schemas.microsoft.com/office/drawing/2014/main" id="{B66ED0F1-DAEC-41DE-AC89-B7FF47ADBC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62" t="-1002" r="15340" b="34878"/>
            <a:stretch/>
          </p:blipFill>
          <p:spPr>
            <a:xfrm>
              <a:off x="1568617" y="1434670"/>
              <a:ext cx="1039431" cy="1385922"/>
            </a:xfrm>
            <a:prstGeom prst="rect">
              <a:avLst/>
            </a:prstGeom>
          </p:spPr>
        </p:pic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1A9DBD-C8E9-44AF-AB91-B685E920487A}"/>
                </a:ext>
              </a:extLst>
            </p:cNvPr>
            <p:cNvGrpSpPr/>
            <p:nvPr/>
          </p:nvGrpSpPr>
          <p:grpSpPr>
            <a:xfrm>
              <a:off x="612758" y="2882884"/>
              <a:ext cx="3772523" cy="744746"/>
              <a:chOff x="1789422" y="2191564"/>
              <a:chExt cx="3969166" cy="744746"/>
            </a:xfrm>
          </p:grpSpPr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7945B8C-84EF-47CB-84E5-0497B99949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6862"/>
              <a:stretch/>
            </p:blipFill>
            <p:spPr>
              <a:xfrm>
                <a:off x="3413594" y="2191564"/>
                <a:ext cx="2344994" cy="744746"/>
              </a:xfrm>
              <a:prstGeom prst="rect">
                <a:avLst/>
              </a:prstGeom>
            </p:spPr>
          </p:pic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02E6E2C2-8A92-4AF0-8C6F-9DA276ACCA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-518" r="63714"/>
              <a:stretch/>
            </p:blipFill>
            <p:spPr>
              <a:xfrm>
                <a:off x="1789422" y="2191564"/>
                <a:ext cx="1624172" cy="744746"/>
              </a:xfrm>
              <a:prstGeom prst="rect">
                <a:avLst/>
              </a:prstGeom>
            </p:spPr>
          </p:pic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ED9791AE-D2DA-45F5-9B67-C725E3597F21}"/>
              </a:ext>
            </a:extLst>
          </p:cNvPr>
          <p:cNvSpPr txBox="1"/>
          <p:nvPr/>
        </p:nvSpPr>
        <p:spPr>
          <a:xfrm>
            <a:off x="810548" y="4092039"/>
            <a:ext cx="408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Figure 1. MPX5100DP Pinout (top view), Pin functions, and mechanical and electrical specifications</a:t>
            </a:r>
            <a:endParaRPr lang="da-DK" sz="9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6EEF6F1-BD1E-48FA-BEB8-EA749CABA6A9}"/>
              </a:ext>
            </a:extLst>
          </p:cNvPr>
          <p:cNvSpPr txBox="1"/>
          <p:nvPr/>
        </p:nvSpPr>
        <p:spPr>
          <a:xfrm>
            <a:off x="5930150" y="4966198"/>
            <a:ext cx="408897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Figure 2. MPX5100DP – Arduino connection diagram</a:t>
            </a:r>
            <a:endParaRPr lang="da-DK" sz="9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8377FA-2857-1C62-71CF-2DB598444ACF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DEAFB-5C79-C325-FC01-99DD89AA7E2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079" r="12037"/>
          <a:stretch/>
        </p:blipFill>
        <p:spPr>
          <a:xfrm>
            <a:off x="9425503" y="3043681"/>
            <a:ext cx="936962" cy="8181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FC329B-D4E5-AA54-5BB3-7DAF3E93C9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9984" y="3969583"/>
            <a:ext cx="768001" cy="99661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99C372-82A5-DAF7-7DB2-D78100A71CF9}"/>
              </a:ext>
            </a:extLst>
          </p:cNvPr>
          <p:cNvCxnSpPr>
            <a:cxnSpLocks/>
          </p:cNvCxnSpPr>
          <p:nvPr/>
        </p:nvCxnSpPr>
        <p:spPr>
          <a:xfrm>
            <a:off x="8794981" y="4093054"/>
            <a:ext cx="630522" cy="252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B8A174-2023-064C-5792-FC492D87C0F8}"/>
              </a:ext>
            </a:extLst>
          </p:cNvPr>
          <p:cNvCxnSpPr>
            <a:cxnSpLocks/>
          </p:cNvCxnSpPr>
          <p:nvPr/>
        </p:nvCxnSpPr>
        <p:spPr>
          <a:xfrm flipV="1">
            <a:off x="8834668" y="3209341"/>
            <a:ext cx="523743" cy="121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58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CB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E6D8-8581-469F-BAFA-F806D1520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942" y="801529"/>
            <a:ext cx="10952579" cy="701040"/>
          </a:xfrm>
        </p:spPr>
        <p:txBody>
          <a:bodyPr/>
          <a:lstStyle/>
          <a:p>
            <a:r>
              <a:rPr lang="en-US" dirty="0"/>
              <a:t>Code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82BA-4707-45BB-BA04-832065F343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B19487-67E1-4ABB-8A33-257A046ABF7F}" type="datetime1">
              <a:rPr lang="en-GB" smtClean="0"/>
              <a:t>04/09/2022</a:t>
            </a:fld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DC896E9-B75F-4222-A737-4A1663DBE8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541" y="1502569"/>
            <a:ext cx="10952580" cy="3852862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1800" b="1" dirty="0"/>
              <a:t>Arduino libraries</a:t>
            </a:r>
          </a:p>
          <a:p>
            <a:r>
              <a:rPr lang="en-US" sz="1800" dirty="0"/>
              <a:t>Download ads Arduino driver at </a:t>
            </a:r>
            <a:r>
              <a:rPr lang="en-US" sz="1800" dirty="0">
                <a:hlinkClick r:id="rId2"/>
              </a:rPr>
              <a:t>GitHub Link </a:t>
            </a:r>
            <a:endParaRPr lang="en-US" sz="1800" dirty="0"/>
          </a:p>
          <a:p>
            <a:r>
              <a:rPr lang="en-US" sz="1800" dirty="0"/>
              <a:t>Copy folder </a:t>
            </a:r>
            <a:r>
              <a:rPr lang="en-US" sz="1800" b="1" i="1" dirty="0" err="1"/>
              <a:t>ads_driver</a:t>
            </a:r>
            <a:r>
              <a:rPr lang="en-US" sz="1800" b="1" i="1" dirty="0"/>
              <a:t> </a:t>
            </a:r>
            <a:r>
              <a:rPr lang="en-US" sz="1800" dirty="0"/>
              <a:t>into </a:t>
            </a:r>
            <a:r>
              <a:rPr lang="en-US" sz="1800" b="1" i="1" dirty="0"/>
              <a:t>Arduino/Libraries </a:t>
            </a:r>
            <a:r>
              <a:rPr lang="en-US" sz="1800" dirty="0"/>
              <a:t>folder</a:t>
            </a:r>
          </a:p>
          <a:p>
            <a:r>
              <a:rPr lang="en-US" sz="1800" dirty="0"/>
              <a:t>Open the </a:t>
            </a:r>
            <a:r>
              <a:rPr lang="en-US" sz="1800" b="1" i="1" dirty="0" err="1"/>
              <a:t>ads.h</a:t>
            </a:r>
            <a:r>
              <a:rPr lang="en-US" sz="1800" i="1" dirty="0"/>
              <a:t> </a:t>
            </a:r>
            <a:r>
              <a:rPr lang="en-US" sz="1800" dirty="0"/>
              <a:t>file located at </a:t>
            </a:r>
            <a:r>
              <a:rPr lang="en-US" sz="1800" b="1" i="1" dirty="0" err="1"/>
              <a:t>ads_driver</a:t>
            </a:r>
            <a:r>
              <a:rPr lang="en-US" sz="1800" b="1" i="1" dirty="0"/>
              <a:t> </a:t>
            </a:r>
            <a:r>
              <a:rPr lang="en-US" sz="1800" dirty="0"/>
              <a:t>folder</a:t>
            </a:r>
          </a:p>
          <a:p>
            <a:r>
              <a:rPr lang="en-US" sz="1800" dirty="0"/>
              <a:t>Change the command </a:t>
            </a:r>
            <a:r>
              <a:rPr lang="en-US" sz="1800" dirty="0">
                <a:solidFill>
                  <a:srgbClr val="789D4A"/>
                </a:solidFill>
              </a:rPr>
              <a:t>ADS_DFU_CHECK(1) </a:t>
            </a:r>
            <a:r>
              <a:rPr lang="en-US" sz="1800" dirty="0"/>
              <a:t>to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ADS_DFU_CHECK(0) </a:t>
            </a:r>
            <a:r>
              <a:rPr lang="en-US" sz="1800" dirty="0"/>
              <a:t>   </a:t>
            </a:r>
          </a:p>
          <a:p>
            <a:r>
              <a:rPr lang="en-US" sz="1800" dirty="0"/>
              <a:t>Save the changes</a:t>
            </a:r>
          </a:p>
          <a:p>
            <a:r>
              <a:rPr lang="en-US" sz="1800" dirty="0"/>
              <a:t>Download </a:t>
            </a:r>
            <a:r>
              <a:rPr lang="en-US" sz="1800" b="1" i="1" dirty="0"/>
              <a:t>SoRo_Tutorial_1 </a:t>
            </a:r>
            <a:r>
              <a:rPr lang="en-US" sz="1800" dirty="0"/>
              <a:t>sketch at </a:t>
            </a:r>
            <a:r>
              <a:rPr lang="en-US" sz="1800" dirty="0">
                <a:hlinkClick r:id="rId3"/>
              </a:rPr>
              <a:t>GitHub Link</a:t>
            </a: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Arduino Calibration</a:t>
            </a:r>
          </a:p>
          <a:p>
            <a:r>
              <a:rPr lang="en-US" sz="1800" dirty="0"/>
              <a:t>Compile and Upload </a:t>
            </a:r>
            <a:r>
              <a:rPr lang="en-US" sz="1800" b="1" i="1" dirty="0"/>
              <a:t>SoRo_Tutorial_1 </a:t>
            </a:r>
            <a:r>
              <a:rPr lang="en-US" sz="1800" dirty="0"/>
              <a:t>sketch at Arduino Uno Device</a:t>
            </a:r>
          </a:p>
          <a:p>
            <a:r>
              <a:rPr lang="en-US" sz="1800" dirty="0"/>
              <a:t>Open the serial monitor</a:t>
            </a:r>
          </a:p>
          <a:p>
            <a:r>
              <a:rPr lang="en-US" sz="1800" dirty="0"/>
              <a:t>Put the Bendlabs sensor in the 0° position</a:t>
            </a:r>
          </a:p>
          <a:p>
            <a:r>
              <a:rPr lang="en-US" sz="1800" dirty="0"/>
              <a:t>Type </a:t>
            </a:r>
            <a:r>
              <a:rPr lang="en-US" sz="1800" dirty="0">
                <a:solidFill>
                  <a:srgbClr val="789D4A"/>
                </a:solidFill>
              </a:rPr>
              <a:t>0</a:t>
            </a:r>
            <a:r>
              <a:rPr lang="en-US" sz="1800" dirty="0"/>
              <a:t> and press </a:t>
            </a:r>
            <a:r>
              <a:rPr lang="en-US" sz="1800" dirty="0">
                <a:solidFill>
                  <a:srgbClr val="789D4A"/>
                </a:solidFill>
              </a:rPr>
              <a:t>Enter</a:t>
            </a:r>
          </a:p>
          <a:p>
            <a:r>
              <a:rPr lang="en-US" sz="1800" dirty="0"/>
              <a:t>Put the Bendlabs sensor in the 90° position</a:t>
            </a:r>
          </a:p>
          <a:p>
            <a:r>
              <a:rPr lang="en-US" sz="1800" dirty="0"/>
              <a:t>Type </a:t>
            </a:r>
            <a:r>
              <a:rPr lang="en-US" sz="1800" dirty="0">
                <a:solidFill>
                  <a:srgbClr val="789D4A"/>
                </a:solidFill>
              </a:rPr>
              <a:t>9</a:t>
            </a:r>
            <a:r>
              <a:rPr lang="en-US" sz="1800" dirty="0"/>
              <a:t> and press </a:t>
            </a:r>
            <a:r>
              <a:rPr lang="en-US" sz="1800" dirty="0">
                <a:solidFill>
                  <a:srgbClr val="789D4A"/>
                </a:solidFill>
              </a:rPr>
              <a:t>Enter</a:t>
            </a:r>
          </a:p>
          <a:p>
            <a:endParaRPr lang="en-US" sz="1800" dirty="0">
              <a:solidFill>
                <a:srgbClr val="789D4A"/>
              </a:solidFill>
            </a:endParaRPr>
          </a:p>
          <a:p>
            <a:endParaRPr lang="en-US" sz="2400" dirty="0">
              <a:solidFill>
                <a:srgbClr val="789D4A"/>
              </a:solidFill>
            </a:endParaRP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E6771-9B90-41CE-C211-156E9484FFA3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rgbClr val="DDCBA4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3DA381-5EF2-1A68-3F15-4D3038AE5E3F}"/>
              </a:ext>
            </a:extLst>
          </p:cNvPr>
          <p:cNvSpPr txBox="1"/>
          <p:nvPr/>
        </p:nvSpPr>
        <p:spPr>
          <a:xfrm>
            <a:off x="9161471" y="5639808"/>
            <a:ext cx="408897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900" b="1" dirty="0"/>
              <a:t>SoRo_Tutorial_1 QR </a:t>
            </a:r>
            <a:r>
              <a:rPr lang="da-DK" sz="900" b="1" dirty="0" err="1"/>
              <a:t>code</a:t>
            </a:r>
            <a:endParaRPr lang="da-DK" sz="900" b="1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76F656D-F5E6-0C2D-8C5D-30D449160E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4207" y="1358825"/>
            <a:ext cx="1748790" cy="17487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C85C4D-F3DB-C7BF-D021-15EC30C3B830}"/>
              </a:ext>
            </a:extLst>
          </p:cNvPr>
          <p:cNvSpPr txBox="1"/>
          <p:nvPr/>
        </p:nvSpPr>
        <p:spPr>
          <a:xfrm>
            <a:off x="9270781" y="3168938"/>
            <a:ext cx="408897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900" b="1" dirty="0" err="1"/>
              <a:t>Ads_driver</a:t>
            </a:r>
            <a:r>
              <a:rPr lang="da-DK" sz="900" b="1" dirty="0"/>
              <a:t>  QR </a:t>
            </a:r>
            <a:r>
              <a:rPr lang="da-DK" sz="900" b="1" dirty="0" err="1"/>
              <a:t>code</a:t>
            </a:r>
            <a:endParaRPr lang="da-DK" sz="9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3F26D0-EEFA-C91B-2FBE-7826718CA2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729" y="3949350"/>
            <a:ext cx="1649268" cy="164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72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CB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E6D8-8581-469F-BAFA-F806D1520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942" y="801529"/>
            <a:ext cx="10952579" cy="701040"/>
          </a:xfrm>
        </p:spPr>
        <p:txBody>
          <a:bodyPr/>
          <a:lstStyle/>
          <a:p>
            <a:r>
              <a:rPr lang="en-US" dirty="0"/>
              <a:t>Code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82BA-4707-45BB-BA04-832065F343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3A6D30-47B9-485E-92A2-364BFE6A7756}" type="datetime1">
              <a:rPr lang="en-GB" smtClean="0"/>
              <a:t>04/09/2022</a:t>
            </a:fld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DC896E9-B75F-4222-A737-4A1663DBE8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541" y="1502569"/>
            <a:ext cx="10952580" cy="3852862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Arduino Calibration and plotting</a:t>
            </a:r>
          </a:p>
          <a:p>
            <a:endParaRPr lang="en-US" sz="1800" dirty="0">
              <a:solidFill>
                <a:srgbClr val="789D4A"/>
              </a:solidFill>
            </a:endParaRPr>
          </a:p>
          <a:p>
            <a:endParaRPr lang="en-US" sz="2400" dirty="0">
              <a:solidFill>
                <a:srgbClr val="789D4A"/>
              </a:solidFill>
            </a:endParaRP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11817-ABA3-4E21-A111-1A9D38ACA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18" y="2524125"/>
            <a:ext cx="11249025" cy="904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422F26-D615-4BE7-B24E-7EC4CE650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79" y="3719143"/>
            <a:ext cx="7743825" cy="552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AFF134-7F41-4FD0-9EEC-A081A0E119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94"/>
          <a:stretch/>
        </p:blipFill>
        <p:spPr>
          <a:xfrm>
            <a:off x="539318" y="4509900"/>
            <a:ext cx="5495925" cy="1205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D064AE-81D2-26B1-10EE-B1311DFD915F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rgbClr val="DDCBA4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2022</a:t>
            </a:r>
          </a:p>
        </p:txBody>
      </p:sp>
    </p:spTree>
    <p:extLst>
      <p:ext uri="{BB962C8B-B14F-4D97-AF65-F5344CB8AC3E}">
        <p14:creationId xmlns:p14="http://schemas.microsoft.com/office/powerpoint/2010/main" val="260299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5404-88DD-4C7D-B8CA-E07E973EF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800" dirty="0"/>
              <a:t>Tutorial 3:</a:t>
            </a:r>
            <a:br>
              <a:rPr lang="en-GB" sz="5800" dirty="0"/>
            </a:br>
            <a:r>
              <a:rPr lang="en-GB" sz="5800" dirty="0"/>
              <a:t>Conductive Rubber Cord Sensor</a:t>
            </a:r>
            <a:br>
              <a:rPr lang="en-GB" sz="5800" dirty="0"/>
            </a:br>
            <a:endParaRPr lang="en-GB" sz="5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14420-4FFC-B1FD-D4F4-F8DD69E450B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EE6C2E-B854-4BF1-8451-CE678CBACCDC}" type="datetime1">
              <a:rPr lang="en-GB" smtClean="0"/>
              <a:t>04/09/2022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C8BB1-C27E-13E4-DFB7-F7E5C1411F1A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>
                <a:solidFill>
                  <a:schemeClr val="bg1"/>
                </a:solidFill>
              </a:rPr>
              <a:t>5 September 2022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1864437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14793-6613-4720-94CC-1628EB873E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27F560-D2DB-4E33-9FC9-98C94F16CF3E}" type="datetime1">
              <a:rPr lang="en-GB" smtClean="0"/>
              <a:t>04/09/2022</a:t>
            </a:fld>
            <a:endParaRPr lang="en-GB" dirty="0"/>
          </a:p>
        </p:txBody>
      </p:sp>
      <p:pic>
        <p:nvPicPr>
          <p:cNvPr id="4" name="Picture 3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44A823CB-31C0-4FD7-8505-A1171A10B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228" y="1616771"/>
            <a:ext cx="6989445" cy="3659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044C24-3C45-47FB-897D-5BA0F1417B45}"/>
              </a:ext>
            </a:extLst>
          </p:cNvPr>
          <p:cNvSpPr txBox="1"/>
          <p:nvPr/>
        </p:nvSpPr>
        <p:spPr>
          <a:xfrm>
            <a:off x="5661169" y="5251791"/>
            <a:ext cx="42571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Figure 1. Conductive Rubber Cord Sensor – Arduino connection diagram</a:t>
            </a:r>
            <a:endParaRPr lang="da-DK" sz="900" b="1" dirty="0"/>
          </a:p>
        </p:txBody>
      </p:sp>
      <p:pic>
        <p:nvPicPr>
          <p:cNvPr id="2050" name="Picture 2" descr="Conductive Rubber Cord Stretch Sensor + extras!">
            <a:extLst>
              <a:ext uri="{FF2B5EF4-FFF2-40B4-BE49-F238E27FC236}">
                <a16:creationId xmlns:a16="http://schemas.microsoft.com/office/drawing/2014/main" id="{3552111D-8EB6-481E-ADBD-FFE1A6B42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27" y="1890990"/>
            <a:ext cx="3586282" cy="269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DEE8B1-EC50-4ED2-A9EC-D0D60F16F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02" y="4734490"/>
            <a:ext cx="3442827" cy="830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CA7013-9082-4CED-A6A1-23420C3EA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560" y="1292712"/>
            <a:ext cx="1476375" cy="552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A6E39E-41CF-2611-5D75-DBFBEF78D200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2022</a:t>
            </a:r>
          </a:p>
        </p:txBody>
      </p:sp>
    </p:spTree>
    <p:extLst>
      <p:ext uri="{BB962C8B-B14F-4D97-AF65-F5344CB8AC3E}">
        <p14:creationId xmlns:p14="http://schemas.microsoft.com/office/powerpoint/2010/main" val="4387700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a56b0fb8-d552-4215-bd97-31ad12d99a5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a56b0fb8-d552-4215-bd97-31ad12d99a5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a56b0fb8-d552-4215-bd97-31ad12d99a5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a56b0fb8-d552-4215-bd97-31ad12d99a5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a56b0fb8-d552-4215-bd97-31ad12d99a5c"/>
</p:tagLst>
</file>

<file path=ppt/theme/theme1.xml><?xml version="1.0" encoding="utf-8"?>
<a:theme xmlns:a="http://schemas.openxmlformats.org/drawingml/2006/main" name="Blank">
  <a:themeElements>
    <a:clrScheme name="SDU">
      <a:dk1>
        <a:srgbClr val="000000"/>
      </a:dk1>
      <a:lt1>
        <a:srgbClr val="FFFFFF"/>
      </a:lt1>
      <a:dk2>
        <a:srgbClr val="7A6040"/>
      </a:dk2>
      <a:lt2>
        <a:srgbClr val="DDCBA4"/>
      </a:lt2>
      <a:accent1>
        <a:srgbClr val="AEB862"/>
      </a:accent1>
      <a:accent2>
        <a:srgbClr val="789D4A"/>
      </a:accent2>
      <a:accent3>
        <a:srgbClr val="F2C75C"/>
      </a:accent3>
      <a:accent4>
        <a:srgbClr val="E07E3C"/>
      </a:accent4>
      <a:accent5>
        <a:srgbClr val="E1BBB4"/>
      </a:accent5>
      <a:accent6>
        <a:srgbClr val="D05A57"/>
      </a:accent6>
      <a:hlink>
        <a:srgbClr val="0563C1"/>
      </a:hlink>
      <a:folHlink>
        <a:srgbClr val="954F72"/>
      </a:folHlink>
    </a:clrScheme>
    <a:fontScheme name="SD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lIns="72000" tIns="72000" rIns="72000" bIns="72000" rtlCol="0" anchor="ctr"/>
      <a:lstStyle>
        <a:defPPr algn="ctr">
          <a:defRPr sz="16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/>
        </a:defPPr>
      </a:lstStyle>
    </a:txDef>
  </a:objectDefaults>
  <a:extraClrSchemeLst/>
  <a:custClrLst>
    <a:custClr name="Grøn 1">
      <a:srgbClr val="4E5B31"/>
    </a:custClr>
    <a:custClr name="Grøn 2">
      <a:srgbClr val="789D4A"/>
    </a:custClr>
    <a:custClr name="Grøn 3">
      <a:srgbClr val="AEB862"/>
    </a:custClr>
    <a:custClr name="Grøn 4">
      <a:srgbClr val="EAE7B9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Orange 1">
      <a:srgbClr val="D38235"/>
    </a:custClr>
    <a:custClr name="Orange 2">
      <a:srgbClr val="E0A526"/>
    </a:custClr>
    <a:custClr name="Orange 3">
      <a:srgbClr val="EED484"/>
    </a:custClr>
    <a:custClr name="Orange 4">
      <a:srgbClr val="FCF0C4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ød 1">
      <a:srgbClr val="862633"/>
    </a:custClr>
    <a:custClr name="Rød 2">
      <a:srgbClr val="D05A57"/>
    </a:custClr>
    <a:custClr name="Rød 3">
      <a:srgbClr val="E1BBB4"/>
    </a:custClr>
    <a:custClr name="Rød 4">
      <a:srgbClr val="F4E2D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Brun 1">
      <a:srgbClr val="473729"/>
    </a:custClr>
    <a:custClr name="Brun 2">
      <a:srgbClr val="946037"/>
    </a:custClr>
    <a:custClr name="Brun 3">
      <a:srgbClr val="DDCBA4"/>
    </a:custClr>
    <a:custClr name="Brun 4">
      <a:srgbClr val="EFE5D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Sort">
      <a:srgbClr val="000000"/>
    </a:custClr>
    <a:custClr name="Hvid">
      <a:srgbClr val="FFFFFF"/>
    </a:custClr>
  </a:custClrLst>
  <a:extLst>
    <a:ext uri="{05A4C25C-085E-4340-85A3-A5531E510DB2}">
      <thm15:themeFamily xmlns:thm15="http://schemas.microsoft.com/office/thememl/2012/main" name="SDU widescreen.potx" id="{1C4F8E8D-0334-4267-96F7-9CAC143C1229}" vid="{6887ADA9-E5D5-4F4B-ACE2-4324069191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Grøn 1">
      <a:srgbClr val="4E5B31"/>
    </a:custClr>
    <a:custClr name="Grøn 2">
      <a:srgbClr val="789D4A"/>
    </a:custClr>
    <a:custClr name="Grøn 3">
      <a:srgbClr val="AEB862"/>
    </a:custClr>
    <a:custClr name="Grøn 4">
      <a:srgbClr val="EAE7B9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Orange 1">
      <a:srgbClr val="D38235"/>
    </a:custClr>
    <a:custClr name="Orange 2">
      <a:srgbClr val="E0A526"/>
    </a:custClr>
    <a:custClr name="Orange 3">
      <a:srgbClr val="EED484"/>
    </a:custClr>
    <a:custClr name="Orange 4">
      <a:srgbClr val="FCF0C4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ød 1">
      <a:srgbClr val="862633"/>
    </a:custClr>
    <a:custClr name="Rød 2">
      <a:srgbClr val="D05A57"/>
    </a:custClr>
    <a:custClr name="Rød 3">
      <a:srgbClr val="E1BBB4"/>
    </a:custClr>
    <a:custClr name="Rød 4">
      <a:srgbClr val="F4E2D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Brun 1">
      <a:srgbClr val="473729"/>
    </a:custClr>
    <a:custClr name="Brun 2">
      <a:srgbClr val="946037"/>
    </a:custClr>
    <a:custClr name="Brun 3">
      <a:srgbClr val="DDCBA4"/>
    </a:custClr>
    <a:custClr name="Brun 4">
      <a:srgbClr val="EFE5D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Sort">
      <a:srgbClr val="000000"/>
    </a:custClr>
    <a:custClr name="Hvid">
      <a:srgbClr val="FFFFFF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FormConfiguration><![CDATA[{"formFields":[{"required":false,"helpTexts":{"prefix":"","postfix":""},"spacing":{},"type":"datePicker","name":"Date","label":"Date","fullyQualifiedName":"Date"}],"formDataEntries":[{"name":"Date","value":"8htOAZrtBkYeKQuFdR2Q0A=="}]}]]></TemplafyFormConfiguration>
</file>

<file path=customXml/item10.xml><?xml version="1.0" encoding="utf-8"?>
<TemplafySlideTemplateConfiguration><![CDATA[{"documentContentValidatorConfiguration":{"enableDocumentContentValidator":false,"documentContentValidatorVersion":0},"elementsMetadata":[],"slideId":"636891895634292863","enableDocumentContentUpdater":true,"version":"1.3"}]]></TemplafySlideTemplate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SlideTemplateConfiguration><![CDATA[{"documentContentValidatorConfiguration":{"enableDocumentContentValidator":false,"documentContentValidatorVersion":0},"elementsMetadata":[],"slideId":"636891895634292863","enableDocumentContentUpdater":true,"version":"1.3"}]]></TemplafySlideTemplateConfiguration>
</file>

<file path=customXml/item13.xml><?xml version="1.0" encoding="utf-8"?>
<TemplafySlideTemplateConfiguration><![CDATA[{"documentContentValidatorConfiguration":{"enableDocumentContentValidator":false,"documentContentValidatorVersion":0},"elementsMetadata":[],"slideId":"636891895634292863","enableDocumentContentUpdater":true,"version":"1.3"}]]></TemplafySlideTemplateConfiguration>
</file>

<file path=customXml/item14.xml><?xml version="1.0" encoding="utf-8"?>
<TemplafySlideFormConfiguration><![CDATA[{"formFields":[],"formDataEntries":[]}]]></TemplafySlideFormConfiguration>
</file>

<file path=customXml/item2.xml><?xml version="1.0" encoding="utf-8"?>
<TemplafyTemplateConfiguration><![CDATA[{"elementsMetadata":[{"type":"shape","id":"cd9741c8-8789-4c25-acf2-07e462de9c42","elementConfiguration":{"format":"{{DateFormats.MonthYear}}","binding":"Form.Date","disableUpdates":false,"type":"date"}},{"type":"shape","id":"8c7c9c3c-6f56-411a-89c2-4779e9849385","elementConfiguration":{"binding":"UserProfile.Institut.InstituteDCU_{{DocumentLanguage}}","disableUpdates":false,"type":"text"}},{"type":"shape","id":"92df3218-2473-47f4-9860-43a98e4e250c","elementConfiguration":{"binding":"UserProfile.Institut.InstituteDCU_{{DocumentLanguage}}","disableUpdates":false,"type":"text"}},{"type":"shape","id":"b346f40c-f13c-4a58-820b-5140e4ebe935","elementConfiguration":{"format":"{{DateFormats.MonthYear}}","binding":"Form.Date","disableUpdates":false,"type":"date"}},{"type":"shape","id":"35bf690c-838b-4fd7-85cd-cb0fbdb4c8c2","elementConfiguration":{"binding":"UserProfile.Institut.InstituteDCU_{{DocumentLanguage}}","disableUpdates":false,"type":"text"}},{"type":"shape","id":"909b52da-edda-4361-a03a-5e8d32a9e95b","elementConfiguration":{"format":"{{DateFormats.MonthYear}}","binding":"Form.Date","disableUpdates":false,"type":"date"}},{"type":"shape","id":"b7e5f2a0-79b4-4df1-9927-b970af9eddbc","elementConfiguration":{"binding":"UserProfile.Institut.InstituteDCU_{{DocumentLanguage}}","disableUpdates":false,"type":"text"}},{"type":"shape","id":"03113827-e04d-43e1-84ca-7889c6030572","elementConfiguration":{"format":"{{DateFormats.MonthYear}}","binding":"Form.Date","disableUpdates":false,"type":"date"}},{"type":"shape","id":"f084c6c0-5e85-4951-acfe-94e4f2b8e005","elementConfiguration":{"format":"{{DateFormats.MonthYear}}","binding":"Form.Date","disableUpdates":false,"type":"date"}},{"type":"shape","id":"92ae4fbc-84fa-413a-80b0-e47c00552c60","elementConfiguration":{"binding":"UserProfile.Institut.InstituteDCU_{{DocumentLanguage}}","disableUpdates":false,"type":"text"}},{"type":"shape","id":"10cdd606-091a-4f48-a446-41b2aa1aab67","elementConfiguration":{"binding":"UserProfile.Institut.InstituteDCU_{{DocumentLanguage}}","disableUpdates":false,"type":"text"}},{"type":"shape","id":"cec31f44-2b9b-4ebf-bef4-bf4db7bb7df1","elementConfiguration":{"binding":"UserProfile.Institut.InstituteDCU_{{DocumentLanguage}}","disableUpdates":false,"type":"text"}},{"type":"shape","id":"3953907f-4fb2-4af6-8b51-26ec4cce2240","elementConfiguration":{"format":"{{DateFormats.MonthYear}}","binding":"Form.Date","disableUpdates":false,"type":"date"}}],"transformationConfigurations":[{"language":"{{DocumentLanguage}}","disableUpdates":false,"type":"proofingLanguage"}],"templateName":"","templateDescription":"","enableDocumentContentUpdater":true,"version":"1.3"}]]></Templafy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documentContentValidatorConfiguration":{"enableDocumentContentValidator":false,"documentContentValidatorVersion":0},"elementsMetadata":[],"slideId":"636891895634292862","enableDocumentContentUpdater":true,"version":"1.3"}]]></TemplafySlideTemplate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TemplateConfiguration><![CDATA[{"documentContentValidatorConfiguration":{"enableDocumentContentValidator":false,"documentContentValidatorVersion":0},"elementsMetadata":[],"slideId":"636891895634292863","enableDocumentContentUpdater":true,"version":"1.3"}]]></TemplafySlideTemplate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documentContentValidatorConfiguration":{"enableDocumentContentValidator":false,"documentContentValidatorVersion":0},"elementsMetadata":[],"slideId":"636891895634292863","enableDocumentContentUpdater":true,"version":"1.3"}]]></TemplafySlideTemplate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C5CD5A01-6378-494D-B71B-D23DEC9A120C}">
  <ds:schemaRefs/>
</ds:datastoreItem>
</file>

<file path=customXml/itemProps10.xml><?xml version="1.0" encoding="utf-8"?>
<ds:datastoreItem xmlns:ds="http://schemas.openxmlformats.org/officeDocument/2006/customXml" ds:itemID="{06CE3761-89D3-4A8E-8EB2-9214574F9FD3}">
  <ds:schemaRefs/>
</ds:datastoreItem>
</file>

<file path=customXml/itemProps11.xml><?xml version="1.0" encoding="utf-8"?>
<ds:datastoreItem xmlns:ds="http://schemas.openxmlformats.org/officeDocument/2006/customXml" ds:itemID="{923BA519-6502-4EA6-B0FB-C867A3D8FB98}">
  <ds:schemaRefs/>
</ds:datastoreItem>
</file>

<file path=customXml/itemProps12.xml><?xml version="1.0" encoding="utf-8"?>
<ds:datastoreItem xmlns:ds="http://schemas.openxmlformats.org/officeDocument/2006/customXml" ds:itemID="{D4D35282-BEDA-429D-9192-ACF771B29A85}">
  <ds:schemaRefs/>
</ds:datastoreItem>
</file>

<file path=customXml/itemProps13.xml><?xml version="1.0" encoding="utf-8"?>
<ds:datastoreItem xmlns:ds="http://schemas.openxmlformats.org/officeDocument/2006/customXml" ds:itemID="{C4661244-55D4-40CB-87F8-D12D6D1E5278}">
  <ds:schemaRefs/>
</ds:datastoreItem>
</file>

<file path=customXml/itemProps14.xml><?xml version="1.0" encoding="utf-8"?>
<ds:datastoreItem xmlns:ds="http://schemas.openxmlformats.org/officeDocument/2006/customXml" ds:itemID="{8CA70B28-CACC-45C6-8E39-ED02582859E9}">
  <ds:schemaRefs/>
</ds:datastoreItem>
</file>

<file path=customXml/itemProps2.xml><?xml version="1.0" encoding="utf-8"?>
<ds:datastoreItem xmlns:ds="http://schemas.openxmlformats.org/officeDocument/2006/customXml" ds:itemID="{C484C70F-0F64-4774-853F-19FDF7E1F81D}">
  <ds:schemaRefs/>
</ds:datastoreItem>
</file>

<file path=customXml/itemProps3.xml><?xml version="1.0" encoding="utf-8"?>
<ds:datastoreItem xmlns:ds="http://schemas.openxmlformats.org/officeDocument/2006/customXml" ds:itemID="{43723FED-A2E0-415E-8B28-139637BC092B}">
  <ds:schemaRefs/>
</ds:datastoreItem>
</file>

<file path=customXml/itemProps4.xml><?xml version="1.0" encoding="utf-8"?>
<ds:datastoreItem xmlns:ds="http://schemas.openxmlformats.org/officeDocument/2006/customXml" ds:itemID="{80A386E5-FB57-411F-ACEC-E4C4608EF981}">
  <ds:schemaRefs/>
</ds:datastoreItem>
</file>

<file path=customXml/itemProps5.xml><?xml version="1.0" encoding="utf-8"?>
<ds:datastoreItem xmlns:ds="http://schemas.openxmlformats.org/officeDocument/2006/customXml" ds:itemID="{23A422EE-19EB-460A-8CC2-72292EB01E2F}">
  <ds:schemaRefs/>
</ds:datastoreItem>
</file>

<file path=customXml/itemProps6.xml><?xml version="1.0" encoding="utf-8"?>
<ds:datastoreItem xmlns:ds="http://schemas.openxmlformats.org/officeDocument/2006/customXml" ds:itemID="{A078B4FF-09BD-41CC-9B29-FE1B7D89E18C}">
  <ds:schemaRefs/>
</ds:datastoreItem>
</file>

<file path=customXml/itemProps7.xml><?xml version="1.0" encoding="utf-8"?>
<ds:datastoreItem xmlns:ds="http://schemas.openxmlformats.org/officeDocument/2006/customXml" ds:itemID="{A57C0D19-358B-4753-8DA4-9204CEA2F95F}">
  <ds:schemaRefs/>
</ds:datastoreItem>
</file>

<file path=customXml/itemProps8.xml><?xml version="1.0" encoding="utf-8"?>
<ds:datastoreItem xmlns:ds="http://schemas.openxmlformats.org/officeDocument/2006/customXml" ds:itemID="{C83BBD83-B3C3-47BA-B125-6A2A1A31FA48}">
  <ds:schemaRefs/>
</ds:datastoreItem>
</file>

<file path=customXml/itemProps9.xml><?xml version="1.0" encoding="utf-8"?>
<ds:datastoreItem xmlns:ds="http://schemas.openxmlformats.org/officeDocument/2006/customXml" ds:itemID="{38B69043-C0D1-4478-8C3C-F54850531D8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SDU widescreen dateA</Template>
  <TotalTime>0</TotalTime>
  <Words>358</Words>
  <Application>Microsoft Office PowerPoint</Application>
  <PresentationFormat>Widescreen</PresentationFormat>
  <Paragraphs>89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Wingdings</vt:lpstr>
      <vt:lpstr>Blank</vt:lpstr>
      <vt:lpstr>Introduction to Soft Robotics   Autumn 2022  Instructors: Ahmad Rafsanjani, Jonas Jørgensen</vt:lpstr>
      <vt:lpstr>Tutorial 1: Arduino 101</vt:lpstr>
      <vt:lpstr>PowerPoint Presentation</vt:lpstr>
      <vt:lpstr>Tutorial 2: MPX5100 Integrated Silicon Pressure Sensor</vt:lpstr>
      <vt:lpstr>PowerPoint Presentation</vt:lpstr>
      <vt:lpstr>Code Information</vt:lpstr>
      <vt:lpstr>Code Information</vt:lpstr>
      <vt:lpstr>Tutorial 3: Conductive Rubber Cord Sensor </vt:lpstr>
      <vt:lpstr>PowerPoint Presentation</vt:lpstr>
      <vt:lpstr>Code Information</vt:lpstr>
      <vt:lpstr>Tutorial 4: Bendlabs sensor</vt:lpstr>
      <vt:lpstr>PowerPoint Presentation</vt:lpstr>
      <vt:lpstr>Code Information</vt:lpstr>
      <vt:lpstr>Tutorial 5: System integration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 Robotics</dc:title>
  <dc:creator/>
  <cp:lastModifiedBy/>
  <cp:revision>11</cp:revision>
  <dcterms:created xsi:type="dcterms:W3CDTF">2019-01-15T10:32:39Z</dcterms:created>
  <dcterms:modified xsi:type="dcterms:W3CDTF">2022-09-04T14:30:46Z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2019-03-26T09:32:31.2904676Z</vt:lpwstr>
  </property>
  <property fmtid="{D5CDD505-2E9C-101B-9397-08002B2CF9AE}" pid="3" name="TemplafyTenantId">
    <vt:lpwstr>sdu</vt:lpwstr>
  </property>
  <property fmtid="{D5CDD505-2E9C-101B-9397-08002B2CF9AE}" pid="4" name="TemplafyTemplateId">
    <vt:lpwstr>636891894186761813</vt:lpwstr>
  </property>
  <property fmtid="{D5CDD505-2E9C-101B-9397-08002B2CF9AE}" pid="5" name="TemplafyUserProfileId">
    <vt:lpwstr>637325711249633119</vt:lpwstr>
  </property>
  <property fmtid="{D5CDD505-2E9C-101B-9397-08002B2CF9AE}" pid="6" name="TemplafyLanguageCode">
    <vt:lpwstr>en-GB</vt:lpwstr>
  </property>
</Properties>
</file>