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5"/>
  </p:sldMasterIdLst>
  <p:notesMasterIdLst>
    <p:notesMasterId r:id="rId25"/>
  </p:notesMasterIdLst>
  <p:sldIdLst>
    <p:sldId id="257" r:id="rId16"/>
    <p:sldId id="365" r:id="rId17"/>
    <p:sldId id="369" r:id="rId18"/>
    <p:sldId id="367" r:id="rId19"/>
    <p:sldId id="368" r:id="rId20"/>
    <p:sldId id="373" r:id="rId21"/>
    <p:sldId id="371" r:id="rId22"/>
    <p:sldId id="370" r:id="rId23"/>
    <p:sldId id="372" r:id="rId2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BA4"/>
    <a:srgbClr val="E5F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10" autoAdjust="0"/>
    <p:restoredTop sz="94662" autoAdjust="0"/>
  </p:normalViewPr>
  <p:slideViewPr>
    <p:cSldViewPr snapToGrid="0" showGuides="1">
      <p:cViewPr varScale="1">
        <p:scale>
          <a:sx n="106" d="100"/>
          <a:sy n="106" d="100"/>
        </p:scale>
        <p:origin x="132" y="282"/>
      </p:cViewPr>
      <p:guideLst>
        <p:guide orient="horz" pos="6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7" y="2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/>
              <a:pPr/>
              <a:t>19/09/2022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2" tIns="47376" rIns="94752" bIns="4737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4"/>
            <a:ext cx="5679440" cy="4605576"/>
          </a:xfrm>
          <a:prstGeom prst="rect">
            <a:avLst/>
          </a:prstGeom>
        </p:spPr>
        <p:txBody>
          <a:bodyPr vert="horz" lIns="94752" tIns="47376" rIns="94752" bIns="4737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7" y="9721108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4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BBCAF46D-9983-4AEE-9B8A-24654CDEDDB0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b7e5f2a0-79b4-4df1-9927-b970af9eddbc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SDU Biorobotics</a:t>
            </a:r>
          </a:p>
        </p:txBody>
      </p:sp>
      <p:pic>
        <p:nvPicPr>
          <p:cNvPr id="7" name="Logo black">
            <a:extLst>
              <a:ext uri="{FF2B5EF4-FFF2-40B4-BE49-F238E27FC236}">
                <a16:creationId xmlns:a16="http://schemas.microsoft.com/office/drawing/2014/main" id="{E6E48129-FB3C-4F39-A5A1-63313B41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6296400"/>
            <a:ext cx="786874" cy="212400"/>
          </a:xfrm>
          <a:prstGeom prst="rect">
            <a:avLst/>
          </a:prstGeom>
        </p:spPr>
      </p:pic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739632-1CD3-47C1-98D9-4B1B2253C7C9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" descr="{&quot;templafy&quot;:{&quot;id&quot;:&quot;03113827-e04d-43e1-84ca-7889c6030572&quot;}}" title="Form.Date">
            <a:extLst>
              <a:ext uri="{FF2B5EF4-FFF2-40B4-BE49-F238E27FC236}">
                <a16:creationId xmlns:a16="http://schemas.microsoft.com/office/drawing/2014/main" id="{10301B40-E355-4D99-B296-A15FB5BC3A4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bg1"/>
                </a:solidFill>
              </a:rPr>
              <a:t>June 2021</a:t>
            </a:r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D4E1389B-CA3B-4709-956D-F396D960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8A94F1C1-AE36-4BBA-B958-8FC614A9472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19/09/2022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52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9300" cy="68580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692401" y="1076109"/>
            <a:ext cx="4680000" cy="182273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overskrift, maksimalt 3 linjer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692400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4" name="text" descr="{&quot;templafy&quot;:{&quot;id&quot;:&quot;cec31f44-2b9b-4ebf-bef4-bf4db7bb7df1&quot;}}" title="UserProfile.Institut.InstituteDCU_{{DocumentLanguage}}">
            <a:extLst>
              <a:ext uri="{FF2B5EF4-FFF2-40B4-BE49-F238E27FC236}">
                <a16:creationId xmlns:a16="http://schemas.microsoft.com/office/drawing/2014/main" id="{060969B2-E177-4704-95D4-119A98BB90C5}"/>
              </a:ext>
            </a:extLst>
          </p:cNvPr>
          <p:cNvSpPr txBox="1">
            <a:spLocks/>
          </p:cNvSpPr>
          <p:nvPr userDrawn="1"/>
        </p:nvSpPr>
        <p:spPr>
          <a:xfrm>
            <a:off x="6692400" y="249585"/>
            <a:ext cx="4680000" cy="478677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D6574-D545-4AC1-804C-76EBF3BEC544}"/>
              </a:ext>
            </a:extLst>
          </p:cNvPr>
          <p:cNvCxnSpPr>
            <a:cxnSpLocks/>
          </p:cNvCxnSpPr>
          <p:nvPr userDrawn="1"/>
        </p:nvCxnSpPr>
        <p:spPr>
          <a:xfrm>
            <a:off x="6691637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" descr="{&quot;templafy&quot;:{&quot;id&quot;:&quot;3953907f-4fb2-4af6-8b51-26ec4cce2240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20" name="Logo black">
            <a:extLst>
              <a:ext uri="{FF2B5EF4-FFF2-40B4-BE49-F238E27FC236}">
                <a16:creationId xmlns:a16="http://schemas.microsoft.com/office/drawing/2014/main" id="{1421C492-A651-4EE4-BB8B-C6886E7B5C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0" y="6294893"/>
            <a:ext cx="784800" cy="211840"/>
          </a:xfrm>
          <a:prstGeom prst="rect">
            <a:avLst/>
          </a:prstGeom>
        </p:spPr>
      </p:pic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2C4B35A0-F8F7-420F-9E06-CC0AAAA0B84F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19/09/2022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4981C-CC58-4018-9B19-5053EFA6B6A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tekst (C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710399" y="1700213"/>
            <a:ext cx="4677070" cy="1436392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Overskrift i </a:t>
            </a:r>
            <a:r>
              <a:rPr lang="en-GB" dirty="0" err="1"/>
              <a:t>maks</a:t>
            </a:r>
            <a:r>
              <a:rPr lang="en-GB" dirty="0"/>
              <a:t> 2 linjer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FAAEFF0-FCE4-48D6-A0D1-A458F3CD3E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1E6D3-406B-4DA0-9B5A-6A2F208BA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10399" y="452437"/>
            <a:ext cx="4659277" cy="790493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GB" dirty="0"/>
              <a:t>Klik for at indsætte tekst (f.eks. job titel)</a:t>
            </a:r>
            <a:endParaRPr lang="en-GB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411163" y="1016000"/>
            <a:ext cx="4043879" cy="4804038"/>
          </a:xfrm>
          <a:noFill/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4AC2696B-BD55-4932-A36E-BCC4318F22B0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19/09/2022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D0A-163E-46D9-B4AE-DA27914573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645F-3EEE-4ACC-9DE8-38B996FFA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9685AE-678B-466E-B97B-590BC795CF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8762-F27B-4C02-A3F6-05048278412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16CDF92D-C78F-4CBE-853B-4E3CD39D2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4" name="text" descr="{&quot;templafy&quot;:{&quot;id&quot;:&quot;10cdd606-091a-4f48-a446-41b2aa1aab67&quot;}}" title="UserProfile.Institut.InstituteDCU_{{DocumentLanguage}}">
            <a:extLst>
              <a:ext uri="{FF2B5EF4-FFF2-40B4-BE49-F238E27FC236}">
                <a16:creationId xmlns:a16="http://schemas.microsoft.com/office/drawing/2014/main" id="{DF6D8BC8-E65A-425F-8A88-41B507F8A632}"/>
              </a:ext>
            </a:extLst>
          </p:cNvPr>
          <p:cNvSpPr txBox="1">
            <a:spLocks/>
          </p:cNvSpPr>
          <p:nvPr userDrawn="1"/>
        </p:nvSpPr>
        <p:spPr>
          <a:xfrm>
            <a:off x="411160" y="442422"/>
            <a:ext cx="602734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SDU Biorobotics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D7BB8A-9FF7-4F5F-964E-11BE0AD89A9E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D29C7-1B08-47AE-80F0-21F12DFA77C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E87218-65BF-484A-9BC3-CFE3F6FD4ECC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3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360EC57D-D72D-43A3-90BC-3ACC9F8B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36B2A848-B2AD-472A-AC10-0002D162D52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19/09/2022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0C039-324F-433E-90A2-B9FAD2872E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6F82-73FC-4F13-BFEC-9200E77E15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3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71C01-3350-42F9-9392-0F3379095A9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32902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A09C85-3CCC-44AB-A808-AA96845B12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2902" y="2733129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1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/>
              <a:t>Klik for at 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35B7FD-E0E2-4581-BAC7-8858E530AF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34000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C92166-E723-47D5-9A87-3354EB28C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2112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252000" indent="0">
              <a:buNone/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23DA26-37CC-4CA7-8253-FD9AB459D2E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74740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  <a:lvl2pPr marL="252000" indent="0">
              <a:buNone/>
              <a:defRPr sz="1000"/>
            </a:lvl2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2682726-03AB-4490-8664-993881FA0B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9663" y="273240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62625AB-198B-4F37-9382-C78FD9118D5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459663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8AE7F93-F2C6-4199-8D16-CFB4D977F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3948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D261F-AFF9-422D-9FB3-5AE92F195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E6A-A4F4-491B-846E-1DACC83D9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E8B2-EC82-4BE1-85C6-8F27259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F8A6A9-890A-4EA2-8FA4-EA834B1A12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05F52FC-7E26-46C0-8E8B-4445D500B9C7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19/09/2022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1D99-4B52-4731-AEC4-C722464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FCEDFC-AE26-4F9F-9153-18371906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452C39-88DE-4155-8ED8-643714B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3" name="Date Placeholder 14">
            <a:extLst>
              <a:ext uri="{FF2B5EF4-FFF2-40B4-BE49-F238E27FC236}">
                <a16:creationId xmlns:a16="http://schemas.microsoft.com/office/drawing/2014/main" id="{5161ABAB-6DB4-433A-ACC8-A0EC0AACA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BC3A8B03-9EA5-416E-BD54-B87E6C4A6781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19/09/2022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35bf690c-838b-4fd7-85cd-cb0fbdb4c8c2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D90C-157B-45E5-8A90-9560C86CAB4C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" descr="{&quot;templafy&quot;:{&quot;id&quot;:&quot;909b52da-edda-4361-a03a-5e8d32a9e95b&quot;}}" title="Form.Date">
            <a:extLst>
              <a:ext uri="{FF2B5EF4-FFF2-40B4-BE49-F238E27FC236}">
                <a16:creationId xmlns:a16="http://schemas.microsoft.com/office/drawing/2014/main" id="{508E925B-663E-4A1A-8916-BC4FCFEA746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8790A71A-B09B-4B5F-9D31-846A17201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D63CFED0-47FC-4852-81C1-6B705FD6417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19/09/2022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565F4-7FB3-4F2B-AED8-4859D42935AE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15360E-F247-49FB-821B-5399F13264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FB068F22-0263-44BB-8333-C5643293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2D08A2CA-4B19-4B39-B540-F97244C446A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19/09/2022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9F81D-3EAD-42E8-88EC-432C25D7A8F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73356" y="1700212"/>
            <a:ext cx="4693920" cy="4141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19/09/2022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5366267" cy="188428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56000" y="1028246"/>
            <a:ext cx="5216400" cy="48253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9" name="date" descr="{&quot;templafy&quot;:{&quot;id&quot;:&quot;f084c6c0-5e85-4951-acfe-94e4f2b8e005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sp>
        <p:nvSpPr>
          <p:cNvPr id="15" name="text" descr="{&quot;templafy&quot;:{&quot;id&quot;:&quot;92ae4fbc-84fa-413a-80b0-e47c00552c60&quot;}}" title="UserProfile.Institut.InstituteDCU_{{DocumentLanguage}}">
            <a:extLst>
              <a:ext uri="{FF2B5EF4-FFF2-40B4-BE49-F238E27FC236}">
                <a16:creationId xmlns:a16="http://schemas.microsoft.com/office/drawing/2014/main" id="{964E632B-B9F2-4547-AC03-2C579124053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6B1FAA-D7ED-4C71-8DC4-E5439F01BCEB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ECF2D-BB4C-4004-9F8E-08239A464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150F5-CFA6-40F1-B2B7-79337C2232BB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6" y="999173"/>
            <a:ext cx="10952579" cy="70104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4696" y="1989138"/>
            <a:ext cx="10952580" cy="3852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19/09/2022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3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hold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2202" y="1006605"/>
            <a:ext cx="4680000" cy="193833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9C08-64C3-4ADA-9CD2-FBE2ED8551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9" name="text" descr="{&quot;templafy&quot;:{&quot;id&quot;:&quot;92df3218-2473-47f4-9860-43a98e4e250c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A2A3A-0B73-49AA-824B-85FAE9B16B10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" descr="{&quot;templafy&quot;:{&quot;id&quot;:&quot;b346f40c-f13c-4a58-820b-5140e4ebe935&quot;}}" title="Form.Date">
            <a:extLst>
              <a:ext uri="{FF2B5EF4-FFF2-40B4-BE49-F238E27FC236}">
                <a16:creationId xmlns:a16="http://schemas.microsoft.com/office/drawing/2014/main" id="{6189AE65-D68D-4102-AA1D-2A3BCB6F21BF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16" name="Logo black">
            <a:extLst>
              <a:ext uri="{FF2B5EF4-FFF2-40B4-BE49-F238E27FC236}">
                <a16:creationId xmlns:a16="http://schemas.microsoft.com/office/drawing/2014/main" id="{B52757AD-346A-4AA0-A5D6-36F8B1FE48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A09FC7B4-885C-4F9D-BD71-AE2FBDB3869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19/09/2022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FEE58-0FE9-4218-904C-188D46CD214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2432" y="1000443"/>
            <a:ext cx="5077365" cy="48531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302217-B569-449A-8422-B6650C9B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F36464C-AEF7-4BFD-9A97-813102BCA48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D7263E-B2E5-4CB9-9AAF-C0006E4A04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A208-28D6-470D-B539-73F9AC20E86C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A67-E62D-400C-BC42-A3A96AAED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1028247"/>
            <a:ext cx="2502000" cy="432000"/>
          </a:xfrm>
        </p:spPr>
        <p:txBody>
          <a:bodyPr/>
          <a:lstStyle>
            <a:lvl1pPr>
              <a:lnSpc>
                <a:spcPct val="110000"/>
              </a:lnSpc>
              <a:defRPr sz="1200"/>
            </a:lvl1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0E8CAC-51BD-4862-8B6E-BD3E315677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1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135A09-8F8A-4D87-8C43-B3A0A80BE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73164" y="1028246"/>
            <a:ext cx="2502000" cy="432000"/>
          </a:xfrm>
        </p:spPr>
        <p:txBody>
          <a:bodyPr/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2D92C6-668E-491E-B394-72897FAB308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73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F1B1F1-CA40-4EA4-AB68-69DBBD61ED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35163" y="1028246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DBEE0FF-2C0E-499E-ACAF-B6F421AF13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35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091117C-5AED-4416-88BA-F1C88ACD7A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7162" y="1028247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66F31E1-769E-4E9A-9DCC-2C64321A89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997161" y="1475354"/>
            <a:ext cx="2501999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8" name="Date Placeholder 14">
            <a:extLst>
              <a:ext uri="{FF2B5EF4-FFF2-40B4-BE49-F238E27FC236}">
                <a16:creationId xmlns:a16="http://schemas.microsoft.com/office/drawing/2014/main" id="{1DCD95D8-07B6-42C0-8767-A640B7CA853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19/09/2022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8C40-671D-463C-8463-D77B96C28D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E2E0-2E23-491A-B165-353CDF3F79E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3800-6F51-413B-BA21-0A9967FF338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400" y="1028247"/>
            <a:ext cx="11379347" cy="1602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3369040"/>
            <a:ext cx="11371905" cy="247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Første niveau, bullet 16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Andet niveau, bullet 14 </a:t>
            </a:r>
            <a:r>
              <a:rPr lang="en-GB" dirty="0" err="1"/>
              <a:t>pkt</a:t>
            </a:r>
            <a:endParaRPr lang="en-GB" dirty="0"/>
          </a:p>
          <a:p>
            <a:pPr lvl="2"/>
            <a:r>
              <a:rPr lang="en-GB" dirty="0"/>
              <a:t>Tredje niveau, bullet 12 </a:t>
            </a:r>
            <a:r>
              <a:rPr lang="en-GB" dirty="0" err="1"/>
              <a:t>pkt</a:t>
            </a:r>
            <a:endParaRPr lang="en-GB" dirty="0"/>
          </a:p>
          <a:p>
            <a:pPr lvl="3"/>
            <a:r>
              <a:rPr lang="en-GB" dirty="0"/>
              <a:t>Fjerde niveau, Header bold 16 </a:t>
            </a:r>
            <a:r>
              <a:rPr lang="en-GB" dirty="0" err="1"/>
              <a:t>pkt</a:t>
            </a:r>
            <a:endParaRPr lang="en-GB" dirty="0"/>
          </a:p>
          <a:p>
            <a:pPr lvl="4"/>
            <a:r>
              <a:rPr lang="en-GB" dirty="0"/>
              <a:t>Femte niveau, Body </a:t>
            </a:r>
            <a:r>
              <a:rPr lang="en-GB" dirty="0" err="1"/>
              <a:t>regular</a:t>
            </a:r>
            <a:r>
              <a:rPr lang="en-GB" dirty="0"/>
              <a:t> 16 </a:t>
            </a:r>
            <a:r>
              <a:rPr lang="en-GB" dirty="0" err="1"/>
              <a:t>pkt</a:t>
            </a:r>
            <a:endParaRPr lang="en-GB" dirty="0"/>
          </a:p>
          <a:p>
            <a:pPr lvl="5"/>
            <a:r>
              <a:rPr lang="en-GB" dirty="0"/>
              <a:t>Sjette niveau, bullet 12 </a:t>
            </a:r>
            <a:r>
              <a:rPr lang="en-GB" dirty="0" err="1"/>
              <a:t>pkt</a:t>
            </a:r>
            <a:endParaRPr lang="en-GB" dirty="0"/>
          </a:p>
          <a:p>
            <a:pPr lvl="6"/>
            <a:r>
              <a:rPr lang="en-GB" dirty="0"/>
              <a:t>Syvende niveau, bullet 12 </a:t>
            </a:r>
            <a:r>
              <a:rPr lang="en-GB" dirty="0" err="1"/>
              <a:t>pkt</a:t>
            </a:r>
            <a:r>
              <a:rPr lang="en-GB" dirty="0"/>
              <a:t> (indryk 1 gang)</a:t>
            </a:r>
            <a:endParaRPr lang="en-GB"/>
          </a:p>
          <a:p>
            <a:pPr lvl="7"/>
            <a:r>
              <a:rPr lang="en-GB" dirty="0"/>
              <a:t>Ottende niveau, Header bold, 12 </a:t>
            </a:r>
            <a:r>
              <a:rPr lang="en-GB" dirty="0" err="1"/>
              <a:t>pkt</a:t>
            </a:r>
            <a:endParaRPr lang="en-GB" dirty="0"/>
          </a:p>
          <a:p>
            <a:pPr lvl="8"/>
            <a:r>
              <a:rPr lang="en-GB" dirty="0"/>
              <a:t>Niende niveau, Body </a:t>
            </a:r>
            <a:r>
              <a:rPr lang="en-GB" dirty="0" err="1"/>
              <a:t>regular</a:t>
            </a:r>
            <a:r>
              <a:rPr lang="en-GB" dirty="0"/>
              <a:t>, 12 </a:t>
            </a:r>
            <a:r>
              <a:rPr lang="en-GB" dirty="0" err="1"/>
              <a:t>pkt</a:t>
            </a:r>
            <a:endParaRPr lang="en-GB" dirty="0"/>
          </a:p>
        </p:txBody>
      </p:sp>
      <p:sp>
        <p:nvSpPr>
          <p:cNvPr id="5" name="OFF_institute"/>
          <p:cNvSpPr>
            <a:spLocks noGrp="1"/>
          </p:cNvSpPr>
          <p:nvPr>
            <p:ph type="ftr" sz="quarter" idx="3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 b="0" cap="none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3F3D4-B958-489D-8401-2859D15536D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D2A31-35D3-4D5D-AA2D-C72C49CA7FB0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6ADEC3-98E1-4CEA-9AF5-46F4CDD2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r>
              <a:rPr lang="en-GB"/>
              <a:t>19 September, 2022</a:t>
            </a:r>
            <a:endParaRPr lang="en-GB" dirty="0"/>
          </a:p>
        </p:txBody>
      </p:sp>
      <p:pic>
        <p:nvPicPr>
          <p:cNvPr id="25" name="Logo black">
            <a:extLst>
              <a:ext uri="{FF2B5EF4-FFF2-40B4-BE49-F238E27FC236}">
                <a16:creationId xmlns:a16="http://schemas.microsoft.com/office/drawing/2014/main" id="{860AC4C2-E6D6-4DCE-950A-C298C0AE9B8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C4C210-3CAD-4E96-8F10-9CD4863FC9B7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" descr="{&quot;templafy&quot;:{&quot;id&quot;:&quot;cd9741c8-8789-4c25-acf2-07e462de9c42&quot;}}" title="Form.Date">
            <a:extLst>
              <a:ext uri="{FF2B5EF4-FFF2-40B4-BE49-F238E27FC236}">
                <a16:creationId xmlns:a16="http://schemas.microsoft.com/office/drawing/2014/main" id="{8A346F21-C2D9-45A4-B26D-7DDC2CEB9FB7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6 September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">
                <a:noFill/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7DF98717-AAEA-4E2B-96B8-AAAFF896C0E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19/09/2022</a:t>
            </a:fld>
            <a:endParaRPr lang="en-GB" dirty="0"/>
          </a:p>
        </p:txBody>
      </p:sp>
      <p:sp>
        <p:nvSpPr>
          <p:cNvPr id="13" name="text" descr="{&quot;templafy&quot;:{&quot;id&quot;:&quot;8c7c9c3c-6f56-411a-89c2-4779e9849385&quot;}}" title="UserProfile.Institut.InstituteDCU_{{DocumentLanguage}}">
            <a:extLst>
              <a:ext uri="{FF2B5EF4-FFF2-40B4-BE49-F238E27FC236}">
                <a16:creationId xmlns:a16="http://schemas.microsoft.com/office/drawing/2014/main" id="{125E96D5-3BB9-422E-861E-C7C7A150AD68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  <p:sldLayoutId id="2147483688" r:id="rId4"/>
    <p:sldLayoutId id="2147483690" r:id="rId5"/>
    <p:sldLayoutId id="2147483686" r:id="rId6"/>
    <p:sldLayoutId id="2147483692" r:id="rId7"/>
    <p:sldLayoutId id="2147483682" r:id="rId8"/>
    <p:sldLayoutId id="2147483689" r:id="rId9"/>
    <p:sldLayoutId id="2147483676" r:id="rId10"/>
    <p:sldLayoutId id="2147483654" r:id="rId11"/>
    <p:sldLayoutId id="2147483685" r:id="rId12"/>
    <p:sldLayoutId id="2147483691" r:id="rId13"/>
    <p:sldLayoutId id="2147483662" r:id="rId14"/>
  </p:sldLayoutIdLst>
  <p:hf sldNum="0" hdr="0" ft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tabLst>
          <a:tab pos="1438275" algn="l"/>
        </a:tabLs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9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Jonasjcmh/ISR_2022_Arduino101/tree/main/Tutorial%203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>
            <a:extLst>
              <a:ext uri="{FF2B5EF4-FFF2-40B4-BE49-F238E27FC236}">
                <a16:creationId xmlns:a16="http://schemas.microsoft.com/office/drawing/2014/main" id="{A51DA613-011A-5841-A3FA-68B2D005A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84" y="1760373"/>
            <a:ext cx="10069011" cy="4055211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GB" dirty="0"/>
              <a:t>Introduction to Soft Robotics</a:t>
            </a:r>
            <a:br>
              <a:rPr lang="en-GB" dirty="0"/>
            </a:br>
            <a:br>
              <a:rPr lang="en-GB" sz="2400" dirty="0"/>
            </a:br>
            <a:r>
              <a:rPr lang="en-US" sz="2400" dirty="0"/>
              <a:t>Autumn 2022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Instructors: Ahmad Rafsanjani, Jonas Jørgensen</a:t>
            </a:r>
            <a:endParaRPr lang="en-GB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08C6-7869-42F2-829E-6683126F4D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243DF-532A-E844-5672-2979E83A7E4B}"/>
              </a:ext>
            </a:extLst>
          </p:cNvPr>
          <p:cNvSpPr txBox="1"/>
          <p:nvPr/>
        </p:nvSpPr>
        <p:spPr>
          <a:xfrm>
            <a:off x="10250567" y="6358270"/>
            <a:ext cx="179936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September 2022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612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Tutorial 3:</a:t>
            </a:r>
            <a:br>
              <a:rPr lang="en-GB" sz="5800" dirty="0"/>
            </a:br>
            <a:r>
              <a:rPr lang="en-GB" sz="5800" dirty="0"/>
              <a:t>Pumps and valves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1271B-CD87-26F8-99F7-1DBD918220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C2022-019A-C167-60B0-ABD76A5BBEBC}"/>
              </a:ext>
            </a:extLst>
          </p:cNvPr>
          <p:cNvSpPr txBox="1"/>
          <p:nvPr/>
        </p:nvSpPr>
        <p:spPr>
          <a:xfrm>
            <a:off x="10250567" y="6358270"/>
            <a:ext cx="1799360" cy="21544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92211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-up of a computer&#10;&#10;Description automatically generated with low confidence">
            <a:extLst>
              <a:ext uri="{FF2B5EF4-FFF2-40B4-BE49-F238E27FC236}">
                <a16:creationId xmlns:a16="http://schemas.microsoft.com/office/drawing/2014/main" id="{C0BEBD89-22F8-40A5-8248-F6BA2534F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t="2225" r="23199" b="13265"/>
          <a:stretch/>
        </p:blipFill>
        <p:spPr>
          <a:xfrm>
            <a:off x="7539736" y="1160108"/>
            <a:ext cx="2962149" cy="21892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0995" y="6773777"/>
            <a:ext cx="0" cy="0"/>
          </a:xfrm>
        </p:spPr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2F7EF4-4AA4-4DE4-8CCF-D76169A7FDC1}"/>
              </a:ext>
            </a:extLst>
          </p:cNvPr>
          <p:cNvSpPr txBox="1"/>
          <p:nvPr/>
        </p:nvSpPr>
        <p:spPr>
          <a:xfrm>
            <a:off x="3755118" y="5762828"/>
            <a:ext cx="4857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b="1" dirty="0"/>
              <a:t>Figure 2. Pneumatic system for two </a:t>
            </a:r>
            <a:r>
              <a:rPr lang="en-GB" sz="900" b="1" dirty="0" err="1"/>
              <a:t>PneuNets</a:t>
            </a:r>
            <a:r>
              <a:rPr lang="en-GB" sz="900" b="1" dirty="0"/>
              <a:t> and MPX5100 pressure sensor using DFROBOT motor driver for Arduino Uno</a:t>
            </a:r>
            <a:endParaRPr lang="da-DK" sz="900" b="1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DD9574BC-1DDE-42C2-884A-8D118CAAE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" b="99458" l="36108" r="99213">
                        <a14:foregroundMark x1="66367" y1="14467" x2="52981" y2="72333"/>
                        <a14:foregroundMark x1="52981" y1="72333" x2="63892" y2="98011"/>
                        <a14:foregroundMark x1="63892" y1="98011" x2="78515" y2="86257"/>
                        <a14:foregroundMark x1="78515" y1="86257" x2="79978" y2="63110"/>
                        <a14:foregroundMark x1="79978" y1="63110" x2="71316" y2="14647"/>
                        <a14:foregroundMark x1="71316" y1="14647" x2="65917" y2="12477"/>
                        <a14:foregroundMark x1="40382" y1="2893" x2="88864" y2="1266"/>
                        <a14:foregroundMark x1="88864" y1="1266" x2="95849" y2="17209"/>
                        <a14:foregroundMark x1="98299" y1="34901" x2="99550" y2="84268"/>
                        <a14:foregroundMark x1="98285" y1="34358" x2="98299" y2="34901"/>
                        <a14:foregroundMark x1="98258" y1="33273" x2="98285" y2="34358"/>
                        <a14:foregroundMark x1="98242" y1="32649" x2="98258" y2="33273"/>
                        <a14:foregroundMark x1="98156" y1="29240" x2="98224" y2="31912"/>
                        <a14:foregroundMark x1="95447" y1="85743" x2="59843" y2="98553"/>
                        <a14:foregroundMark x1="99550" y1="84268" x2="98169" y2="84765"/>
                        <a14:foregroundMark x1="59843" y1="98553" x2="30259" y2="95118"/>
                        <a14:foregroundMark x1="30259" y1="95118" x2="51744" y2="54250"/>
                        <a14:foregroundMark x1="51744" y1="54250" x2="52756" y2="31103"/>
                        <a14:foregroundMark x1="52756" y1="31103" x2="41732" y2="14105"/>
                        <a14:foregroundMark x1="41732" y1="14105" x2="42970" y2="2170"/>
                        <a14:foregroundMark x1="64229" y1="50814" x2="49156" y2="63834"/>
                        <a14:foregroundMark x1="49156" y1="63834" x2="34421" y2="64014"/>
                        <a14:foregroundMark x1="34421" y1="64014" x2="40270" y2="40868"/>
                        <a14:foregroundMark x1="40270" y1="40868" x2="51294" y2="22604"/>
                        <a14:foregroundMark x1="51294" y1="22604" x2="69179" y2="28752"/>
                        <a14:foregroundMark x1="69179" y1="28752" x2="75478" y2="50452"/>
                        <a14:foregroundMark x1="75478" y1="50452" x2="66592" y2="76492"/>
                        <a14:foregroundMark x1="66592" y1="76492" x2="49381" y2="85172"/>
                        <a14:foregroundMark x1="49381" y1="85172" x2="37345" y2="71790"/>
                        <a14:foregroundMark x1="37345" y1="71790" x2="36895" y2="46112"/>
                        <a14:foregroundMark x1="36895" y1="46112" x2="37795" y2="41230"/>
                        <a14:foregroundMark x1="88976" y1="13020" x2="72328" y2="20976"/>
                        <a14:foregroundMark x1="72328" y1="20976" x2="53206" y2="57143"/>
                        <a14:foregroundMark x1="53206" y1="57143" x2="56693" y2="84087"/>
                        <a14:foregroundMark x1="56693" y1="84087" x2="69629" y2="99458"/>
                        <a14:foregroundMark x1="69629" y1="99458" x2="85827" y2="99458"/>
                        <a14:foregroundMark x1="85827" y1="99458" x2="95818" y2="95018"/>
                        <a14:foregroundMark x1="99663" y1="93309" x2="99213" y2="28391"/>
                        <a14:foregroundMark x1="96226" y1="25485" x2="86389" y2="15913"/>
                        <a14:foregroundMark x1="99213" y1="28391" x2="98976" y2="28160"/>
                        <a14:foregroundMark x1="86389" y1="15913" x2="85602" y2="15913"/>
                        <a14:foregroundMark x1="77503" y1="37794" x2="36108" y2="95118"/>
                        <a14:foregroundMark x1="36108" y1="95118" x2="95823" y2="94943"/>
                        <a14:foregroundMark x1="96787" y1="92440" x2="89201" y2="76492"/>
                        <a14:foregroundMark x1="89201" y1="76492" x2="67267" y2="54973"/>
                        <a14:foregroundMark x1="92351" y1="83002" x2="83802" y2="78843"/>
                        <a14:foregroundMark x1="95963" y1="27376" x2="95838" y2="31103"/>
                        <a14:foregroundMark x1="96181" y1="20861" x2="96017" y2="25738"/>
                        <a14:foregroundMark x1="95838" y1="31103" x2="79190" y2="33092"/>
                        <a14:foregroundMark x1="79190" y1="33092" x2="89764" y2="17541"/>
                        <a14:foregroundMark x1="89764" y1="17541" x2="74353" y2="30741"/>
                        <a14:foregroundMark x1="74353" y1="30741" x2="91564" y2="26221"/>
                        <a14:foregroundMark x1="91564" y1="26221" x2="77390" y2="26040"/>
                        <a14:foregroundMark x1="77390" y1="26040" x2="68054" y2="39783"/>
                        <a14:foregroundMark x1="84252" y1="43219" x2="74466" y2="68354"/>
                        <a14:foregroundMark x1="74466" y1="68354" x2="84927" y2="83544"/>
                        <a14:foregroundMark x1="84927" y1="83544" x2="94488" y2="65823"/>
                        <a14:foregroundMark x1="94488" y1="65823" x2="82565" y2="48101"/>
                        <a14:foregroundMark x1="82565" y1="48101" x2="92351" y2="65099"/>
                        <a14:foregroundMark x1="92351" y1="65099" x2="80540" y2="49367"/>
                        <a14:foregroundMark x1="80540" y1="49367" x2="92351" y2="39783"/>
                        <a14:foregroundMark x1="92013" y1="49367" x2="89426" y2="50814"/>
                        <a14:foregroundMark x1="95512" y1="2196" x2="95388" y2="1447"/>
                        <a14:foregroundMark x1="71879" y1="98011" x2="55793" y2="99277"/>
                        <a14:foregroundMark x1="55793" y1="99277" x2="72666" y2="90235"/>
                        <a14:foregroundMark x1="72666" y1="90235" x2="75703" y2="92586"/>
                        <a14:foregroundMark x1="75703" y1="91863" x2="76603" y2="84991"/>
                        <a14:foregroundMark x1="40157" y1="1266" x2="54443" y2="362"/>
                        <a14:foregroundMark x1="54443" y1="362" x2="68504" y2="723"/>
                        <a14:foregroundMark x1="68504" y1="723" x2="84702" y2="181"/>
                        <a14:foregroundMark x1="84702" y1="181" x2="94263" y2="1085"/>
                        <a14:foregroundMark x1="87739" y1="98915" x2="95726" y2="99096"/>
                        <a14:foregroundMark x1="71879" y1="99819" x2="40045" y2="99458"/>
                        <a14:foregroundMark x1="40045" y1="99458" x2="53881" y2="93490"/>
                        <a14:foregroundMark x1="53881" y1="93490" x2="56468" y2="99096"/>
                        <a14:foregroundMark x1="46569" y1="15371" x2="43195" y2="20434"/>
                        <a14:foregroundMark x1="42520" y1="20615" x2="43082" y2="22061"/>
                        <a14:foregroundMark x1="42632" y1="20615" x2="39820" y2="3436"/>
                        <a14:foregroundMark x1="44882" y1="18264" x2="40045" y2="40325"/>
                        <a14:foregroundMark x1="40045" y1="40325" x2="40832" y2="45389"/>
                        <a14:foregroundMark x1="42857" y1="58047" x2="46682" y2="57505"/>
                        <a14:foregroundMark x1="40832" y1="16637" x2="40832" y2="16094"/>
                        <a14:foregroundMark x1="41507" y1="19349" x2="40945" y2="19530"/>
                        <a14:backgroundMark x1="96400" y1="1989" x2="98650" y2="26763"/>
                        <a14:backgroundMark x1="97525" y1="25316" x2="99213" y2="27848"/>
                        <a14:backgroundMark x1="97525" y1="2532" x2="95838" y2="904"/>
                        <a14:backgroundMark x1="96850" y1="33273" x2="96850" y2="33273"/>
                        <a14:backgroundMark x1="97075" y1="34901" x2="97075" y2="34901"/>
                        <a14:backgroundMark x1="96513" y1="34358" x2="96513" y2="34358"/>
                        <a14:backgroundMark x1="96963" y1="86076" x2="97525" y2="84629"/>
                        <a14:backgroundMark x1="97075" y1="84991" x2="96625" y2="86438"/>
                        <a14:backgroundMark x1="97413" y1="85172" x2="98088" y2="84991"/>
                        <a14:backgroundMark x1="95951" y1="86076" x2="95726" y2="84629"/>
                        <a14:backgroundMark x1="96288" y1="86438" x2="95951" y2="84991"/>
                        <a14:backgroundMark x1="95838" y1="86076" x2="95388" y2="85533"/>
                        <a14:backgroundMark x1="96625" y1="34901" x2="96963" y2="33092"/>
                        <a14:backgroundMark x1="96963" y1="35081" x2="96400" y2="34358"/>
                        <a14:backgroundMark x1="96400" y1="33635" x2="96625" y2="34177"/>
                        <a14:backgroundMark x1="96963" y1="24593" x2="98650" y2="27486"/>
                        <a14:backgroundMark x1="97525" y1="98734" x2="97638" y2="99819"/>
                        <a14:backgroundMark x1="97975" y1="95841" x2="98088" y2="94937"/>
                        <a14:backgroundMark x1="97075" y1="97830" x2="97975" y2="94033"/>
                        <a14:backgroundMark x1="97750" y1="94937" x2="97525" y2="98011"/>
                        <a14:backgroundMark x1="97750" y1="95118" x2="98200" y2="94033"/>
                        <a14:backgroundMark x1="98538" y1="93128" x2="98088" y2="96022"/>
                      </a14:backgroundRemoval>
                    </a14:imgEffect>
                  </a14:imgLayer>
                </a14:imgProps>
              </a:ext>
            </a:extLst>
          </a:blip>
          <a:srcRect l="40432" t="2461" r="1676" b="1501"/>
          <a:stretch/>
        </p:blipFill>
        <p:spPr>
          <a:xfrm>
            <a:off x="8408735" y="1169635"/>
            <a:ext cx="2070653" cy="212114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85725E10-EDD2-47D8-8B75-7087CC479A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91"/>
          <a:stretch/>
        </p:blipFill>
        <p:spPr>
          <a:xfrm flipV="1">
            <a:off x="5652088" y="1299292"/>
            <a:ext cx="1145882" cy="653604"/>
          </a:xfrm>
          <a:prstGeom prst="rect">
            <a:avLst/>
          </a:prstGeom>
        </p:spPr>
      </p:pic>
      <p:pic>
        <p:nvPicPr>
          <p:cNvPr id="101" name="Picture 100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10DF3B3-6614-4296-BD41-1DE1A86DB8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2" t="-1002" r="15340" b="45030"/>
          <a:stretch/>
        </p:blipFill>
        <p:spPr>
          <a:xfrm>
            <a:off x="5196522" y="4511979"/>
            <a:ext cx="631186" cy="712377"/>
          </a:xfrm>
          <a:prstGeom prst="rect">
            <a:avLst/>
          </a:prstGeom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F4907C4-C08C-47E4-95A5-D9E33AA627AF}"/>
              </a:ext>
            </a:extLst>
          </p:cNvPr>
          <p:cNvCxnSpPr>
            <a:cxnSpLocks/>
          </p:cNvCxnSpPr>
          <p:nvPr/>
        </p:nvCxnSpPr>
        <p:spPr>
          <a:xfrm flipH="1">
            <a:off x="6773217" y="1649938"/>
            <a:ext cx="18619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D8B90AF-124C-45CA-89D3-63C93882E928}"/>
              </a:ext>
            </a:extLst>
          </p:cNvPr>
          <p:cNvCxnSpPr>
            <a:cxnSpLocks/>
          </p:cNvCxnSpPr>
          <p:nvPr/>
        </p:nvCxnSpPr>
        <p:spPr>
          <a:xfrm flipH="1">
            <a:off x="6773217" y="1544180"/>
            <a:ext cx="18619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F3579EFF-85EF-456A-8DFC-303C252D1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798" y="1847455"/>
            <a:ext cx="733425" cy="352425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CF90068-84AD-4939-9570-588785B60690}"/>
              </a:ext>
            </a:extLst>
          </p:cNvPr>
          <p:cNvCxnSpPr>
            <a:cxnSpLocks/>
          </p:cNvCxnSpPr>
          <p:nvPr/>
        </p:nvCxnSpPr>
        <p:spPr>
          <a:xfrm flipH="1">
            <a:off x="7295175" y="1988680"/>
            <a:ext cx="13178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82F0DD9-035F-47D1-B139-74A5D21F728C}"/>
              </a:ext>
            </a:extLst>
          </p:cNvPr>
          <p:cNvCxnSpPr>
            <a:cxnSpLocks/>
          </p:cNvCxnSpPr>
          <p:nvPr/>
        </p:nvCxnSpPr>
        <p:spPr>
          <a:xfrm flipH="1">
            <a:off x="7295175" y="2094438"/>
            <a:ext cx="13178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15A757D-30C0-4B3D-8B3E-BFE609545D3B}"/>
              </a:ext>
            </a:extLst>
          </p:cNvPr>
          <p:cNvCxnSpPr>
            <a:cxnSpLocks/>
          </p:cNvCxnSpPr>
          <p:nvPr/>
        </p:nvCxnSpPr>
        <p:spPr>
          <a:xfrm flipH="1">
            <a:off x="6750993" y="2495758"/>
            <a:ext cx="18619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DCFA32B-5731-4AB6-8C15-F577DAE42DFA}"/>
              </a:ext>
            </a:extLst>
          </p:cNvPr>
          <p:cNvCxnSpPr>
            <a:cxnSpLocks/>
          </p:cNvCxnSpPr>
          <p:nvPr/>
        </p:nvCxnSpPr>
        <p:spPr>
          <a:xfrm flipH="1">
            <a:off x="6750993" y="2390000"/>
            <a:ext cx="18619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 descr="A pair of scissors&#10;&#10;Description automatically generated with low confidence">
            <a:extLst>
              <a:ext uri="{FF2B5EF4-FFF2-40B4-BE49-F238E27FC236}">
                <a16:creationId xmlns:a16="http://schemas.microsoft.com/office/drawing/2014/main" id="{7924E846-DC66-4CCF-8C9C-FB7B672938E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54752" y1="82817" x2="84917" y2="64087"/>
                        <a14:backgroundMark x1="84917" y1="64087" x2="85537" y2="53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892"/>
          <a:stretch/>
        </p:blipFill>
        <p:spPr>
          <a:xfrm rot="3717484" flipH="1">
            <a:off x="589267" y="2786773"/>
            <a:ext cx="2014141" cy="1882749"/>
          </a:xfrm>
          <a:prstGeom prst="rect">
            <a:avLst/>
          </a:prstGeom>
        </p:spPr>
      </p:pic>
      <p:pic>
        <p:nvPicPr>
          <p:cNvPr id="122" name="Picture 121" descr="A pair of scissors&#10;&#10;Description automatically generated with low confidence">
            <a:extLst>
              <a:ext uri="{FF2B5EF4-FFF2-40B4-BE49-F238E27FC236}">
                <a16:creationId xmlns:a16="http://schemas.microsoft.com/office/drawing/2014/main" id="{53FF94CE-8F4C-43EA-8268-2F3632C4CC2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64256" y1="85759" x2="78099" y2="65015"/>
                        <a14:backgroundMark x1="78099" y1="65015" x2="78926" y2="51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892"/>
          <a:stretch/>
        </p:blipFill>
        <p:spPr>
          <a:xfrm rot="3717484" flipH="1">
            <a:off x="582920" y="1634107"/>
            <a:ext cx="2014141" cy="1882749"/>
          </a:xfrm>
          <a:prstGeom prst="rect">
            <a:avLst/>
          </a:prstGeom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8A87F9D-1EE2-4817-8602-B28D595932C5}"/>
              </a:ext>
            </a:extLst>
          </p:cNvPr>
          <p:cNvCxnSpPr>
            <a:cxnSpLocks/>
          </p:cNvCxnSpPr>
          <p:nvPr/>
        </p:nvCxnSpPr>
        <p:spPr>
          <a:xfrm>
            <a:off x="3352308" y="1669826"/>
            <a:ext cx="2349310" cy="0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13EE899-1561-4594-BA4B-B53359927199}"/>
              </a:ext>
            </a:extLst>
          </p:cNvPr>
          <p:cNvCxnSpPr>
            <a:cxnSpLocks/>
          </p:cNvCxnSpPr>
          <p:nvPr/>
        </p:nvCxnSpPr>
        <p:spPr>
          <a:xfrm>
            <a:off x="2321703" y="2094438"/>
            <a:ext cx="959666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glow rad="63500">
              <a:schemeClr val="bg1">
                <a:lumMod val="6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47ABC64-770C-4E42-954B-7FFF92A7A7E7}"/>
              </a:ext>
            </a:extLst>
          </p:cNvPr>
          <p:cNvCxnSpPr>
            <a:cxnSpLocks/>
          </p:cNvCxnSpPr>
          <p:nvPr/>
        </p:nvCxnSpPr>
        <p:spPr>
          <a:xfrm>
            <a:off x="2329181" y="3245626"/>
            <a:ext cx="959666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glow rad="63500">
              <a:schemeClr val="bg1">
                <a:lumMod val="6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5CFE9DD-3985-4A3A-849C-8523F4FAFAD6}"/>
              </a:ext>
            </a:extLst>
          </p:cNvPr>
          <p:cNvCxnSpPr>
            <a:cxnSpLocks/>
            <a:endCxn id="205" idx="3"/>
          </p:cNvCxnSpPr>
          <p:nvPr/>
        </p:nvCxnSpPr>
        <p:spPr>
          <a:xfrm>
            <a:off x="3383006" y="1649938"/>
            <a:ext cx="9119" cy="1356590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7574567-E547-4BCB-B4D2-7B3290DC471A}"/>
              </a:ext>
            </a:extLst>
          </p:cNvPr>
          <p:cNvCxnSpPr>
            <a:cxnSpLocks/>
          </p:cNvCxnSpPr>
          <p:nvPr/>
        </p:nvCxnSpPr>
        <p:spPr>
          <a:xfrm flipV="1">
            <a:off x="3352308" y="4142671"/>
            <a:ext cx="1116800" cy="574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4B5B66C-62A1-4E7D-8BA5-191057418A3C}"/>
              </a:ext>
            </a:extLst>
          </p:cNvPr>
          <p:cNvCxnSpPr>
            <a:cxnSpLocks/>
          </p:cNvCxnSpPr>
          <p:nvPr/>
        </p:nvCxnSpPr>
        <p:spPr>
          <a:xfrm>
            <a:off x="4409077" y="4144914"/>
            <a:ext cx="1922168" cy="0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098B6A1-CC8A-416A-9CB9-A1A3470D5816}"/>
              </a:ext>
            </a:extLst>
          </p:cNvPr>
          <p:cNvCxnSpPr>
            <a:cxnSpLocks/>
          </p:cNvCxnSpPr>
          <p:nvPr/>
        </p:nvCxnSpPr>
        <p:spPr>
          <a:xfrm>
            <a:off x="3384038" y="3230143"/>
            <a:ext cx="0" cy="554468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C715EC2-AEDE-435F-8246-AE3EC9C5E1E8}"/>
              </a:ext>
            </a:extLst>
          </p:cNvPr>
          <p:cNvCxnSpPr>
            <a:cxnSpLocks/>
          </p:cNvCxnSpPr>
          <p:nvPr/>
        </p:nvCxnSpPr>
        <p:spPr>
          <a:xfrm flipH="1">
            <a:off x="3384038" y="3533305"/>
            <a:ext cx="2222" cy="624247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Arrow: Left-Right-Up 1038">
            <a:extLst>
              <a:ext uri="{FF2B5EF4-FFF2-40B4-BE49-F238E27FC236}">
                <a16:creationId xmlns:a16="http://schemas.microsoft.com/office/drawing/2014/main" id="{46464E37-62C5-4D98-B495-DA235322A99A}"/>
              </a:ext>
            </a:extLst>
          </p:cNvPr>
          <p:cNvSpPr/>
          <p:nvPr/>
        </p:nvSpPr>
        <p:spPr>
          <a:xfrm rot="16200000">
            <a:off x="3085222" y="1927012"/>
            <a:ext cx="434205" cy="321666"/>
          </a:xfrm>
          <a:prstGeom prst="leftRigh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205" name="Arrow: Left-Right-Up 204">
            <a:extLst>
              <a:ext uri="{FF2B5EF4-FFF2-40B4-BE49-F238E27FC236}">
                <a16:creationId xmlns:a16="http://schemas.microsoft.com/office/drawing/2014/main" id="{0CBBE767-1617-42C4-9BB1-6E5891E42BBA}"/>
              </a:ext>
            </a:extLst>
          </p:cNvPr>
          <p:cNvSpPr/>
          <p:nvPr/>
        </p:nvSpPr>
        <p:spPr>
          <a:xfrm rot="16200000">
            <a:off x="3094605" y="3062797"/>
            <a:ext cx="434205" cy="321666"/>
          </a:xfrm>
          <a:prstGeom prst="leftRigh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B891F8F-B006-490F-B77D-8C17D8B6DDA6}"/>
              </a:ext>
            </a:extLst>
          </p:cNvPr>
          <p:cNvCxnSpPr>
            <a:cxnSpLocks/>
          </p:cNvCxnSpPr>
          <p:nvPr/>
        </p:nvCxnSpPr>
        <p:spPr>
          <a:xfrm>
            <a:off x="6289335" y="2033328"/>
            <a:ext cx="0" cy="2124224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35D08A0-3C80-4BA5-89FE-BF89BF832C3A}"/>
              </a:ext>
            </a:extLst>
          </p:cNvPr>
          <p:cNvCxnSpPr>
            <a:cxnSpLocks/>
          </p:cNvCxnSpPr>
          <p:nvPr/>
        </p:nvCxnSpPr>
        <p:spPr>
          <a:xfrm>
            <a:off x="6252188" y="2042381"/>
            <a:ext cx="529276" cy="0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E24B6C5-1DC2-4D5A-84EE-A982FAB969C8}"/>
              </a:ext>
            </a:extLst>
          </p:cNvPr>
          <p:cNvCxnSpPr>
            <a:cxnSpLocks/>
          </p:cNvCxnSpPr>
          <p:nvPr/>
        </p:nvCxnSpPr>
        <p:spPr>
          <a:xfrm flipH="1">
            <a:off x="5577738" y="4295027"/>
            <a:ext cx="4762" cy="291853"/>
          </a:xfrm>
          <a:prstGeom prst="line">
            <a:avLst/>
          </a:prstGeom>
          <a:ln w="762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Arrow: Left-Right-Up 236">
            <a:extLst>
              <a:ext uri="{FF2B5EF4-FFF2-40B4-BE49-F238E27FC236}">
                <a16:creationId xmlns:a16="http://schemas.microsoft.com/office/drawing/2014/main" id="{704A7296-2328-494F-AD82-183F927BA7B5}"/>
              </a:ext>
            </a:extLst>
          </p:cNvPr>
          <p:cNvSpPr/>
          <p:nvPr/>
        </p:nvSpPr>
        <p:spPr>
          <a:xfrm rot="10800000">
            <a:off x="5365398" y="4068614"/>
            <a:ext cx="434205" cy="321666"/>
          </a:xfrm>
          <a:prstGeom prst="leftRigh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9C01F94-2799-4199-8181-139673006C61}"/>
              </a:ext>
            </a:extLst>
          </p:cNvPr>
          <p:cNvCxnSpPr>
            <a:cxnSpLocks/>
          </p:cNvCxnSpPr>
          <p:nvPr/>
        </p:nvCxnSpPr>
        <p:spPr>
          <a:xfrm flipH="1" flipV="1">
            <a:off x="5490142" y="5449663"/>
            <a:ext cx="3797297" cy="20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74BD65E-BD6D-49FC-9A54-2BF717780EAD}"/>
              </a:ext>
            </a:extLst>
          </p:cNvPr>
          <p:cNvCxnSpPr>
            <a:cxnSpLocks/>
          </p:cNvCxnSpPr>
          <p:nvPr/>
        </p:nvCxnSpPr>
        <p:spPr>
          <a:xfrm>
            <a:off x="5483790" y="5081478"/>
            <a:ext cx="0" cy="3809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60C4A122-4701-442F-ADA0-8731B1FCB4F9}"/>
              </a:ext>
            </a:extLst>
          </p:cNvPr>
          <p:cNvCxnSpPr>
            <a:cxnSpLocks/>
          </p:cNvCxnSpPr>
          <p:nvPr/>
        </p:nvCxnSpPr>
        <p:spPr>
          <a:xfrm>
            <a:off x="9281090" y="3231734"/>
            <a:ext cx="0" cy="22370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4DBAF66-B7EB-4D75-93DE-30947E8590FA}"/>
              </a:ext>
            </a:extLst>
          </p:cNvPr>
          <p:cNvCxnSpPr>
            <a:cxnSpLocks/>
          </p:cNvCxnSpPr>
          <p:nvPr/>
        </p:nvCxnSpPr>
        <p:spPr>
          <a:xfrm flipH="1">
            <a:off x="5441514" y="5092527"/>
            <a:ext cx="3174" cy="44034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2F6E004A-96F7-4097-B508-68FEA8A79C25}"/>
              </a:ext>
            </a:extLst>
          </p:cNvPr>
          <p:cNvCxnSpPr>
            <a:cxnSpLocks/>
          </p:cNvCxnSpPr>
          <p:nvPr/>
        </p:nvCxnSpPr>
        <p:spPr>
          <a:xfrm flipH="1" flipV="1">
            <a:off x="5441514" y="5517000"/>
            <a:ext cx="3931381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1586CDF8-BC13-4EB9-8ABD-99263ED6410C}"/>
              </a:ext>
            </a:extLst>
          </p:cNvPr>
          <p:cNvCxnSpPr>
            <a:cxnSpLocks/>
          </p:cNvCxnSpPr>
          <p:nvPr/>
        </p:nvCxnSpPr>
        <p:spPr>
          <a:xfrm flipH="1">
            <a:off x="9370514" y="3233641"/>
            <a:ext cx="19844" cy="228335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D56DF73-7FED-49AC-960A-861BF58D90C2}"/>
              </a:ext>
            </a:extLst>
          </p:cNvPr>
          <p:cNvCxnSpPr>
            <a:cxnSpLocks/>
          </p:cNvCxnSpPr>
          <p:nvPr/>
        </p:nvCxnSpPr>
        <p:spPr>
          <a:xfrm>
            <a:off x="5404593" y="5098867"/>
            <a:ext cx="0" cy="4768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7397CE57-04D2-4271-91BB-B642C0E5E8A6}"/>
              </a:ext>
            </a:extLst>
          </p:cNvPr>
          <p:cNvCxnSpPr>
            <a:cxnSpLocks/>
          </p:cNvCxnSpPr>
          <p:nvPr/>
        </p:nvCxnSpPr>
        <p:spPr>
          <a:xfrm flipH="1">
            <a:off x="5396795" y="5576919"/>
            <a:ext cx="450359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AEA2E0D-D60C-4712-BF42-D4BD62584574}"/>
              </a:ext>
            </a:extLst>
          </p:cNvPr>
          <p:cNvCxnSpPr>
            <a:cxnSpLocks/>
          </p:cNvCxnSpPr>
          <p:nvPr/>
        </p:nvCxnSpPr>
        <p:spPr>
          <a:xfrm>
            <a:off x="9900393" y="3231734"/>
            <a:ext cx="0" cy="234400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Arrow: Curved Right 254">
            <a:extLst>
              <a:ext uri="{FF2B5EF4-FFF2-40B4-BE49-F238E27FC236}">
                <a16:creationId xmlns:a16="http://schemas.microsoft.com/office/drawing/2014/main" id="{2B810222-3466-4F55-94FA-6CB3AB4F04E9}"/>
              </a:ext>
            </a:extLst>
          </p:cNvPr>
          <p:cNvSpPr/>
          <p:nvPr/>
        </p:nvSpPr>
        <p:spPr>
          <a:xfrm>
            <a:off x="3749591" y="2686886"/>
            <a:ext cx="518861" cy="653604"/>
          </a:xfrm>
          <a:prstGeom prst="curved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59520F5-BB4F-49DE-BA7B-E15453D6156A}"/>
              </a:ext>
            </a:extLst>
          </p:cNvPr>
          <p:cNvSpPr txBox="1"/>
          <p:nvPr/>
        </p:nvSpPr>
        <p:spPr>
          <a:xfrm>
            <a:off x="5799603" y="4795441"/>
            <a:ext cx="19575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MPX5100 pressure sensor</a:t>
            </a:r>
            <a:endParaRPr lang="da-DK" sz="900" b="1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484B78FB-E678-4F47-86F9-A86B2C96F2D6}"/>
              </a:ext>
            </a:extLst>
          </p:cNvPr>
          <p:cNvSpPr txBox="1"/>
          <p:nvPr/>
        </p:nvSpPr>
        <p:spPr>
          <a:xfrm>
            <a:off x="5772218" y="1024369"/>
            <a:ext cx="19575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Pump 1 (M1)</a:t>
            </a:r>
            <a:endParaRPr lang="da-DK" sz="900" b="1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AF534424-DF64-48F5-AD08-3A6A5BD177E8}"/>
              </a:ext>
            </a:extLst>
          </p:cNvPr>
          <p:cNvSpPr txBox="1"/>
          <p:nvPr/>
        </p:nvSpPr>
        <p:spPr>
          <a:xfrm>
            <a:off x="6797970" y="2172108"/>
            <a:ext cx="19575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Valve 1 (M2)</a:t>
            </a:r>
            <a:endParaRPr lang="da-DK" sz="900" b="1" dirty="0"/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0BD01B28-CDFC-47F9-BB73-72C55AC1AA36}"/>
              </a:ext>
            </a:extLst>
          </p:cNvPr>
          <p:cNvCxnSpPr>
            <a:cxnSpLocks/>
          </p:cNvCxnSpPr>
          <p:nvPr/>
        </p:nvCxnSpPr>
        <p:spPr>
          <a:xfrm flipH="1">
            <a:off x="10337777" y="2575481"/>
            <a:ext cx="3811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F37DB15D-6C58-4C65-9867-5A4125C57809}"/>
              </a:ext>
            </a:extLst>
          </p:cNvPr>
          <p:cNvCxnSpPr>
            <a:cxnSpLocks/>
          </p:cNvCxnSpPr>
          <p:nvPr/>
        </p:nvCxnSpPr>
        <p:spPr>
          <a:xfrm flipV="1">
            <a:off x="10722721" y="2575481"/>
            <a:ext cx="1635" cy="10678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3165AD8C-E3C2-456A-9BDE-8B2D83FA0277}"/>
              </a:ext>
            </a:extLst>
          </p:cNvPr>
          <p:cNvCxnSpPr>
            <a:cxnSpLocks/>
          </p:cNvCxnSpPr>
          <p:nvPr/>
        </p:nvCxnSpPr>
        <p:spPr>
          <a:xfrm flipV="1">
            <a:off x="9600351" y="3231734"/>
            <a:ext cx="0" cy="416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EB48A9CE-FE89-43DF-B883-2BB08C281368}"/>
              </a:ext>
            </a:extLst>
          </p:cNvPr>
          <p:cNvCxnSpPr>
            <a:cxnSpLocks/>
          </p:cNvCxnSpPr>
          <p:nvPr/>
        </p:nvCxnSpPr>
        <p:spPr>
          <a:xfrm flipV="1">
            <a:off x="9600351" y="3627452"/>
            <a:ext cx="1109046" cy="79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6374B3-D57C-5019-87A5-6D92A63EAD11}"/>
              </a:ext>
            </a:extLst>
          </p:cNvPr>
          <p:cNvSpPr txBox="1"/>
          <p:nvPr/>
        </p:nvSpPr>
        <p:spPr>
          <a:xfrm>
            <a:off x="10250567" y="6358270"/>
            <a:ext cx="179936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56182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541" y="1385483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800" b="1" dirty="0"/>
              <a:t>Arduino Code</a:t>
            </a:r>
          </a:p>
          <a:p>
            <a:r>
              <a:rPr lang="en-US" sz="1800" dirty="0"/>
              <a:t>Download </a:t>
            </a:r>
            <a:r>
              <a:rPr lang="en-US" sz="1800" b="1" i="1" dirty="0" err="1"/>
              <a:t>Pump_valve_simple_control</a:t>
            </a:r>
            <a:r>
              <a:rPr lang="en-US" sz="1800" b="1" i="1" dirty="0"/>
              <a:t> </a:t>
            </a:r>
            <a:r>
              <a:rPr lang="en-US" sz="1800" dirty="0"/>
              <a:t>sketch at </a:t>
            </a:r>
            <a:r>
              <a:rPr lang="en-US" sz="1800" dirty="0">
                <a:hlinkClick r:id="rId2"/>
              </a:rPr>
              <a:t>GitHub Link</a:t>
            </a: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Motor controller functions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5391C-30BA-4983-AF15-A95E25E5D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9" y="2640353"/>
            <a:ext cx="9692612" cy="1963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81C36A-7421-46E5-B4F5-5092942548E8}"/>
              </a:ext>
            </a:extLst>
          </p:cNvPr>
          <p:cNvSpPr txBox="1"/>
          <p:nvPr/>
        </p:nvSpPr>
        <p:spPr>
          <a:xfrm>
            <a:off x="458942" y="482618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Arduino Time Control: </a:t>
            </a:r>
          </a:p>
          <a:p>
            <a:pPr marL="0" indent="0">
              <a:buNone/>
            </a:pPr>
            <a:r>
              <a:rPr lang="en-US" dirty="0"/>
              <a:t>Sample time = 100 [</a:t>
            </a:r>
            <a:r>
              <a:rPr lang="en-US" dirty="0" err="1"/>
              <a:t>ms</a:t>
            </a:r>
            <a:r>
              <a:rPr lang="en-US" dirty="0"/>
              <a:t>]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42FCB-2BB0-494F-8457-E2A4B8458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670" y="4956748"/>
            <a:ext cx="7243860" cy="504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637432-C332-6F52-2D27-F462E198F193}"/>
              </a:ext>
            </a:extLst>
          </p:cNvPr>
          <p:cNvSpPr txBox="1"/>
          <p:nvPr/>
        </p:nvSpPr>
        <p:spPr>
          <a:xfrm>
            <a:off x="10250567" y="6358270"/>
            <a:ext cx="1799360" cy="215444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260602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5E43E-3A6F-4F5D-971D-D1FBE0CFB60E}"/>
              </a:ext>
            </a:extLst>
          </p:cNvPr>
          <p:cNvSpPr txBox="1"/>
          <p:nvPr/>
        </p:nvSpPr>
        <p:spPr>
          <a:xfrm>
            <a:off x="531513" y="15025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Arduino Time Control: </a:t>
            </a:r>
          </a:p>
          <a:p>
            <a:pPr marL="0" indent="0">
              <a:buNone/>
            </a:pPr>
            <a:r>
              <a:rPr lang="en-US" dirty="0"/>
              <a:t>Sample time = 100 [</a:t>
            </a:r>
            <a:r>
              <a:rPr lang="en-US" dirty="0" err="1"/>
              <a:t>ms</a:t>
            </a:r>
            <a:r>
              <a:rPr lang="en-US" dirty="0"/>
              <a:t>]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C321B5-3E62-4D5E-BABD-A05455027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99" y="1541442"/>
            <a:ext cx="7243860" cy="5042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61E2E2-C3A5-4727-8E09-FB98076B9173}"/>
              </a:ext>
            </a:extLst>
          </p:cNvPr>
          <p:cNvSpPr txBox="1"/>
          <p:nvPr/>
        </p:nvSpPr>
        <p:spPr>
          <a:xfrm>
            <a:off x="531513" y="23098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Example: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8B45C-0449-2479-90C5-74C2C81C8004}"/>
              </a:ext>
            </a:extLst>
          </p:cNvPr>
          <p:cNvSpPr txBox="1"/>
          <p:nvPr/>
        </p:nvSpPr>
        <p:spPr>
          <a:xfrm>
            <a:off x="10250567" y="6358270"/>
            <a:ext cx="1799360" cy="215444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September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7FAA4-6465-AB0A-F1C8-9149392F3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179"/>
          <a:stretch/>
        </p:blipFill>
        <p:spPr>
          <a:xfrm>
            <a:off x="458942" y="2764307"/>
            <a:ext cx="5108939" cy="3229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852DE5-DDA9-A9FF-6EB5-731D05BE8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205"/>
          <a:stretch/>
        </p:blipFill>
        <p:spPr>
          <a:xfrm>
            <a:off x="5935231" y="3075228"/>
            <a:ext cx="5810250" cy="260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2C64-19A2-196D-B026-F74238253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Alpha filter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4949F-7892-2631-60C7-75199336D0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836EB-EB37-476C-BD99-5598C824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54" y="1791454"/>
            <a:ext cx="8201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7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0995" y="6773777"/>
            <a:ext cx="0" cy="0"/>
          </a:xfrm>
        </p:spPr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374B3-D57C-5019-87A5-6D92A63EAD11}"/>
              </a:ext>
            </a:extLst>
          </p:cNvPr>
          <p:cNvSpPr txBox="1"/>
          <p:nvPr/>
        </p:nvSpPr>
        <p:spPr>
          <a:xfrm>
            <a:off x="10250567" y="6358270"/>
            <a:ext cx="179936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September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AAB04-0CE5-46A6-5E63-97E70B026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3"/>
          <a:stretch/>
        </p:blipFill>
        <p:spPr>
          <a:xfrm>
            <a:off x="1597769" y="1402914"/>
            <a:ext cx="8652798" cy="495535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DE9E2ED-224E-5247-B9C0-4D5162ED5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sz="2800" dirty="0"/>
              <a:t>Alpha filter</a:t>
            </a:r>
          </a:p>
        </p:txBody>
      </p:sp>
    </p:spTree>
    <p:extLst>
      <p:ext uri="{BB962C8B-B14F-4D97-AF65-F5344CB8AC3E}">
        <p14:creationId xmlns:p14="http://schemas.microsoft.com/office/powerpoint/2010/main" val="109782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Alpha filter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8B45C-0449-2479-90C5-74C2C81C8004}"/>
              </a:ext>
            </a:extLst>
          </p:cNvPr>
          <p:cNvSpPr txBox="1"/>
          <p:nvPr/>
        </p:nvSpPr>
        <p:spPr>
          <a:xfrm>
            <a:off x="10250567" y="6358270"/>
            <a:ext cx="1799360" cy="215444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September 2022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785AC1-10EF-9732-9106-4EB85E572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79" y="1502569"/>
            <a:ext cx="8562975" cy="2257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787EA5-3836-3D89-6BD4-4FD3B8976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79" y="4088606"/>
            <a:ext cx="81534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3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546" y="2331564"/>
            <a:ext cx="10952579" cy="701040"/>
          </a:xfrm>
        </p:spPr>
        <p:txBody>
          <a:bodyPr/>
          <a:lstStyle/>
          <a:p>
            <a:r>
              <a:rPr lang="en-US" dirty="0"/>
              <a:t>Pressure </a:t>
            </a:r>
            <a:br>
              <a:rPr lang="en-US" dirty="0"/>
            </a:br>
            <a:r>
              <a:rPr lang="en-US" dirty="0"/>
              <a:t>controller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19 September, 2022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8B45C-0449-2479-90C5-74C2C81C8004}"/>
              </a:ext>
            </a:extLst>
          </p:cNvPr>
          <p:cNvSpPr txBox="1"/>
          <p:nvPr/>
        </p:nvSpPr>
        <p:spPr>
          <a:xfrm>
            <a:off x="10250567" y="6358270"/>
            <a:ext cx="1799360" cy="215444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September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71643-234E-DF1A-940E-8449FBD4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333" y="442394"/>
            <a:ext cx="71723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77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heme/theme1.xml><?xml version="1.0" encoding="utf-8"?>
<a:theme xmlns:a="http://schemas.openxmlformats.org/drawingml/2006/main" name="Blank">
  <a:themeElements>
    <a:clrScheme name="SDU">
      <a:dk1>
        <a:srgbClr val="000000"/>
      </a:dk1>
      <a:lt1>
        <a:srgbClr val="FFFFFF"/>
      </a:lt1>
      <a:dk2>
        <a:srgbClr val="7A6040"/>
      </a:dk2>
      <a:lt2>
        <a:srgbClr val="DDCBA4"/>
      </a:lt2>
      <a:accent1>
        <a:srgbClr val="AEB862"/>
      </a:accent1>
      <a:accent2>
        <a:srgbClr val="789D4A"/>
      </a:accent2>
      <a:accent3>
        <a:srgbClr val="F2C75C"/>
      </a:accent3>
      <a:accent4>
        <a:srgbClr val="E07E3C"/>
      </a:accent4>
      <a:accent5>
        <a:srgbClr val="E1BBB4"/>
      </a:accent5>
      <a:accent6>
        <a:srgbClr val="D05A57"/>
      </a:accent6>
      <a:hlink>
        <a:srgbClr val="0563C1"/>
      </a:hlink>
      <a:folHlink>
        <a:srgbClr val="954F72"/>
      </a:folHlink>
    </a:clrScheme>
    <a:fontScheme name="S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FormConfiguration><![CDATA[{"formFields":[{"required":false,"helpTexts":{"prefix":"","postfix":""},"spacing":{},"type":"datePicker","name":"Date","label":"Date","fullyQualifiedName":"Date"}],"formDataEntries":[{"name":"Date","value":"8htOAZrtBkYeKQuFdR2Q0A=="}]}]]></Templafy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891895634292862","enableDocumentContentUpdater":true,"version":"1.3"}]]></TemplafySlide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6.xml><?xml version="1.0" encoding="utf-8"?>
<TemplafyTemplateConfiguration><![CDATA[{"elementsMetadata":[{"type":"shape","id":"cd9741c8-8789-4c25-acf2-07e462de9c42","elementConfiguration":{"format":"{{DateFormats.MonthYear}}","binding":"Form.Date","disableUpdates":false,"type":"date"}},{"type":"shape","id":"8c7c9c3c-6f56-411a-89c2-4779e9849385","elementConfiguration":{"binding":"UserProfile.Institut.InstituteDCU_{{DocumentLanguage}}","disableUpdates":false,"type":"text"}},{"type":"shape","id":"92df3218-2473-47f4-9860-43a98e4e250c","elementConfiguration":{"binding":"UserProfile.Institut.InstituteDCU_{{DocumentLanguage}}","disableUpdates":false,"type":"text"}},{"type":"shape","id":"b346f40c-f13c-4a58-820b-5140e4ebe935","elementConfiguration":{"format":"{{DateFormats.MonthYear}}","binding":"Form.Date","disableUpdates":false,"type":"date"}},{"type":"shape","id":"35bf690c-838b-4fd7-85cd-cb0fbdb4c8c2","elementConfiguration":{"binding":"UserProfile.Institut.InstituteDCU_{{DocumentLanguage}}","disableUpdates":false,"type":"text"}},{"type":"shape","id":"909b52da-edda-4361-a03a-5e8d32a9e95b","elementConfiguration":{"format":"{{DateFormats.MonthYear}}","binding":"Form.Date","disableUpdates":false,"type":"date"}},{"type":"shape","id":"b7e5f2a0-79b4-4df1-9927-b970af9eddbc","elementConfiguration":{"binding":"UserProfile.Institut.InstituteDCU_{{DocumentLanguage}}","disableUpdates":false,"type":"text"}},{"type":"shape","id":"03113827-e04d-43e1-84ca-7889c6030572","elementConfiguration":{"format":"{{DateFormats.MonthYear}}","binding":"Form.Date","disableUpdates":false,"type":"date"}},{"type":"shape","id":"f084c6c0-5e85-4951-acfe-94e4f2b8e005","elementConfiguration":{"format":"{{DateFormats.MonthYear}}","binding":"Form.Date","disableUpdates":false,"type":"date"}},{"type":"shape","id":"92ae4fbc-84fa-413a-80b0-e47c00552c60","elementConfiguration":{"binding":"UserProfile.Institut.InstituteDCU_{{DocumentLanguage}}","disableUpdates":false,"type":"text"}},{"type":"shape","id":"10cdd606-091a-4f48-a446-41b2aa1aab67","elementConfiguration":{"binding":"UserProfile.Institut.InstituteDCU_{{DocumentLanguage}}","disableUpdates":false,"type":"text"}},{"type":"shape","id":"cec31f44-2b9b-4ebf-bef4-bf4db7bb7df1","elementConfiguration":{"binding":"UserProfile.Institut.InstituteDCU_{{DocumentLanguage}}","disableUpdates":false,"type":"text"}},{"type":"shape","id":"3953907f-4fb2-4af6-8b51-26ec4cce2240","elementConfiguration":{"format":"{{DateFormats.MonthYear}}","binding":"Form.Date","disableUpdates":false,"type":"date"}}],"transformationConfigurations":[{"language":"{{DocumentLanguage}}","disableUpdates":false,"type":"proofingLanguage"}],"templateName":"","templateDescription":"","enableDocumentContentUpdater":true,"version":"1.3"}]]></Templafy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C3BF06F6-5A2A-4AEE-BD9F-CE363953B7E4}">
  <ds:schemaRefs/>
</ds:datastoreItem>
</file>

<file path=customXml/itemProps10.xml><?xml version="1.0" encoding="utf-8"?>
<ds:datastoreItem xmlns:ds="http://schemas.openxmlformats.org/officeDocument/2006/customXml" ds:itemID="{A57C0D19-358B-4753-8DA4-9204CEA2F95F}">
  <ds:schemaRefs/>
</ds:datastoreItem>
</file>

<file path=customXml/itemProps11.xml><?xml version="1.0" encoding="utf-8"?>
<ds:datastoreItem xmlns:ds="http://schemas.openxmlformats.org/officeDocument/2006/customXml" ds:itemID="{06CE3761-89D3-4A8E-8EB2-9214574F9FD3}">
  <ds:schemaRefs/>
</ds:datastoreItem>
</file>

<file path=customXml/itemProps12.xml><?xml version="1.0" encoding="utf-8"?>
<ds:datastoreItem xmlns:ds="http://schemas.openxmlformats.org/officeDocument/2006/customXml" ds:itemID="{1633BF0F-5F3E-454E-9ADA-5528694CE17F}">
  <ds:schemaRefs/>
</ds:datastoreItem>
</file>

<file path=customXml/itemProps13.xml><?xml version="1.0" encoding="utf-8"?>
<ds:datastoreItem xmlns:ds="http://schemas.openxmlformats.org/officeDocument/2006/customXml" ds:itemID="{43723FED-A2E0-415E-8B28-139637BC092B}">
  <ds:schemaRefs/>
</ds:datastoreItem>
</file>

<file path=customXml/itemProps14.xml><?xml version="1.0" encoding="utf-8"?>
<ds:datastoreItem xmlns:ds="http://schemas.openxmlformats.org/officeDocument/2006/customXml" ds:itemID="{C5CD5A01-6378-494D-B71B-D23DEC9A120C}">
  <ds:schemaRefs/>
</ds:datastoreItem>
</file>

<file path=customXml/itemProps2.xml><?xml version="1.0" encoding="utf-8"?>
<ds:datastoreItem xmlns:ds="http://schemas.openxmlformats.org/officeDocument/2006/customXml" ds:itemID="{38B69043-C0D1-4478-8C3C-F54850531D8E}">
  <ds:schemaRefs/>
</ds:datastoreItem>
</file>

<file path=customXml/itemProps3.xml><?xml version="1.0" encoding="utf-8"?>
<ds:datastoreItem xmlns:ds="http://schemas.openxmlformats.org/officeDocument/2006/customXml" ds:itemID="{A078B4FF-09BD-41CC-9B29-FE1B7D89E18C}">
  <ds:schemaRefs/>
</ds:datastoreItem>
</file>

<file path=customXml/itemProps4.xml><?xml version="1.0" encoding="utf-8"?>
<ds:datastoreItem xmlns:ds="http://schemas.openxmlformats.org/officeDocument/2006/customXml" ds:itemID="{80A386E5-FB57-411F-ACEC-E4C4608EF981}">
  <ds:schemaRefs/>
</ds:datastoreItem>
</file>

<file path=customXml/itemProps5.xml><?xml version="1.0" encoding="utf-8"?>
<ds:datastoreItem xmlns:ds="http://schemas.openxmlformats.org/officeDocument/2006/customXml" ds:itemID="{C83BBD83-B3C3-47BA-B125-6A2A1A31FA48}">
  <ds:schemaRefs/>
</ds:datastoreItem>
</file>

<file path=customXml/itemProps6.xml><?xml version="1.0" encoding="utf-8"?>
<ds:datastoreItem xmlns:ds="http://schemas.openxmlformats.org/officeDocument/2006/customXml" ds:itemID="{C484C70F-0F64-4774-853F-19FDF7E1F81D}">
  <ds:schemaRefs/>
</ds:datastoreItem>
</file>

<file path=customXml/itemProps7.xml><?xml version="1.0" encoding="utf-8"?>
<ds:datastoreItem xmlns:ds="http://schemas.openxmlformats.org/officeDocument/2006/customXml" ds:itemID="{23A422EE-19EB-460A-8CC2-72292EB01E2F}">
  <ds:schemaRefs/>
</ds:datastoreItem>
</file>

<file path=customXml/itemProps8.xml><?xml version="1.0" encoding="utf-8"?>
<ds:datastoreItem xmlns:ds="http://schemas.openxmlformats.org/officeDocument/2006/customXml" ds:itemID="{80482F15-B4A9-41AA-B80E-5BCF78508A9A}">
  <ds:schemaRefs/>
</ds:datastoreItem>
</file>

<file path=customXml/itemProps9.xml><?xml version="1.0" encoding="utf-8"?>
<ds:datastoreItem xmlns:ds="http://schemas.openxmlformats.org/officeDocument/2006/customXml" ds:itemID="{AEFD24B9-E962-48D0-8442-DF98222DE85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SDU widescreen dateA</Template>
  <TotalTime>0</TotalTime>
  <Words>172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Blank</vt:lpstr>
      <vt:lpstr>Introduction to Soft Robotics  Autumn 2022  Instructors: Ahmad Rafsanjani, Jonas Jørgensen</vt:lpstr>
      <vt:lpstr>Tutorial 3: Pumps and valves</vt:lpstr>
      <vt:lpstr>PowerPoint Presentation</vt:lpstr>
      <vt:lpstr>Code Information</vt:lpstr>
      <vt:lpstr>Code Information</vt:lpstr>
      <vt:lpstr>Alpha filter</vt:lpstr>
      <vt:lpstr>Alpha filter</vt:lpstr>
      <vt:lpstr>Alpha filter</vt:lpstr>
      <vt:lpstr>Pressure 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 Robotics</dc:title>
  <dc:creator/>
  <cp:lastModifiedBy/>
  <cp:revision>11</cp:revision>
  <dcterms:created xsi:type="dcterms:W3CDTF">2019-01-15T10:32:39Z</dcterms:created>
  <dcterms:modified xsi:type="dcterms:W3CDTF">2022-09-19T03:52:41Z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2019-03-26T09:32:31.2904676Z</vt:lpwstr>
  </property>
  <property fmtid="{D5CDD505-2E9C-101B-9397-08002B2CF9AE}" pid="3" name="TemplafyTenantId">
    <vt:lpwstr>sdu</vt:lpwstr>
  </property>
  <property fmtid="{D5CDD505-2E9C-101B-9397-08002B2CF9AE}" pid="4" name="TemplafyTemplateId">
    <vt:lpwstr>636891894186761813</vt:lpwstr>
  </property>
  <property fmtid="{D5CDD505-2E9C-101B-9397-08002B2CF9AE}" pid="5" name="TemplafyUserProfileId">
    <vt:lpwstr>637325711249633119</vt:lpwstr>
  </property>
  <property fmtid="{D5CDD505-2E9C-101B-9397-08002B2CF9AE}" pid="6" name="TemplafyLanguageCode">
    <vt:lpwstr>en-GB</vt:lpwstr>
  </property>
</Properties>
</file>