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300" r:id="rId10"/>
    <p:sldId id="328" r:id="rId11"/>
    <p:sldId id="325" r:id="rId12"/>
    <p:sldId id="322" r:id="rId13"/>
    <p:sldId id="297" r:id="rId14"/>
    <p:sldId id="323" r:id="rId15"/>
    <p:sldId id="303" r:id="rId16"/>
    <p:sldId id="298" r:id="rId17"/>
    <p:sldId id="301" r:id="rId18"/>
    <p:sldId id="32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29" r:id="rId27"/>
    <p:sldId id="295" r:id="rId28"/>
    <p:sldId id="327" r:id="rId29"/>
    <p:sldId id="330" r:id="rId30"/>
    <p:sldId id="332" r:id="rId31"/>
    <p:sldId id="331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91310" autoAdjust="0"/>
  </p:normalViewPr>
  <p:slideViewPr>
    <p:cSldViewPr snapToObjects="1">
      <p:cViewPr varScale="1">
        <p:scale>
          <a:sx n="137" d="100"/>
          <a:sy n="137" d="100"/>
        </p:scale>
        <p:origin x="99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Ausgeblendete </a:t>
            </a:r>
            <a:r>
              <a:rPr lang="de-DE" dirty="0" err="1"/>
              <a:t>Backupslide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3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ourselfs</a:t>
            </a:r>
            <a:r>
              <a:rPr lang="de-DE" dirty="0"/>
              <a:t> and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,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4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rPr dirty="0"/>
              <a:t>Conclusion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Conclusion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svm.html" TargetMode="External"/><Relationship Id="rId13" Type="http://schemas.openxmlformats.org/officeDocument/2006/relationships/hyperlink" Target="https://towardsdatascience.com/applied-deep-learning-part-3-autoencoders-1c083af4d798" TargetMode="External"/><Relationship Id="rId3" Type="http://schemas.openxmlformats.org/officeDocument/2006/relationships/hyperlink" Target="https://towardsdatascience.com/understanding-adaboost-for-decision-treeff8f07d2851" TargetMode="External"/><Relationship Id="rId7" Type="http://schemas.openxmlformats.org/officeDocument/2006/relationships/hyperlink" Target="https://scikit-learn.org/stable/modules/generated/sklearn.svm.SVC.html" TargetMode="External"/><Relationship Id="rId12" Type="http://schemas.openxmlformats.org/officeDocument/2006/relationships/hyperlink" Target="https://pathmind.com/wiki/generative-adversarial-network-g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Boosting" TargetMode="External"/><Relationship Id="rId11" Type="http://schemas.openxmlformats.org/officeDocument/2006/relationships/hyperlink" Target="https://towardsdatascience.com/a-comprehensive-guide-to-convolutional-neural-networks-the-eli5-way-3bd2b1164a53" TargetMode="External"/><Relationship Id="rId5" Type="http://schemas.openxmlformats.org/officeDocument/2006/relationships/hyperlink" Target="https://scikit-learn.org/stable/modules/generated/sklearn.ensemble.AdaBoostClassifier.html" TargetMode="External"/><Relationship Id="rId15" Type="http://schemas.openxmlformats.org/officeDocument/2006/relationships/hyperlink" Target="https://www.kaggle.com/gauravsharma99/facial-emotion-recognition" TargetMode="External"/><Relationship Id="rId10" Type="http://schemas.openxmlformats.org/officeDocument/2006/relationships/hyperlink" Target="https://en.wikipedia.org/wiki/Support_vector_machine" TargetMode="External"/><Relationship Id="rId4" Type="http://schemas.openxmlformats.org/officeDocument/2006/relationships/hyperlink" Target="https://scikit-learn.org/stable/modules/ensemble.html" TargetMode="External"/><Relationship Id="rId9" Type="http://schemas.openxmlformats.org/officeDocument/2006/relationships/hyperlink" Target="https://www.coursera.org/learn/machine-learning/home/welcome" TargetMode="External"/><Relationship Id="rId14" Type="http://schemas.openxmlformats.org/officeDocument/2006/relationships/hyperlink" Target="https://brilliant.org/wiki/convolutional-neural-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Emotion Recognition</a:t>
            </a:r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C8B893A-557F-4FF1-B8F7-5044B78E09E7}"/>
              </a:ext>
            </a:extLst>
          </p:cNvPr>
          <p:cNvSpPr txBox="1"/>
          <p:nvPr/>
        </p:nvSpPr>
        <p:spPr>
          <a:xfrm>
            <a:off x="1186500" y="4804791"/>
            <a:ext cx="67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Jonas Eckhoff – Timo Greve – Max </a:t>
            </a:r>
            <a:r>
              <a:rPr lang="de-DE" sz="1200" dirty="0" err="1"/>
              <a:t>Lewerenz</a:t>
            </a:r>
            <a:r>
              <a:rPr lang="de-DE" sz="1200" dirty="0"/>
              <a:t> – Giulia </a:t>
            </a:r>
            <a:r>
              <a:rPr lang="de-DE" sz="1200" dirty="0" err="1"/>
              <a:t>Satiko</a:t>
            </a:r>
            <a:r>
              <a:rPr lang="de-DE" sz="1200" dirty="0"/>
              <a:t> </a:t>
            </a:r>
            <a:r>
              <a:rPr lang="de-DE" sz="1200" dirty="0" err="1"/>
              <a:t>Maesaka</a:t>
            </a:r>
            <a:r>
              <a:rPr lang="de-DE" sz="1200" dirty="0"/>
              <a:t> – John-Robert </a:t>
            </a:r>
            <a:r>
              <a:rPr lang="de-DE" sz="1200" dirty="0" err="1"/>
              <a:t>Wrage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668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419622"/>
            <a:ext cx="8533695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Problems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Dataset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pic>
        <p:nvPicPr>
          <p:cNvPr id="10" name="Bildschirmfoto 2020-07-10 um 01.39.01.png" descr="Bildschirmfoto 2020-07-10 um 01.39.01.png">
            <a:extLst>
              <a:ext uri="{FF2B5EF4-FFF2-40B4-BE49-F238E27FC236}">
                <a16:creationId xmlns:a16="http://schemas.microsoft.com/office/drawing/2014/main" id="{C0A49B24-533F-944D-A73B-5F1E263F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" t="35766" r="536"/>
          <a:stretch>
            <a:fillRect/>
          </a:stretch>
        </p:blipFill>
        <p:spPr>
          <a:xfrm>
            <a:off x="5020786" y="3649880"/>
            <a:ext cx="1587500" cy="65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schirmfoto 2020-07-10 um 01.39.23.png" descr="Bildschirmfoto 2020-07-10 um 01.39.23.png">
            <a:extLst>
              <a:ext uri="{FF2B5EF4-FFF2-40B4-BE49-F238E27FC236}">
                <a16:creationId xmlns:a16="http://schemas.microsoft.com/office/drawing/2014/main" id="{2658AFA9-FB99-8549-BC2E-14CBDB5A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103"/>
          <a:stretch>
            <a:fillRect/>
          </a:stretch>
        </p:blipFill>
        <p:spPr>
          <a:xfrm>
            <a:off x="7232972" y="3648118"/>
            <a:ext cx="1587500" cy="653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81880A-B38A-EB49-86F4-EC630CD23AEB}"/>
              </a:ext>
            </a:extLst>
          </p:cNvPr>
          <p:cNvSpPr txBox="1"/>
          <p:nvPr/>
        </p:nvSpPr>
        <p:spPr>
          <a:xfrm>
            <a:off x="6689902" y="37623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⟺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7218FA-C99B-4A44-AE63-C2588A206DC9}"/>
              </a:ext>
            </a:extLst>
          </p:cNvPr>
          <p:cNvSpPr txBox="1"/>
          <p:nvPr/>
        </p:nvSpPr>
        <p:spPr>
          <a:xfrm>
            <a:off x="5011831" y="4280197"/>
            <a:ext cx="15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neutral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27F9BB-FA28-EB4A-B571-0B620339AA31}"/>
              </a:ext>
            </a:extLst>
          </p:cNvPr>
          <p:cNvSpPr txBox="1"/>
          <p:nvPr/>
        </p:nvSpPr>
        <p:spPr>
          <a:xfrm>
            <a:off x="7247861" y="4280197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happy</a:t>
            </a:r>
          </a:p>
        </p:txBody>
      </p:sp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214769" y="1491630"/>
                <a:ext cx="8533695" cy="288032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214769" y="1491630"/>
                <a:ext cx="8533695" cy="2880320"/>
              </a:xfrm>
              <a:blipFill>
                <a:blip r:embed="rId2"/>
                <a:stretch>
                  <a:fillRect l="-643" t="-12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67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133F42E5-DE22-4FED-8010-978D324E6E63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2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79F55D-F26C-445D-9E26-8E1CCE21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29" y="1851670"/>
            <a:ext cx="6207142" cy="24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63638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36.4%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56.7%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73.3%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11710"/>
            <a:ext cx="2759968" cy="2377820"/>
          </a:xfrm>
          <a:prstGeom prst="rect">
            <a:avLst/>
          </a:prstGeom>
        </p:spPr>
      </p:pic>
      <p:sp>
        <p:nvSpPr>
          <p:cNvPr id="8" name="happy">
            <a:extLst>
              <a:ext uri="{FF2B5EF4-FFF2-40B4-BE49-F238E27FC236}">
                <a16:creationId xmlns:a16="http://schemas.microsoft.com/office/drawing/2014/main" id="{F8140D08-FB13-4CAE-A4F4-6BBBBA4C3D29}"/>
              </a:ext>
            </a:extLst>
          </p:cNvPr>
          <p:cNvSpPr txBox="1"/>
          <p:nvPr/>
        </p:nvSpPr>
        <p:spPr>
          <a:xfrm>
            <a:off x="5335849" y="2603666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10" name="neutral">
            <a:extLst>
              <a:ext uri="{FF2B5EF4-FFF2-40B4-BE49-F238E27FC236}">
                <a16:creationId xmlns:a16="http://schemas.microsoft.com/office/drawing/2014/main" id="{CA7A6009-86ED-47AD-A2D8-721DD732C50B}"/>
              </a:ext>
            </a:extLst>
          </p:cNvPr>
          <p:cNvSpPr txBox="1"/>
          <p:nvPr/>
        </p:nvSpPr>
        <p:spPr>
          <a:xfrm>
            <a:off x="5312533" y="3611952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 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58E8EB-7C41-4AD2-A35B-07E4576EA1DF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8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42.7%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56.7%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10" y="2030045"/>
            <a:ext cx="3836894" cy="255792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D8CB674-5E86-421F-AE7C-F78D0B11ACB7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happy">
            <a:extLst>
              <a:ext uri="{FF2B5EF4-FFF2-40B4-BE49-F238E27FC236}">
                <a16:creationId xmlns:a16="http://schemas.microsoft.com/office/drawing/2014/main" id="{0763068D-98DA-477E-967B-96E078057F49}"/>
              </a:ext>
            </a:extLst>
          </p:cNvPr>
          <p:cNvSpPr txBox="1"/>
          <p:nvPr/>
        </p:nvSpPr>
        <p:spPr>
          <a:xfrm>
            <a:off x="5335849" y="2603666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13" name="neutral">
            <a:extLst>
              <a:ext uri="{FF2B5EF4-FFF2-40B4-BE49-F238E27FC236}">
                <a16:creationId xmlns:a16="http://schemas.microsoft.com/office/drawing/2014/main" id="{B6DD0865-1E00-4683-B1C0-59587071231B}"/>
              </a:ext>
            </a:extLst>
          </p:cNvPr>
          <p:cNvSpPr txBox="1"/>
          <p:nvPr/>
        </p:nvSpPr>
        <p:spPr>
          <a:xfrm>
            <a:off x="5312533" y="3611952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414772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267494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 err="1"/>
              <a:t>Overview</a:t>
            </a:r>
            <a:endParaRPr lang="de-DE" u="sn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267494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316416" y="4769564"/>
            <a:ext cx="370384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244408" y="4769564"/>
            <a:ext cx="44239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5685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DE" dirty="0"/>
              <a:t>20</a:t>
            </a:r>
            <a:r>
              <a:rPr dirty="0"/>
              <a:t>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316416" y="4769564"/>
            <a:ext cx="370384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07597C-1F55-1B43-9997-B0104B070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A7F3-59C0-6E4A-9818-402DD6EA1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ADBD8-D8C7-9847-89CC-C8484DAA4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FA889-4B6E-7D42-AFDD-01EF9128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60231F-B091-9344-AEBF-F98EDC29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53462"/>
              </p:ext>
            </p:extLst>
          </p:nvPr>
        </p:nvGraphicFramePr>
        <p:xfrm>
          <a:off x="1397216" y="1491630"/>
          <a:ext cx="6349568" cy="27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92">
                  <a:extLst>
                    <a:ext uri="{9D8B030D-6E8A-4147-A177-3AD203B41FA5}">
                      <a16:colId xmlns:a16="http://schemas.microsoft.com/office/drawing/2014/main" val="60153144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17061427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50869529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2966084005"/>
                    </a:ext>
                  </a:extLst>
                </a:gridCol>
              </a:tblGrid>
              <a:tr h="69639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Adaboost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805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Emotions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2742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</a:t>
                      </a:r>
                      <a:r>
                        <a:rPr lang="de-DE" dirty="0" err="1"/>
                        <a:t>Sad</a:t>
                      </a:r>
                      <a:r>
                        <a:rPr lang="de-DE" dirty="0"/>
                        <a:t>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97573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0242"/>
                  </a:ext>
                </a:extLst>
              </a:tr>
            </a:tbl>
          </a:graphicData>
        </a:graphic>
      </p:graphicFrame>
      <p:sp>
        <p:nvSpPr>
          <p:cNvPr id="3" name="Ellipse 6">
            <a:extLst>
              <a:ext uri="{FF2B5EF4-FFF2-40B4-BE49-F238E27FC236}">
                <a16:creationId xmlns:a16="http://schemas.microsoft.com/office/drawing/2014/main" id="{235E0431-6569-45D4-9D2E-E7CA03928465}"/>
              </a:ext>
            </a:extLst>
          </p:cNvPr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2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FCAE4C-42E5-4E22-8AC4-046F7E0C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2" y="1236171"/>
            <a:ext cx="8982236" cy="32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0FABA99-87DA-4C1B-9312-0A12303E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68218"/>
              </p:ext>
            </p:extLst>
          </p:nvPr>
        </p:nvGraphicFramePr>
        <p:xfrm>
          <a:off x="467544" y="1140024"/>
          <a:ext cx="82089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36152146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51296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 </a:t>
                      </a:r>
                      <a:r>
                        <a:rPr lang="de-DE" dirty="0" err="1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together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established</a:t>
                      </a:r>
                      <a:r>
                        <a:rPr lang="de-DE" dirty="0"/>
                        <a:t> a frequent </a:t>
                      </a:r>
                      <a:r>
                        <a:rPr lang="de-DE" dirty="0" err="1"/>
                        <a:t>comunication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discussed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upcoming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at least </a:t>
                      </a:r>
                      <a:r>
                        <a:rPr lang="de-DE" dirty="0" err="1"/>
                        <a:t>weekly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Research different ML methods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tackle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explained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behind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meetings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wrote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brief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LaTeX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6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 at least one ML algorithm in Python and optimize its 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problem</a:t>
                      </a:r>
                      <a:r>
                        <a:rPr lang="de-DE" dirty="0"/>
                        <a:t>. Even </a:t>
                      </a:r>
                      <a:r>
                        <a:rPr lang="de-DE" dirty="0" err="1"/>
                        <a:t>though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beginning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CNN </a:t>
                      </a:r>
                      <a:r>
                        <a:rPr lang="de-DE" dirty="0" err="1"/>
                        <a:t>seems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choice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solutions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confirm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our</a:t>
                      </a:r>
                      <a:r>
                        <a:rPr lang="de-DE" dirty="0"/>
                        <a:t> initial </a:t>
                      </a:r>
                      <a:r>
                        <a:rPr lang="de-DE" dirty="0" err="1"/>
                        <a:t>thoughts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1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339502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Responsibilities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BB84D64-4714-4651-B77A-DAA009577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1209"/>
              </p:ext>
            </p:extLst>
          </p:nvPr>
        </p:nvGraphicFramePr>
        <p:xfrm>
          <a:off x="323527" y="1275606"/>
          <a:ext cx="8533696" cy="34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848">
                  <a:extLst>
                    <a:ext uri="{9D8B030D-6E8A-4147-A177-3AD203B41FA5}">
                      <a16:colId xmlns:a16="http://schemas.microsoft.com/office/drawing/2014/main" val="340597497"/>
                    </a:ext>
                  </a:extLst>
                </a:gridCol>
                <a:gridCol w="4266848">
                  <a:extLst>
                    <a:ext uri="{9D8B030D-6E8A-4147-A177-3AD203B41FA5}">
                      <a16:colId xmlns:a16="http://schemas.microsoft.com/office/drawing/2014/main" val="339423238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Tasks / </a:t>
                      </a:r>
                      <a:r>
                        <a:rPr lang="de-DE" dirty="0" err="1"/>
                        <a:t>Roles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6442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Project Manager, </a:t>
                      </a:r>
                      <a:r>
                        <a:rPr lang="de-DE" sz="1400" dirty="0" err="1"/>
                        <a:t>Git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introduction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SVM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8933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Giulia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goals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progress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general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learning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1695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NN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GUI,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5816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Classical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learning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AdaBoost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documentation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adaboost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presentation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885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de-D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r>
                        <a:rPr lang="de-DE" sz="1400" dirty="0" err="1"/>
                        <a:t>implementation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dataset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0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267494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</a:t>
            </a:r>
            <a:r>
              <a:rPr lang="en-DE"/>
              <a:t>tasks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en-DE"/>
              <a:t>any </a:t>
            </a:r>
            <a:r>
              <a:rPr lang="en-DE" dirty="0"/>
              <a:t>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45BFEC35-2FE6-4273-BFE3-4F6996EAE4A6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56361A24-8C57-4D88-AB89-C8EE94BB2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886943"/>
            <a:ext cx="8533695" cy="2880320"/>
          </a:xfrm>
        </p:spPr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53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u="sng" dirty="0" err="1"/>
              <a:t>For</a:t>
            </a:r>
            <a:r>
              <a:rPr lang="de-DE" sz="900" u="sng" dirty="0"/>
              <a:t> all </a:t>
            </a:r>
            <a:r>
              <a:rPr lang="de-DE" sz="900" u="sng" dirty="0" err="1"/>
              <a:t>references</a:t>
            </a:r>
            <a:r>
              <a:rPr lang="de-DE" sz="900" u="sng" dirty="0"/>
              <a:t> </a:t>
            </a:r>
            <a:r>
              <a:rPr lang="de-DE" sz="900" u="sng" dirty="0" err="1"/>
              <a:t>please</a:t>
            </a:r>
            <a:r>
              <a:rPr lang="de-DE" sz="900" u="sng" dirty="0"/>
              <a:t> </a:t>
            </a:r>
            <a:r>
              <a:rPr lang="de-DE" sz="900" u="sng" dirty="0" err="1"/>
              <a:t>have</a:t>
            </a:r>
            <a:r>
              <a:rPr lang="de-DE" sz="900" u="sng" dirty="0"/>
              <a:t> a </a:t>
            </a:r>
            <a:r>
              <a:rPr lang="de-DE" sz="900" u="sng" dirty="0" err="1"/>
              <a:t>look</a:t>
            </a:r>
            <a:r>
              <a:rPr lang="de-DE" sz="900" u="sng" dirty="0"/>
              <a:t> at „ML-Methods“</a:t>
            </a:r>
          </a:p>
          <a:p>
            <a:r>
              <a:rPr lang="de-DE" sz="900" dirty="0" err="1"/>
              <a:t>AdaBoost</a:t>
            </a:r>
            <a:r>
              <a:rPr lang="de-DE" sz="900" dirty="0"/>
              <a:t>:</a:t>
            </a:r>
          </a:p>
          <a:p>
            <a:r>
              <a:rPr lang="en-US" sz="900" dirty="0"/>
              <a:t>Introduction to AdaBoost </a:t>
            </a:r>
            <a:r>
              <a:rPr lang="en-US" sz="900" dirty="0">
                <a:hlinkClick r:id="rId3"/>
              </a:rPr>
              <a:t>https://towardsdatascience.com/understanding-adaboost-for-decision-treeff8f07d2851</a:t>
            </a:r>
            <a:endParaRPr lang="en-US" sz="900" dirty="0"/>
          </a:p>
          <a:p>
            <a:r>
              <a:rPr lang="en-US" sz="900" dirty="0"/>
              <a:t>scikit-learn: </a:t>
            </a:r>
            <a:r>
              <a:rPr lang="en-US" sz="900" dirty="0">
                <a:hlinkClick r:id="rId4"/>
              </a:rPr>
              <a:t>https://scikit-learn.org/stable/modules/ensemble.html</a:t>
            </a:r>
            <a:r>
              <a:rPr lang="en-US" sz="900" dirty="0"/>
              <a:t> </a:t>
            </a:r>
            <a:r>
              <a:rPr lang="en-US" sz="900" dirty="0">
                <a:hlinkClick r:id="rId5"/>
              </a:rPr>
              <a:t>https://scikit-learn.org/stable/modules/generated/sklearn.ensemble.AdaBoostClassifier.html</a:t>
            </a:r>
            <a:endParaRPr lang="en-US" sz="900" dirty="0"/>
          </a:p>
          <a:p>
            <a:r>
              <a:rPr lang="de-DE" sz="900" dirty="0"/>
              <a:t>Wikipedia: </a:t>
            </a:r>
            <a:r>
              <a:rPr lang="de-DE" sz="900" dirty="0" err="1"/>
              <a:t>Boosting</a:t>
            </a:r>
            <a:r>
              <a:rPr lang="de-DE" sz="900" dirty="0"/>
              <a:t> </a:t>
            </a:r>
            <a:r>
              <a:rPr lang="de-DE" sz="900" dirty="0">
                <a:hlinkClick r:id="rId6"/>
              </a:rPr>
              <a:t>https://de.wikipedia.org/wiki/Boosting</a:t>
            </a:r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en-US" sz="900" dirty="0"/>
              <a:t>Martin </a:t>
            </a:r>
            <a:r>
              <a:rPr lang="en-US" sz="900" dirty="0" err="1"/>
              <a:t>Lotz</a:t>
            </a:r>
            <a:r>
              <a:rPr lang="en-US" sz="900" dirty="0"/>
              <a:t>: Mathematics of Machine Learning. Lecture Notes, Warwick (UK), 2020.</a:t>
            </a:r>
          </a:p>
          <a:p>
            <a:r>
              <a:rPr lang="en-US" sz="900" dirty="0"/>
              <a:t>scikit-learn: </a:t>
            </a:r>
            <a:r>
              <a:rPr lang="en-US" sz="900" dirty="0">
                <a:hlinkClick r:id="rId7"/>
              </a:rPr>
              <a:t>https://scikit-learn.org/stable/modules/generated/sklearn.svm.SVC.html</a:t>
            </a:r>
            <a:r>
              <a:rPr lang="en-US" sz="900" dirty="0"/>
              <a:t> </a:t>
            </a:r>
            <a:r>
              <a:rPr lang="en-US" sz="900" dirty="0">
                <a:hlinkClick r:id="rId8"/>
              </a:rPr>
              <a:t>https://scikit-learn.org/stable/modules/svm.html</a:t>
            </a:r>
            <a:endParaRPr lang="en-US" sz="900" dirty="0"/>
          </a:p>
          <a:p>
            <a:r>
              <a:rPr lang="en-US" sz="900" dirty="0"/>
              <a:t>Coursera: Machine Learning, by Stanford University </a:t>
            </a:r>
            <a:r>
              <a:rPr lang="en-US" sz="900" dirty="0">
                <a:hlinkClick r:id="rId9"/>
              </a:rPr>
              <a:t>https://www.coursera.org/learn/machine-learning/home/welcome</a:t>
            </a:r>
            <a:endParaRPr lang="en-US" sz="900" dirty="0"/>
          </a:p>
          <a:p>
            <a:r>
              <a:rPr lang="en-US" sz="900" dirty="0"/>
              <a:t>Wikipedia: Support vector machine </a:t>
            </a:r>
            <a:r>
              <a:rPr lang="en-US" sz="900" dirty="0">
                <a:hlinkClick r:id="rId10"/>
              </a:rPr>
              <a:t>https://en.wikipedia.org/wiki/Support_vector_machine</a:t>
            </a:r>
            <a:endParaRPr lang="en-US" sz="900" dirty="0"/>
          </a:p>
          <a:p>
            <a:r>
              <a:rPr lang="en-US" sz="900" dirty="0"/>
              <a:t>CNN</a:t>
            </a:r>
          </a:p>
          <a:p>
            <a:r>
              <a:rPr lang="en-US" sz="900" dirty="0">
                <a:hlinkClick r:id="rId11"/>
              </a:rPr>
              <a:t>https://towardsdatascience.com/a-comprehensive-guide-to-convolutional-neural-networks-the-eli5-way-3bd2b1164a53</a:t>
            </a:r>
            <a:endParaRPr lang="en-US" sz="900" dirty="0"/>
          </a:p>
          <a:p>
            <a:r>
              <a:rPr lang="en-US" sz="900" dirty="0">
                <a:hlinkClick r:id="rId12"/>
              </a:rPr>
              <a:t>https://pathmind.com/wiki/generative-adversarial-network-gan</a:t>
            </a:r>
            <a:endParaRPr lang="en-US" sz="900" dirty="0"/>
          </a:p>
          <a:p>
            <a:r>
              <a:rPr lang="en-US" sz="900" dirty="0">
                <a:hlinkClick r:id="rId13"/>
              </a:rPr>
              <a:t>https://towardsdatascience.com/applied-deep-learning-part-3-autoencoders-1c083af4d798</a:t>
            </a:r>
            <a:endParaRPr lang="en-US" sz="900" dirty="0"/>
          </a:p>
          <a:p>
            <a:r>
              <a:rPr lang="de-DE" sz="900" dirty="0">
                <a:hlinkClick r:id="rId14"/>
              </a:rPr>
              <a:t>https://brilliant.org/wiki/convolutional-neural-network</a:t>
            </a:r>
            <a:endParaRPr lang="de-DE" sz="900" dirty="0"/>
          </a:p>
          <a:p>
            <a:r>
              <a:rPr lang="de-DE" sz="900" dirty="0">
                <a:hlinkClick r:id="rId15"/>
              </a:rPr>
              <a:t>https://www.kaggle.com/gauravsharma99/facial-emotion-recognition</a:t>
            </a:r>
            <a:endParaRPr lang="de-DE" sz="9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D7579-B459-4861-81FA-1633247F82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4429C-4357-4922-97B2-7335E08E4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65EAE-155B-4D19-9538-F996BA81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419622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F07A77-4AEE-4137-97B8-180AA89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18" y="2165466"/>
            <a:ext cx="3079027" cy="25017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EB0E066-61A0-484A-9D52-E1FE21E7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13" y="2215638"/>
            <a:ext cx="2993773" cy="24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494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419622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06455"/>
              </p:ext>
            </p:extLst>
          </p:nvPr>
        </p:nvGraphicFramePr>
        <p:xfrm>
          <a:off x="539552" y="2283718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mainly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600CFF-58C0-4850-89E0-46DB62DB1A6E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911170-82F6-4715-A46F-C90845E0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47" y="2223264"/>
            <a:ext cx="3538737" cy="23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155694-1A4C-45C4-B541-AD4FBA48D089}"/>
              </a:ext>
            </a:extLst>
          </p:cNvPr>
          <p:cNvCxnSpPr>
            <a:cxnSpLocks/>
          </p:cNvCxnSpPr>
          <p:nvPr/>
        </p:nvCxnSpPr>
        <p:spPr>
          <a:xfrm flipV="1">
            <a:off x="0" y="2931750"/>
            <a:ext cx="9144000" cy="1401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9B5B2F7-0F44-4691-A8AE-5FF20AE4D92A}"/>
              </a:ext>
            </a:extLst>
          </p:cNvPr>
          <p:cNvCxnSpPr>
            <a:cxnSpLocks/>
          </p:cNvCxnSpPr>
          <p:nvPr/>
        </p:nvCxnSpPr>
        <p:spPr>
          <a:xfrm>
            <a:off x="4572000" y="1051209"/>
            <a:ext cx="0" cy="368078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019EB6-295F-4972-BAD2-79644DAD4CFC}"/>
              </a:ext>
            </a:extLst>
          </p:cNvPr>
          <p:cNvSpPr txBox="1"/>
          <p:nvPr/>
        </p:nvSpPr>
        <p:spPr>
          <a:xfrm>
            <a:off x="971600" y="1779662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KNN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A5DAB-E221-4E93-9BA8-6C38C86C4477}"/>
              </a:ext>
            </a:extLst>
          </p:cNvPr>
          <p:cNvSpPr txBox="1"/>
          <p:nvPr/>
        </p:nvSpPr>
        <p:spPr>
          <a:xfrm>
            <a:off x="5777881" y="1778048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AdaBoost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F56AE4-BD04-44AA-889F-93361C4932D1}"/>
              </a:ext>
            </a:extLst>
          </p:cNvPr>
          <p:cNvSpPr txBox="1"/>
          <p:nvPr/>
        </p:nvSpPr>
        <p:spPr>
          <a:xfrm>
            <a:off x="971599" y="3687416"/>
            <a:ext cx="216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SVM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B64EC8-43F2-4A06-965B-A86C15F439B2}"/>
              </a:ext>
            </a:extLst>
          </p:cNvPr>
          <p:cNvSpPr txBox="1"/>
          <p:nvPr/>
        </p:nvSpPr>
        <p:spPr>
          <a:xfrm>
            <a:off x="5777882" y="3687416"/>
            <a:ext cx="216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CNN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B3682E78-4835-4523-8E7A-83F2A9814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267668"/>
            <a:ext cx="8533695" cy="503882"/>
          </a:xfrm>
        </p:spPr>
        <p:txBody>
          <a:bodyPr/>
          <a:lstStyle/>
          <a:p>
            <a:pPr algn="ctr"/>
            <a:r>
              <a:rPr lang="de-DE" dirty="0" err="1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Microsoft Office PowerPoint</Application>
  <PresentationFormat>Bildschirmpräsentation (16:9)</PresentationFormat>
  <Paragraphs>338</Paragraphs>
  <Slides>31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434</cp:revision>
  <dcterms:created xsi:type="dcterms:W3CDTF">2017-11-14T09:58:03Z</dcterms:created>
  <dcterms:modified xsi:type="dcterms:W3CDTF">2020-07-15T12:24:10Z</dcterms:modified>
</cp:coreProperties>
</file>